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2" r:id="rId14"/>
    <p:sldId id="274" r:id="rId15"/>
    <p:sldId id="275" r:id="rId16"/>
    <p:sldId id="276" r:id="rId17"/>
    <p:sldId id="277" r:id="rId18"/>
    <p:sldId id="278" r:id="rId19"/>
    <p:sldId id="281" r:id="rId20"/>
    <p:sldId id="282" r:id="rId21"/>
    <p:sldId id="283" r:id="rId22"/>
    <p:sldId id="284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2BB3D-3E3A-4F39-B062-7651EEED972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9CE97-106F-4E00-9643-24350A15B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83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9CE97-106F-4E00-9643-24350A15BB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4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B r e a k i n g  B a r r i e r s  …  S i n c e  1 9 4</a:t>
            </a:r>
            <a:r>
              <a:rPr spc="190" dirty="0"/>
              <a:t> </a:t>
            </a:r>
            <a:r>
              <a:rPr spc="-5" dirty="0"/>
              <a:t>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rgbClr val="151C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B r e a k i n g  B a r r i e r s  …  S i n c e  1 9 4</a:t>
            </a:r>
            <a:r>
              <a:rPr spc="190" dirty="0"/>
              <a:t> </a:t>
            </a:r>
            <a:r>
              <a:rPr spc="-5" dirty="0"/>
              <a:t>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1000" y="6451091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912">
            <a:solidFill>
              <a:srgbClr val="0C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1000" y="1231391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912">
            <a:solidFill>
              <a:srgbClr val="0C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77368" y="96011"/>
            <a:ext cx="932687" cy="100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rgbClr val="151C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B r e a k i n g  B a r r i e r s  …  S i n c e  1 9 4</a:t>
            </a:r>
            <a:r>
              <a:rPr spc="190" dirty="0"/>
              <a:t> </a:t>
            </a:r>
            <a:r>
              <a:rPr spc="-5" dirty="0"/>
              <a:t>7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1000" y="6451091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912">
            <a:solidFill>
              <a:srgbClr val="0C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1000" y="1231391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912">
            <a:solidFill>
              <a:srgbClr val="0C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77368" y="96011"/>
            <a:ext cx="932687" cy="100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rgbClr val="151C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B r e a k i n g  B a r r i e r s  …  S i n c e  1 9 4</a:t>
            </a:r>
            <a:r>
              <a:rPr spc="190" dirty="0"/>
              <a:t> </a:t>
            </a:r>
            <a:r>
              <a:rPr spc="-5" dirty="0"/>
              <a:t>7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1000" y="6451091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912">
            <a:solidFill>
              <a:srgbClr val="0C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1000" y="1231391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912">
            <a:solidFill>
              <a:srgbClr val="0C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77368" y="96011"/>
            <a:ext cx="932687" cy="100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895600" y="2057400"/>
            <a:ext cx="3428999" cy="3383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B r e a k i n g  B a r r i e r s  …  S i n c e  1 9 4</a:t>
            </a:r>
            <a:r>
              <a:rPr spc="190" dirty="0"/>
              <a:t> </a:t>
            </a:r>
            <a:r>
              <a:rPr spc="-5" dirty="0"/>
              <a:t>7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1000" y="6451091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912">
            <a:solidFill>
              <a:srgbClr val="0C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1317" y="181800"/>
            <a:ext cx="8741364" cy="874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1">
                <a:solidFill>
                  <a:srgbClr val="151C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9205" y="1370125"/>
            <a:ext cx="5139690" cy="1533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155094" y="6524131"/>
            <a:ext cx="4832350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B r e a k i n g  B a r r i e r s  …  S i n c e  1 9 4</a:t>
            </a:r>
            <a:r>
              <a:rPr spc="190" dirty="0"/>
              <a:t> </a:t>
            </a:r>
            <a:r>
              <a:rPr spc="-5" dirty="0"/>
              <a:t>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72728" y="6566579"/>
            <a:ext cx="191134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jpg"/><Relationship Id="rId3" Type="http://schemas.openxmlformats.org/officeDocument/2006/relationships/image" Target="../media/image63.png"/><Relationship Id="rId21" Type="http://schemas.openxmlformats.org/officeDocument/2006/relationships/image" Target="../media/image81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5" Type="http://schemas.openxmlformats.org/officeDocument/2006/relationships/image" Target="../media/image85.png"/><Relationship Id="rId2" Type="http://schemas.openxmlformats.org/officeDocument/2006/relationships/image" Target="../media/image1.png"/><Relationship Id="rId16" Type="http://schemas.openxmlformats.org/officeDocument/2006/relationships/image" Target="../media/image76.jpg"/><Relationship Id="rId20" Type="http://schemas.openxmlformats.org/officeDocument/2006/relationships/image" Target="../media/image8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g"/><Relationship Id="rId11" Type="http://schemas.openxmlformats.org/officeDocument/2006/relationships/image" Target="../media/image71.png"/><Relationship Id="rId24" Type="http://schemas.openxmlformats.org/officeDocument/2006/relationships/image" Target="../media/image84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23" Type="http://schemas.openxmlformats.org/officeDocument/2006/relationships/image" Target="../media/image83.jp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4" Type="http://schemas.openxmlformats.org/officeDocument/2006/relationships/image" Target="../media/image64.jpg"/><Relationship Id="rId9" Type="http://schemas.openxmlformats.org/officeDocument/2006/relationships/image" Target="../media/image69.png"/><Relationship Id="rId14" Type="http://schemas.openxmlformats.org/officeDocument/2006/relationships/image" Target="../media/image74.jpg"/><Relationship Id="rId22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jp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3" Type="http://schemas.openxmlformats.org/officeDocument/2006/relationships/image" Target="../media/image97.jp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" Type="http://schemas.openxmlformats.org/officeDocument/2006/relationships/image" Target="../media/image1.png"/><Relationship Id="rId16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jpg"/><Relationship Id="rId15" Type="http://schemas.openxmlformats.org/officeDocument/2006/relationships/image" Target="../media/image109.png"/><Relationship Id="rId10" Type="http://schemas.openxmlformats.org/officeDocument/2006/relationships/image" Target="../media/image104.png"/><Relationship Id="rId19" Type="http://schemas.openxmlformats.org/officeDocument/2006/relationships/image" Target="../media/image96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jpg"/><Relationship Id="rId10" Type="http://schemas.openxmlformats.org/officeDocument/2006/relationships/image" Target="../media/image120.jpg"/><Relationship Id="rId4" Type="http://schemas.openxmlformats.org/officeDocument/2006/relationships/image" Target="../media/image114.png"/><Relationship Id="rId9" Type="http://schemas.openxmlformats.org/officeDocument/2006/relationships/image" Target="../media/image11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g"/><Relationship Id="rId13" Type="http://schemas.openxmlformats.org/officeDocument/2006/relationships/image" Target="../media/image131.jpg"/><Relationship Id="rId18" Type="http://schemas.openxmlformats.org/officeDocument/2006/relationships/image" Target="../media/image136.png"/><Relationship Id="rId3" Type="http://schemas.openxmlformats.org/officeDocument/2006/relationships/image" Target="../media/image121.jpg"/><Relationship Id="rId21" Type="http://schemas.openxmlformats.org/officeDocument/2006/relationships/image" Target="../media/image139.jpg"/><Relationship Id="rId7" Type="http://schemas.openxmlformats.org/officeDocument/2006/relationships/image" Target="../media/image125.jpg"/><Relationship Id="rId12" Type="http://schemas.openxmlformats.org/officeDocument/2006/relationships/image" Target="../media/image130.jpg"/><Relationship Id="rId17" Type="http://schemas.openxmlformats.org/officeDocument/2006/relationships/image" Target="../media/image135.jpg"/><Relationship Id="rId25" Type="http://schemas.openxmlformats.org/officeDocument/2006/relationships/image" Target="../media/image143.png"/><Relationship Id="rId2" Type="http://schemas.openxmlformats.org/officeDocument/2006/relationships/image" Target="../media/image1.png"/><Relationship Id="rId16" Type="http://schemas.openxmlformats.org/officeDocument/2006/relationships/image" Target="../media/image134.png"/><Relationship Id="rId20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jpg"/><Relationship Id="rId11" Type="http://schemas.openxmlformats.org/officeDocument/2006/relationships/image" Target="../media/image129.png"/><Relationship Id="rId24" Type="http://schemas.openxmlformats.org/officeDocument/2006/relationships/image" Target="../media/image142.png"/><Relationship Id="rId5" Type="http://schemas.openxmlformats.org/officeDocument/2006/relationships/image" Target="../media/image123.png"/><Relationship Id="rId15" Type="http://schemas.openxmlformats.org/officeDocument/2006/relationships/image" Target="../media/image133.png"/><Relationship Id="rId23" Type="http://schemas.openxmlformats.org/officeDocument/2006/relationships/image" Target="../media/image141.png"/><Relationship Id="rId10" Type="http://schemas.openxmlformats.org/officeDocument/2006/relationships/image" Target="../media/image128.png"/><Relationship Id="rId19" Type="http://schemas.openxmlformats.org/officeDocument/2006/relationships/image" Target="../media/image137.jpg"/><Relationship Id="rId4" Type="http://schemas.openxmlformats.org/officeDocument/2006/relationships/image" Target="../media/image122.png"/><Relationship Id="rId9" Type="http://schemas.openxmlformats.org/officeDocument/2006/relationships/image" Target="../media/image127.jpg"/><Relationship Id="rId14" Type="http://schemas.openxmlformats.org/officeDocument/2006/relationships/image" Target="../media/image132.jpg"/><Relationship Id="rId22" Type="http://schemas.openxmlformats.org/officeDocument/2006/relationships/image" Target="../media/image1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21.jpg"/><Relationship Id="rId7" Type="http://schemas.openxmlformats.org/officeDocument/2006/relationships/image" Target="../media/image1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1.png"/><Relationship Id="rId4" Type="http://schemas.openxmlformats.org/officeDocument/2006/relationships/image" Target="../media/image113.png"/><Relationship Id="rId9" Type="http://schemas.openxmlformats.org/officeDocument/2006/relationships/image" Target="../media/image1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57.png"/><Relationship Id="rId18" Type="http://schemas.openxmlformats.org/officeDocument/2006/relationships/image" Target="../media/image162.png"/><Relationship Id="rId3" Type="http://schemas.openxmlformats.org/officeDocument/2006/relationships/image" Target="../media/image121.jpg"/><Relationship Id="rId7" Type="http://schemas.openxmlformats.org/officeDocument/2006/relationships/image" Target="../media/image151.png"/><Relationship Id="rId12" Type="http://schemas.openxmlformats.org/officeDocument/2006/relationships/image" Target="../media/image156.jpg"/><Relationship Id="rId17" Type="http://schemas.openxmlformats.org/officeDocument/2006/relationships/image" Target="../media/image161.png"/><Relationship Id="rId2" Type="http://schemas.openxmlformats.org/officeDocument/2006/relationships/image" Target="../media/image1.png"/><Relationship Id="rId16" Type="http://schemas.openxmlformats.org/officeDocument/2006/relationships/image" Target="../media/image160.png"/><Relationship Id="rId20" Type="http://schemas.openxmlformats.org/officeDocument/2006/relationships/image" Target="../media/image16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155.png"/><Relationship Id="rId5" Type="http://schemas.openxmlformats.org/officeDocument/2006/relationships/image" Target="../media/image149.png"/><Relationship Id="rId15" Type="http://schemas.openxmlformats.org/officeDocument/2006/relationships/image" Target="../media/image159.png"/><Relationship Id="rId10" Type="http://schemas.openxmlformats.org/officeDocument/2006/relationships/image" Target="../media/image154.png"/><Relationship Id="rId19" Type="http://schemas.openxmlformats.org/officeDocument/2006/relationships/image" Target="../media/image113.png"/><Relationship Id="rId4" Type="http://schemas.openxmlformats.org/officeDocument/2006/relationships/image" Target="../media/image148.png"/><Relationship Id="rId9" Type="http://schemas.openxmlformats.org/officeDocument/2006/relationships/image" Target="../media/image153.jpg"/><Relationship Id="rId14" Type="http://schemas.openxmlformats.org/officeDocument/2006/relationships/image" Target="../media/image1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172.png"/><Relationship Id="rId18" Type="http://schemas.openxmlformats.org/officeDocument/2006/relationships/image" Target="../media/image177.jpg"/><Relationship Id="rId26" Type="http://schemas.openxmlformats.org/officeDocument/2006/relationships/image" Target="../media/image185.png"/><Relationship Id="rId39" Type="http://schemas.openxmlformats.org/officeDocument/2006/relationships/image" Target="../media/image196.jpg"/><Relationship Id="rId3" Type="http://schemas.openxmlformats.org/officeDocument/2006/relationships/image" Target="../media/image1.png"/><Relationship Id="rId21" Type="http://schemas.openxmlformats.org/officeDocument/2006/relationships/image" Target="../media/image180.png"/><Relationship Id="rId34" Type="http://schemas.openxmlformats.org/officeDocument/2006/relationships/image" Target="../media/image192.png"/><Relationship Id="rId7" Type="http://schemas.openxmlformats.org/officeDocument/2006/relationships/image" Target="../media/image166.png"/><Relationship Id="rId12" Type="http://schemas.openxmlformats.org/officeDocument/2006/relationships/image" Target="../media/image171.png"/><Relationship Id="rId17" Type="http://schemas.openxmlformats.org/officeDocument/2006/relationships/image" Target="../media/image176.jpg"/><Relationship Id="rId25" Type="http://schemas.openxmlformats.org/officeDocument/2006/relationships/image" Target="../media/image184.png"/><Relationship Id="rId33" Type="http://schemas.openxmlformats.org/officeDocument/2006/relationships/image" Target="../media/image191.jpg"/><Relationship Id="rId38" Type="http://schemas.openxmlformats.org/officeDocument/2006/relationships/image" Target="../media/image19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5.png"/><Relationship Id="rId20" Type="http://schemas.openxmlformats.org/officeDocument/2006/relationships/image" Target="../media/image179.png"/><Relationship Id="rId29" Type="http://schemas.openxmlformats.org/officeDocument/2006/relationships/image" Target="../media/image187.jpg"/><Relationship Id="rId41" Type="http://schemas.openxmlformats.org/officeDocument/2006/relationships/image" Target="../media/image19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11" Type="http://schemas.openxmlformats.org/officeDocument/2006/relationships/image" Target="../media/image170.jpg"/><Relationship Id="rId24" Type="http://schemas.openxmlformats.org/officeDocument/2006/relationships/image" Target="../media/image183.png"/><Relationship Id="rId32" Type="http://schemas.openxmlformats.org/officeDocument/2006/relationships/image" Target="../media/image190.png"/><Relationship Id="rId37" Type="http://schemas.openxmlformats.org/officeDocument/2006/relationships/image" Target="../media/image194.png"/><Relationship Id="rId40" Type="http://schemas.openxmlformats.org/officeDocument/2006/relationships/image" Target="../media/image197.jpg"/><Relationship Id="rId5" Type="http://schemas.openxmlformats.org/officeDocument/2006/relationships/image" Target="../media/image164.png"/><Relationship Id="rId15" Type="http://schemas.openxmlformats.org/officeDocument/2006/relationships/image" Target="../media/image174.png"/><Relationship Id="rId23" Type="http://schemas.openxmlformats.org/officeDocument/2006/relationships/image" Target="../media/image182.png"/><Relationship Id="rId28" Type="http://schemas.openxmlformats.org/officeDocument/2006/relationships/image" Target="../media/image186.png"/><Relationship Id="rId36" Type="http://schemas.openxmlformats.org/officeDocument/2006/relationships/image" Target="../media/image131.jpg"/><Relationship Id="rId10" Type="http://schemas.openxmlformats.org/officeDocument/2006/relationships/image" Target="../media/image169.jpg"/><Relationship Id="rId19" Type="http://schemas.openxmlformats.org/officeDocument/2006/relationships/image" Target="../media/image178.jpg"/><Relationship Id="rId31" Type="http://schemas.openxmlformats.org/officeDocument/2006/relationships/image" Target="../media/image189.jpg"/><Relationship Id="rId4" Type="http://schemas.openxmlformats.org/officeDocument/2006/relationships/image" Target="../media/image121.jpg"/><Relationship Id="rId9" Type="http://schemas.openxmlformats.org/officeDocument/2006/relationships/image" Target="../media/image168.jpg"/><Relationship Id="rId14" Type="http://schemas.openxmlformats.org/officeDocument/2006/relationships/image" Target="../media/image173.jpg"/><Relationship Id="rId22" Type="http://schemas.openxmlformats.org/officeDocument/2006/relationships/image" Target="../media/image181.png"/><Relationship Id="rId27" Type="http://schemas.openxmlformats.org/officeDocument/2006/relationships/image" Target="../media/image113.png"/><Relationship Id="rId30" Type="http://schemas.openxmlformats.org/officeDocument/2006/relationships/image" Target="../media/image188.png"/><Relationship Id="rId35" Type="http://schemas.openxmlformats.org/officeDocument/2006/relationships/image" Target="../media/image19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13" Type="http://schemas.openxmlformats.org/officeDocument/2006/relationships/image" Target="../media/image209.png"/><Relationship Id="rId18" Type="http://schemas.openxmlformats.org/officeDocument/2006/relationships/image" Target="../media/image214.png"/><Relationship Id="rId3" Type="http://schemas.openxmlformats.org/officeDocument/2006/relationships/image" Target="../media/image199.png"/><Relationship Id="rId7" Type="http://schemas.openxmlformats.org/officeDocument/2006/relationships/image" Target="../media/image203.jpg"/><Relationship Id="rId12" Type="http://schemas.openxmlformats.org/officeDocument/2006/relationships/image" Target="../media/image208.png"/><Relationship Id="rId17" Type="http://schemas.openxmlformats.org/officeDocument/2006/relationships/image" Target="../media/image213.png"/><Relationship Id="rId2" Type="http://schemas.openxmlformats.org/officeDocument/2006/relationships/image" Target="../media/image1.png"/><Relationship Id="rId16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png"/><Relationship Id="rId11" Type="http://schemas.openxmlformats.org/officeDocument/2006/relationships/image" Target="../media/image207.png"/><Relationship Id="rId5" Type="http://schemas.openxmlformats.org/officeDocument/2006/relationships/image" Target="../media/image201.png"/><Relationship Id="rId15" Type="http://schemas.openxmlformats.org/officeDocument/2006/relationships/image" Target="../media/image211.png"/><Relationship Id="rId10" Type="http://schemas.openxmlformats.org/officeDocument/2006/relationships/image" Target="../media/image206.png"/><Relationship Id="rId19" Type="http://schemas.openxmlformats.org/officeDocument/2006/relationships/image" Target="../media/image215.jpg"/><Relationship Id="rId4" Type="http://schemas.openxmlformats.org/officeDocument/2006/relationships/image" Target="../media/image200.png"/><Relationship Id="rId9" Type="http://schemas.openxmlformats.org/officeDocument/2006/relationships/image" Target="../media/image205.jpg"/><Relationship Id="rId14" Type="http://schemas.openxmlformats.org/officeDocument/2006/relationships/image" Target="../media/image2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13" Type="http://schemas.openxmlformats.org/officeDocument/2006/relationships/image" Target="../media/image227.png"/><Relationship Id="rId18" Type="http://schemas.openxmlformats.org/officeDocument/2006/relationships/image" Target="../media/image232.png"/><Relationship Id="rId3" Type="http://schemas.openxmlformats.org/officeDocument/2006/relationships/image" Target="../media/image217.png"/><Relationship Id="rId21" Type="http://schemas.openxmlformats.org/officeDocument/2006/relationships/image" Target="../media/image235.jpg"/><Relationship Id="rId7" Type="http://schemas.openxmlformats.org/officeDocument/2006/relationships/image" Target="../media/image221.png"/><Relationship Id="rId12" Type="http://schemas.openxmlformats.org/officeDocument/2006/relationships/image" Target="../media/image226.png"/><Relationship Id="rId17" Type="http://schemas.openxmlformats.org/officeDocument/2006/relationships/image" Target="../media/image231.jpg"/><Relationship Id="rId2" Type="http://schemas.openxmlformats.org/officeDocument/2006/relationships/image" Target="../media/image216.png"/><Relationship Id="rId16" Type="http://schemas.openxmlformats.org/officeDocument/2006/relationships/image" Target="../media/image230.png"/><Relationship Id="rId20" Type="http://schemas.openxmlformats.org/officeDocument/2006/relationships/image" Target="../media/image2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0.png"/><Relationship Id="rId11" Type="http://schemas.openxmlformats.org/officeDocument/2006/relationships/image" Target="../media/image225.png"/><Relationship Id="rId5" Type="http://schemas.openxmlformats.org/officeDocument/2006/relationships/image" Target="../media/image219.png"/><Relationship Id="rId15" Type="http://schemas.openxmlformats.org/officeDocument/2006/relationships/image" Target="../media/image229.png"/><Relationship Id="rId10" Type="http://schemas.openxmlformats.org/officeDocument/2006/relationships/image" Target="../media/image224.png"/><Relationship Id="rId19" Type="http://schemas.openxmlformats.org/officeDocument/2006/relationships/image" Target="../media/image233.jpg"/><Relationship Id="rId4" Type="http://schemas.openxmlformats.org/officeDocument/2006/relationships/image" Target="../media/image218.png"/><Relationship Id="rId9" Type="http://schemas.openxmlformats.org/officeDocument/2006/relationships/image" Target="../media/image223.png"/><Relationship Id="rId14" Type="http://schemas.openxmlformats.org/officeDocument/2006/relationships/image" Target="../media/image2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13" Type="http://schemas.openxmlformats.org/officeDocument/2006/relationships/image" Target="../media/image246.jpg"/><Relationship Id="rId3" Type="http://schemas.openxmlformats.org/officeDocument/2006/relationships/image" Target="../media/image236.png"/><Relationship Id="rId7" Type="http://schemas.openxmlformats.org/officeDocument/2006/relationships/image" Target="../media/image240.jpg"/><Relationship Id="rId12" Type="http://schemas.openxmlformats.org/officeDocument/2006/relationships/image" Target="../media/image2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9.png"/><Relationship Id="rId11" Type="http://schemas.openxmlformats.org/officeDocument/2006/relationships/image" Target="../media/image244.png"/><Relationship Id="rId5" Type="http://schemas.openxmlformats.org/officeDocument/2006/relationships/image" Target="../media/image238.png"/><Relationship Id="rId10" Type="http://schemas.openxmlformats.org/officeDocument/2006/relationships/image" Target="../media/image243.png"/><Relationship Id="rId4" Type="http://schemas.openxmlformats.org/officeDocument/2006/relationships/image" Target="../media/image237.png"/><Relationship Id="rId9" Type="http://schemas.openxmlformats.org/officeDocument/2006/relationships/image" Target="../media/image242.jpg"/><Relationship Id="rId14" Type="http://schemas.openxmlformats.org/officeDocument/2006/relationships/image" Target="../media/image24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g"/><Relationship Id="rId18" Type="http://schemas.openxmlformats.org/officeDocument/2006/relationships/image" Target="../media/image37.png"/><Relationship Id="rId3" Type="http://schemas.openxmlformats.org/officeDocument/2006/relationships/image" Target="../media/image22.jp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jpg"/><Relationship Id="rId17" Type="http://schemas.openxmlformats.org/officeDocument/2006/relationships/image" Target="../media/image36.jpg"/><Relationship Id="rId2" Type="http://schemas.openxmlformats.org/officeDocument/2006/relationships/image" Target="../media/image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24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34.jpg"/><Relationship Id="rId23" Type="http://schemas.openxmlformats.org/officeDocument/2006/relationships/image" Target="../media/image42.png"/><Relationship Id="rId10" Type="http://schemas.openxmlformats.org/officeDocument/2006/relationships/image" Target="../media/image29.png"/><Relationship Id="rId19" Type="http://schemas.openxmlformats.org/officeDocument/2006/relationships/image" Target="../media/image38.jp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jpg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1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5594" y="1275143"/>
            <a:ext cx="5921375" cy="321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84680" algn="l"/>
                <a:tab pos="2115185" algn="l"/>
                <a:tab pos="3645535" algn="l"/>
                <a:tab pos="3875404" algn="l"/>
              </a:tabLst>
            </a:pPr>
            <a:r>
              <a:rPr sz="2000" b="1" i="1" dirty="0">
                <a:latin typeface="Century Schoolbook"/>
                <a:cs typeface="Century Schoolbook"/>
              </a:rPr>
              <a:t>I n t e g r i</a:t>
            </a:r>
            <a:r>
              <a:rPr sz="2000" b="1" i="1" spc="-20" dirty="0">
                <a:latin typeface="Century Schoolbook"/>
                <a:cs typeface="Century Schoolbook"/>
              </a:rPr>
              <a:t> </a:t>
            </a:r>
            <a:r>
              <a:rPr sz="2000" b="1" i="1" dirty="0">
                <a:latin typeface="Century Schoolbook"/>
                <a:cs typeface="Century Schoolbook"/>
              </a:rPr>
              <a:t>t y	-	S e r v i</a:t>
            </a:r>
            <a:r>
              <a:rPr sz="2000" b="1" i="1" spc="-10" dirty="0">
                <a:latin typeface="Century Schoolbook"/>
                <a:cs typeface="Century Schoolbook"/>
              </a:rPr>
              <a:t> </a:t>
            </a:r>
            <a:r>
              <a:rPr sz="2000" b="1" i="1" dirty="0">
                <a:latin typeface="Century Schoolbook"/>
                <a:cs typeface="Century Schoolbook"/>
              </a:rPr>
              <a:t>c</a:t>
            </a:r>
            <a:r>
              <a:rPr sz="2000" b="1" i="1" spc="-10" dirty="0">
                <a:latin typeface="Century Schoolbook"/>
                <a:cs typeface="Century Schoolbook"/>
              </a:rPr>
              <a:t> </a:t>
            </a:r>
            <a:r>
              <a:rPr sz="2000" b="1" i="1" dirty="0">
                <a:latin typeface="Century Schoolbook"/>
                <a:cs typeface="Century Schoolbook"/>
              </a:rPr>
              <a:t>e	-	E x c e l l e n c</a:t>
            </a:r>
            <a:r>
              <a:rPr sz="2000" b="1" i="1" spc="-114" dirty="0">
                <a:latin typeface="Century Schoolbook"/>
                <a:cs typeface="Century Schoolbook"/>
              </a:rPr>
              <a:t> </a:t>
            </a:r>
            <a:r>
              <a:rPr sz="2000" b="1" i="1" dirty="0">
                <a:latin typeface="Century Schoolbook"/>
                <a:cs typeface="Century Schoolbook"/>
              </a:rPr>
              <a:t>e</a:t>
            </a:r>
            <a:endParaRPr sz="2000">
              <a:latin typeface="Century Schoolbook"/>
              <a:cs typeface="Century Schoolboo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1231391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912">
            <a:solidFill>
              <a:srgbClr val="0C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9606" y="304800"/>
            <a:ext cx="8991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5" dirty="0" smtClean="0">
                <a:solidFill>
                  <a:srgbClr val="000000"/>
                </a:solidFill>
              </a:rPr>
              <a:t>Air Force Life Cycle Management Center</a:t>
            </a:r>
            <a:endParaRPr spc="-5" dirty="0">
              <a:solidFill>
                <a:srgbClr val="00000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5843" y="3177540"/>
            <a:ext cx="2868167" cy="3093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52600" y="2438400"/>
            <a:ext cx="7098030" cy="1357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65"/>
              </a:lnSpc>
            </a:pPr>
            <a:r>
              <a:rPr sz="4400" b="1" dirty="0">
                <a:solidFill>
                  <a:srgbClr val="151C77"/>
                </a:solidFill>
                <a:latin typeface="Arial"/>
                <a:cs typeface="Arial"/>
              </a:rPr>
              <a:t>Sustainment</a:t>
            </a:r>
            <a:r>
              <a:rPr sz="4400" b="1" spc="-75" dirty="0">
                <a:solidFill>
                  <a:srgbClr val="151C77"/>
                </a:solidFill>
                <a:latin typeface="Arial"/>
                <a:cs typeface="Arial"/>
              </a:rPr>
              <a:t> </a:t>
            </a:r>
            <a:r>
              <a:rPr sz="4400" b="1" spc="-30" dirty="0">
                <a:solidFill>
                  <a:srgbClr val="151C77"/>
                </a:solidFill>
                <a:latin typeface="Arial"/>
                <a:cs typeface="Arial"/>
              </a:rPr>
              <a:t>Technologies</a:t>
            </a:r>
            <a:endParaRPr sz="4400" dirty="0">
              <a:latin typeface="Arial"/>
              <a:cs typeface="Arial"/>
            </a:endParaRPr>
          </a:p>
          <a:p>
            <a:pPr marL="3790315">
              <a:lnSpc>
                <a:spcPts val="5265"/>
              </a:lnSpc>
            </a:pPr>
            <a:r>
              <a:rPr sz="4400" b="1" dirty="0">
                <a:solidFill>
                  <a:srgbClr val="151C77"/>
                </a:solidFill>
                <a:latin typeface="Arial"/>
                <a:cs typeface="Arial"/>
              </a:rPr>
              <a:t>“Big</a:t>
            </a:r>
            <a:r>
              <a:rPr sz="4400" b="1" spc="-95" dirty="0">
                <a:solidFill>
                  <a:srgbClr val="151C77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151C77"/>
                </a:solidFill>
                <a:latin typeface="Arial"/>
                <a:cs typeface="Arial"/>
              </a:rPr>
              <a:t>Rocks”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55531" y="6566789"/>
            <a:ext cx="958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808080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49530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 Smallwood, PE, CIH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AFLCMC/EZP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231391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912">
            <a:solidFill>
              <a:srgbClr val="0C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7368" y="96011"/>
            <a:ext cx="932687" cy="100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69835" y="3971556"/>
            <a:ext cx="1664206" cy="13060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64908" y="4166615"/>
            <a:ext cx="1075943" cy="717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46975" y="2218944"/>
            <a:ext cx="2036064" cy="15529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42047" y="2414016"/>
            <a:ext cx="1447799" cy="9646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082284"/>
            <a:ext cx="9144000" cy="306705"/>
          </a:xfrm>
          <a:custGeom>
            <a:avLst/>
            <a:gdLst/>
            <a:ahLst/>
            <a:cxnLst/>
            <a:rect l="l" t="t" r="r" b="b"/>
            <a:pathLst>
              <a:path w="9144000" h="306704">
                <a:moveTo>
                  <a:pt x="0" y="306323"/>
                </a:moveTo>
                <a:lnTo>
                  <a:pt x="9144000" y="306323"/>
                </a:lnTo>
                <a:lnTo>
                  <a:pt x="9144000" y="0"/>
                </a:lnTo>
                <a:lnTo>
                  <a:pt x="0" y="0"/>
                </a:lnTo>
                <a:lnTo>
                  <a:pt x="0" y="306323"/>
                </a:lnTo>
                <a:close/>
              </a:path>
            </a:pathLst>
          </a:custGeom>
          <a:solidFill>
            <a:srgbClr val="151C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082284"/>
            <a:ext cx="9144000" cy="306705"/>
          </a:xfrm>
          <a:custGeom>
            <a:avLst/>
            <a:gdLst/>
            <a:ahLst/>
            <a:cxnLst/>
            <a:rect l="l" t="t" r="r" b="b"/>
            <a:pathLst>
              <a:path w="9144000" h="306704">
                <a:moveTo>
                  <a:pt x="0" y="0"/>
                </a:moveTo>
                <a:lnTo>
                  <a:pt x="9144000" y="0"/>
                </a:lnTo>
                <a:lnTo>
                  <a:pt x="9144000" y="306323"/>
                </a:lnTo>
                <a:lnTo>
                  <a:pt x="0" y="30632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191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3460" y="6067044"/>
            <a:ext cx="1246619" cy="4038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6251" y="6067043"/>
            <a:ext cx="3755135" cy="4038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27547" y="6067043"/>
            <a:ext cx="1327403" cy="4038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61403" y="6067043"/>
            <a:ext cx="687323" cy="4038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04887" y="6067043"/>
            <a:ext cx="723899" cy="4038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84947" y="6067043"/>
            <a:ext cx="560831" cy="4038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14202" y="6121712"/>
            <a:ext cx="69138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CC00"/>
                </a:solidFill>
                <a:latin typeface="Arial"/>
                <a:cs typeface="Arial"/>
              </a:rPr>
              <a:t>AMSIP </a:t>
            </a:r>
            <a:r>
              <a:rPr sz="1400" b="1" spc="-15" dirty="0">
                <a:solidFill>
                  <a:srgbClr val="FFCC00"/>
                </a:solidFill>
                <a:latin typeface="Arial"/>
                <a:cs typeface="Arial"/>
              </a:rPr>
              <a:t>lays </a:t>
            </a:r>
            <a:r>
              <a:rPr sz="1400" b="1" spc="-5" dirty="0">
                <a:solidFill>
                  <a:srgbClr val="FFCC00"/>
                </a:solidFill>
                <a:latin typeface="Arial"/>
                <a:cs typeface="Arial"/>
              </a:rPr>
              <a:t>out the foundation for </a:t>
            </a:r>
            <a:r>
              <a:rPr sz="1400" b="1" dirty="0">
                <a:solidFill>
                  <a:srgbClr val="FFCC00"/>
                </a:solidFill>
                <a:latin typeface="Arial"/>
                <a:cs typeface="Arial"/>
              </a:rPr>
              <a:t>safely </a:t>
            </a:r>
            <a:r>
              <a:rPr sz="1400" b="1" spc="-5" dirty="0">
                <a:solidFill>
                  <a:srgbClr val="FFCC00"/>
                </a:solidFill>
                <a:latin typeface="Arial"/>
                <a:cs typeface="Arial"/>
              </a:rPr>
              <a:t>establishing AM…moving </a:t>
            </a:r>
            <a:r>
              <a:rPr sz="1400" b="1" i="1" spc="-5" dirty="0">
                <a:solidFill>
                  <a:srgbClr val="FFCC00"/>
                </a:solidFill>
                <a:latin typeface="Arial"/>
                <a:cs typeface="Arial"/>
              </a:rPr>
              <a:t>slow </a:t>
            </a:r>
            <a:r>
              <a:rPr sz="1400" b="1" dirty="0">
                <a:solidFill>
                  <a:srgbClr val="FFCC00"/>
                </a:solidFill>
                <a:latin typeface="Arial"/>
                <a:cs typeface="Arial"/>
              </a:rPr>
              <a:t>to </a:t>
            </a:r>
            <a:r>
              <a:rPr sz="1400" b="1" spc="-5" dirty="0">
                <a:solidFill>
                  <a:srgbClr val="FFCC00"/>
                </a:solidFill>
                <a:latin typeface="Arial"/>
                <a:cs typeface="Arial"/>
              </a:rPr>
              <a:t>go</a:t>
            </a:r>
            <a:r>
              <a:rPr sz="1400" b="1" spc="-180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FFCC00"/>
                </a:solidFill>
                <a:latin typeface="Arial"/>
                <a:cs typeface="Arial"/>
              </a:rPr>
              <a:t>fast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97295" y="1178052"/>
            <a:ext cx="2161031" cy="17388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92367" y="1373124"/>
            <a:ext cx="1572767" cy="11506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0312" y="3589019"/>
            <a:ext cx="1909571" cy="24079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4527" y="3793235"/>
            <a:ext cx="1303019" cy="180136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9955" y="3788664"/>
            <a:ext cx="1312545" cy="1811020"/>
          </a:xfrm>
          <a:custGeom>
            <a:avLst/>
            <a:gdLst/>
            <a:ahLst/>
            <a:cxnLst/>
            <a:rect l="l" t="t" r="r" b="b"/>
            <a:pathLst>
              <a:path w="1312545" h="1811020">
                <a:moveTo>
                  <a:pt x="0" y="0"/>
                </a:moveTo>
                <a:lnTo>
                  <a:pt x="1312164" y="0"/>
                </a:lnTo>
                <a:lnTo>
                  <a:pt x="1312164" y="1810512"/>
                </a:lnTo>
                <a:lnTo>
                  <a:pt x="0" y="181051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2868167"/>
            <a:ext cx="1839467" cy="21899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7160" y="3072383"/>
            <a:ext cx="1299971" cy="158343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2587" y="3067811"/>
            <a:ext cx="1309370" cy="1592580"/>
          </a:xfrm>
          <a:custGeom>
            <a:avLst/>
            <a:gdLst/>
            <a:ahLst/>
            <a:cxnLst/>
            <a:rect l="l" t="t" r="r" b="b"/>
            <a:pathLst>
              <a:path w="1309370" h="1592579">
                <a:moveTo>
                  <a:pt x="0" y="0"/>
                </a:moveTo>
                <a:lnTo>
                  <a:pt x="1309116" y="0"/>
                </a:lnTo>
                <a:lnTo>
                  <a:pt x="1309116" y="1592580"/>
                </a:lnTo>
                <a:lnTo>
                  <a:pt x="0" y="15925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6572" y="4866131"/>
            <a:ext cx="1903475" cy="15742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70788" y="5070347"/>
            <a:ext cx="1296923" cy="9677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66216" y="5065776"/>
            <a:ext cx="1306195" cy="977265"/>
          </a:xfrm>
          <a:custGeom>
            <a:avLst/>
            <a:gdLst/>
            <a:ahLst/>
            <a:cxnLst/>
            <a:rect l="l" t="t" r="r" b="b"/>
            <a:pathLst>
              <a:path w="1306195" h="977264">
                <a:moveTo>
                  <a:pt x="0" y="0"/>
                </a:moveTo>
                <a:lnTo>
                  <a:pt x="1306068" y="0"/>
                </a:lnTo>
                <a:lnTo>
                  <a:pt x="1306068" y="976884"/>
                </a:lnTo>
                <a:lnTo>
                  <a:pt x="0" y="97688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28916" y="3104388"/>
            <a:ext cx="1815083" cy="154076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23988" y="3299459"/>
            <a:ext cx="1473707" cy="95249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27376" y="5021579"/>
            <a:ext cx="1725167" cy="10408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5740" y="1629155"/>
            <a:ext cx="5125720" cy="1394460"/>
          </a:xfrm>
          <a:custGeom>
            <a:avLst/>
            <a:gdLst/>
            <a:ahLst/>
            <a:cxnLst/>
            <a:rect l="l" t="t" r="r" b="b"/>
            <a:pathLst>
              <a:path w="5125720" h="1394460">
                <a:moveTo>
                  <a:pt x="0" y="0"/>
                </a:moveTo>
                <a:lnTo>
                  <a:pt x="5125212" y="0"/>
                </a:lnTo>
                <a:lnTo>
                  <a:pt x="5125212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05740" y="1629155"/>
            <a:ext cx="5125720" cy="139446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Times New Roman"/>
              <a:cs typeface="Times New Roman"/>
            </a:endParaRPr>
          </a:p>
          <a:p>
            <a:pPr marL="267970" indent="-17653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68605" algn="l"/>
              </a:tabLst>
            </a:pPr>
            <a:r>
              <a:rPr sz="1200" b="1" spc="-5" dirty="0">
                <a:latin typeface="Arial"/>
                <a:cs typeface="Arial"/>
              </a:rPr>
              <a:t>Establish selective </a:t>
            </a:r>
            <a:r>
              <a:rPr sz="1200" b="1" spc="-25" dirty="0">
                <a:latin typeface="Arial"/>
                <a:cs typeface="Arial"/>
              </a:rPr>
              <a:t>AM </a:t>
            </a:r>
            <a:r>
              <a:rPr sz="1200" b="1" spc="-5" dirty="0">
                <a:latin typeface="Arial"/>
                <a:cs typeface="Arial"/>
              </a:rPr>
              <a:t>Capability: Depots &amp; </a:t>
            </a:r>
            <a:r>
              <a:rPr sz="1200" b="1" spc="-10" dirty="0">
                <a:latin typeface="Arial"/>
                <a:cs typeface="Arial"/>
              </a:rPr>
              <a:t>MAJCOM</a:t>
            </a:r>
            <a:r>
              <a:rPr sz="1200" b="1" spc="7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backshops</a:t>
            </a:r>
            <a:endParaRPr sz="1200">
              <a:latin typeface="Arial"/>
              <a:cs typeface="Arial"/>
            </a:endParaRPr>
          </a:p>
          <a:p>
            <a:pPr marL="267970" marR="302260" indent="-176530">
              <a:lnSpc>
                <a:spcPct val="100000"/>
              </a:lnSpc>
              <a:buFont typeface="Arial"/>
              <a:buChar char="•"/>
              <a:tabLst>
                <a:tab pos="268605" algn="l"/>
              </a:tabLst>
            </a:pPr>
            <a:r>
              <a:rPr sz="1200" b="1" spc="-5" dirty="0">
                <a:latin typeface="Arial"/>
                <a:cs typeface="Arial"/>
              </a:rPr>
              <a:t>Qualify </a:t>
            </a:r>
            <a:r>
              <a:rPr sz="1200" b="1" spc="-20" dirty="0">
                <a:latin typeface="Arial"/>
                <a:cs typeface="Arial"/>
              </a:rPr>
              <a:t>Target </a:t>
            </a:r>
            <a:r>
              <a:rPr sz="1200" b="1" spc="-5" dirty="0">
                <a:latin typeface="Arial"/>
                <a:cs typeface="Arial"/>
              </a:rPr>
              <a:t>parts: </a:t>
            </a:r>
            <a:r>
              <a:rPr sz="1200" b="1" spc="-20" dirty="0">
                <a:latin typeface="Arial"/>
                <a:cs typeface="Arial"/>
              </a:rPr>
              <a:t>Tools, </a:t>
            </a:r>
            <a:r>
              <a:rPr sz="1200" b="1" spc="-5" dirty="0">
                <a:latin typeface="Arial"/>
                <a:cs typeface="Arial"/>
              </a:rPr>
              <a:t>fixtures, </a:t>
            </a:r>
            <a:r>
              <a:rPr sz="1200" b="1" spc="-10" dirty="0">
                <a:latin typeface="Arial"/>
                <a:cs typeface="Arial"/>
              </a:rPr>
              <a:t>prototypes, </a:t>
            </a:r>
            <a:r>
              <a:rPr sz="1200" b="1" spc="-5" dirty="0">
                <a:latin typeface="Arial"/>
                <a:cs typeface="Arial"/>
              </a:rPr>
              <a:t>non-structural  non-critical parts, structural non-aerospace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parts</a:t>
            </a:r>
            <a:endParaRPr sz="1200">
              <a:latin typeface="Arial"/>
              <a:cs typeface="Arial"/>
            </a:endParaRPr>
          </a:p>
          <a:p>
            <a:pPr marL="267970" indent="-176530">
              <a:lnSpc>
                <a:spcPct val="100000"/>
              </a:lnSpc>
              <a:buFont typeface="Arial"/>
              <a:buChar char="•"/>
              <a:tabLst>
                <a:tab pos="268605" algn="l"/>
              </a:tabLst>
            </a:pPr>
            <a:r>
              <a:rPr sz="1200" b="1" spc="-5" dirty="0">
                <a:latin typeface="Arial"/>
                <a:cs typeface="Arial"/>
              </a:rPr>
              <a:t>Standard </a:t>
            </a:r>
            <a:r>
              <a:rPr sz="1200" b="1" spc="-25" dirty="0">
                <a:latin typeface="Arial"/>
                <a:cs typeface="Arial"/>
              </a:rPr>
              <a:t>AM </a:t>
            </a:r>
            <a:r>
              <a:rPr sz="1200" b="1" spc="-5" dirty="0">
                <a:latin typeface="Arial"/>
                <a:cs typeface="Arial"/>
              </a:rPr>
              <a:t>equipment, training, processes, and</a:t>
            </a:r>
            <a:r>
              <a:rPr sz="1200" b="1" spc="6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tools</a:t>
            </a:r>
            <a:endParaRPr sz="1200">
              <a:latin typeface="Arial"/>
              <a:cs typeface="Arial"/>
            </a:endParaRPr>
          </a:p>
          <a:p>
            <a:pPr marL="267970" indent="-176530">
              <a:lnSpc>
                <a:spcPct val="100000"/>
              </a:lnSpc>
              <a:buFont typeface="Arial"/>
              <a:buChar char="•"/>
              <a:tabLst>
                <a:tab pos="268605" algn="l"/>
              </a:tabLst>
            </a:pPr>
            <a:r>
              <a:rPr sz="1200" b="1" spc="-5" dirty="0">
                <a:latin typeface="Arial"/>
                <a:cs typeface="Arial"/>
              </a:rPr>
              <a:t>Reverse engineering process &amp;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tools</a:t>
            </a:r>
            <a:endParaRPr sz="1200">
              <a:latin typeface="Arial"/>
              <a:cs typeface="Arial"/>
            </a:endParaRPr>
          </a:p>
          <a:p>
            <a:pPr marL="267970" indent="-176530">
              <a:lnSpc>
                <a:spcPct val="100000"/>
              </a:lnSpc>
              <a:buFont typeface="Arial"/>
              <a:buChar char="•"/>
              <a:tabLst>
                <a:tab pos="268605" algn="l"/>
              </a:tabLst>
            </a:pPr>
            <a:r>
              <a:rPr sz="1200" b="1" spc="-5" dirty="0">
                <a:latin typeface="Arial"/>
                <a:cs typeface="Arial"/>
              </a:rPr>
              <a:t>Develop facility guidelines and post</a:t>
            </a:r>
            <a:r>
              <a:rPr sz="1200" b="1" spc="4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processing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37160" y="1373122"/>
            <a:ext cx="5686425" cy="425450"/>
          </a:xfrm>
          <a:custGeom>
            <a:avLst/>
            <a:gdLst/>
            <a:ahLst/>
            <a:cxnLst/>
            <a:rect l="l" t="t" r="r" b="b"/>
            <a:pathLst>
              <a:path w="5686425" h="425450">
                <a:moveTo>
                  <a:pt x="5615178" y="0"/>
                </a:moveTo>
                <a:lnTo>
                  <a:pt x="70866" y="0"/>
                </a:lnTo>
                <a:lnTo>
                  <a:pt x="43280" y="5568"/>
                </a:lnTo>
                <a:lnTo>
                  <a:pt x="20754" y="20754"/>
                </a:lnTo>
                <a:lnTo>
                  <a:pt x="5568" y="43280"/>
                </a:lnTo>
                <a:lnTo>
                  <a:pt x="0" y="70865"/>
                </a:lnTo>
                <a:lnTo>
                  <a:pt x="0" y="354329"/>
                </a:lnTo>
                <a:lnTo>
                  <a:pt x="5568" y="381915"/>
                </a:lnTo>
                <a:lnTo>
                  <a:pt x="20754" y="404441"/>
                </a:lnTo>
                <a:lnTo>
                  <a:pt x="43280" y="419627"/>
                </a:lnTo>
                <a:lnTo>
                  <a:pt x="70866" y="425195"/>
                </a:lnTo>
                <a:lnTo>
                  <a:pt x="5615178" y="425195"/>
                </a:lnTo>
                <a:lnTo>
                  <a:pt x="5642763" y="419627"/>
                </a:lnTo>
                <a:lnTo>
                  <a:pt x="5665289" y="404441"/>
                </a:lnTo>
                <a:lnTo>
                  <a:pt x="5680475" y="381915"/>
                </a:lnTo>
                <a:lnTo>
                  <a:pt x="5686044" y="354329"/>
                </a:lnTo>
                <a:lnTo>
                  <a:pt x="5686044" y="70865"/>
                </a:lnTo>
                <a:lnTo>
                  <a:pt x="5680475" y="43280"/>
                </a:lnTo>
                <a:lnTo>
                  <a:pt x="5665289" y="20754"/>
                </a:lnTo>
                <a:lnTo>
                  <a:pt x="5642763" y="5568"/>
                </a:lnTo>
                <a:lnTo>
                  <a:pt x="5615178" y="0"/>
                </a:lnTo>
                <a:close/>
              </a:path>
            </a:pathLst>
          </a:custGeom>
          <a:solidFill>
            <a:srgbClr val="191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36477" y="1473760"/>
            <a:ext cx="540448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NOW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TERM: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Establishing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AM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Capability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in Metals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Polymers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929383" y="3311652"/>
            <a:ext cx="5125720" cy="1577340"/>
          </a:xfrm>
          <a:custGeom>
            <a:avLst/>
            <a:gdLst/>
            <a:ahLst/>
            <a:cxnLst/>
            <a:rect l="l" t="t" r="r" b="b"/>
            <a:pathLst>
              <a:path w="5125720" h="1577339">
                <a:moveTo>
                  <a:pt x="0" y="0"/>
                </a:moveTo>
                <a:lnTo>
                  <a:pt x="5125212" y="0"/>
                </a:lnTo>
                <a:lnTo>
                  <a:pt x="5125212" y="1577339"/>
                </a:lnTo>
                <a:lnTo>
                  <a:pt x="0" y="1577339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929383" y="3311652"/>
            <a:ext cx="5125720" cy="157734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Times New Roman"/>
              <a:cs typeface="Times New Roman"/>
            </a:endParaRPr>
          </a:p>
          <a:p>
            <a:pPr marL="267335" marR="248920" indent="-176530">
              <a:lnSpc>
                <a:spcPct val="100000"/>
              </a:lnSpc>
              <a:buFont typeface="Arial"/>
              <a:buChar char="•"/>
              <a:tabLst>
                <a:tab pos="267970" algn="l"/>
              </a:tabLst>
            </a:pPr>
            <a:r>
              <a:rPr sz="1200" b="1" spc="-5" dirty="0">
                <a:latin typeface="Arial"/>
                <a:cs typeface="Arial"/>
              </a:rPr>
              <a:t>Expand </a:t>
            </a:r>
            <a:r>
              <a:rPr sz="1200" b="1" spc="-25" dirty="0">
                <a:latin typeface="Arial"/>
                <a:cs typeface="Arial"/>
              </a:rPr>
              <a:t>AM </a:t>
            </a:r>
            <a:r>
              <a:rPr sz="1200" b="1" spc="-5" dirty="0">
                <a:latin typeface="Arial"/>
                <a:cs typeface="Arial"/>
              </a:rPr>
              <a:t>Capability: </a:t>
            </a:r>
            <a:r>
              <a:rPr sz="1200" b="1" spc="-10" dirty="0">
                <a:latin typeface="Arial"/>
                <a:cs typeface="Arial"/>
              </a:rPr>
              <a:t>Additional </a:t>
            </a:r>
            <a:r>
              <a:rPr sz="1200" b="1" dirty="0">
                <a:latin typeface="Arial"/>
                <a:cs typeface="Arial"/>
              </a:rPr>
              <a:t>weapon </a:t>
            </a:r>
            <a:r>
              <a:rPr sz="1200" b="1" spc="-10" dirty="0">
                <a:latin typeface="Arial"/>
                <a:cs typeface="Arial"/>
              </a:rPr>
              <a:t>system </a:t>
            </a:r>
            <a:r>
              <a:rPr sz="1200" b="1" spc="-5" dirty="0">
                <a:latin typeface="Arial"/>
                <a:cs typeface="Arial"/>
              </a:rPr>
              <a:t>components,  expanding across Depots, </a:t>
            </a:r>
            <a:r>
              <a:rPr sz="1200" b="1" spc="-15" dirty="0">
                <a:latin typeface="Arial"/>
                <a:cs typeface="Arial"/>
              </a:rPr>
              <a:t>MAJCOM’s, </a:t>
            </a:r>
            <a:r>
              <a:rPr sz="1200" b="1" spc="-5" dirty="0">
                <a:latin typeface="Arial"/>
                <a:cs typeface="Arial"/>
              </a:rPr>
              <a:t>&amp; </a:t>
            </a:r>
            <a:r>
              <a:rPr sz="1200" b="1" dirty="0">
                <a:latin typeface="Arial"/>
                <a:cs typeface="Arial"/>
              </a:rPr>
              <a:t>SPO</a:t>
            </a:r>
            <a:r>
              <a:rPr sz="1200" b="1" spc="7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Engineering</a:t>
            </a:r>
            <a:endParaRPr sz="1200">
              <a:latin typeface="Arial"/>
              <a:cs typeface="Arial"/>
            </a:endParaRPr>
          </a:p>
          <a:p>
            <a:pPr marL="267335" marR="326390" indent="-176530">
              <a:lnSpc>
                <a:spcPct val="100000"/>
              </a:lnSpc>
              <a:buFont typeface="Arial"/>
              <a:buChar char="•"/>
              <a:tabLst>
                <a:tab pos="267970" algn="l"/>
              </a:tabLst>
            </a:pPr>
            <a:r>
              <a:rPr sz="1200" b="1" spc="-5" dirty="0">
                <a:latin typeface="Arial"/>
                <a:cs typeface="Arial"/>
              </a:rPr>
              <a:t>Qualify </a:t>
            </a:r>
            <a:r>
              <a:rPr sz="1200" b="1" spc="-20" dirty="0">
                <a:latin typeface="Arial"/>
                <a:cs typeface="Arial"/>
              </a:rPr>
              <a:t>Target </a:t>
            </a:r>
            <a:r>
              <a:rPr sz="1200" b="1" spc="-5" dirty="0">
                <a:latin typeface="Arial"/>
                <a:cs typeface="Arial"/>
              </a:rPr>
              <a:t>parts: Diminishing manufacturing, non-rotating,  non-critical structural aircraft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components</a:t>
            </a:r>
            <a:endParaRPr sz="1200">
              <a:latin typeface="Arial"/>
              <a:cs typeface="Arial"/>
            </a:endParaRPr>
          </a:p>
          <a:p>
            <a:pPr marL="267335" indent="-176530">
              <a:lnSpc>
                <a:spcPct val="100000"/>
              </a:lnSpc>
              <a:buFont typeface="Arial"/>
              <a:buChar char="•"/>
              <a:tabLst>
                <a:tab pos="267970" algn="l"/>
              </a:tabLst>
            </a:pPr>
            <a:r>
              <a:rPr sz="1200" b="1" spc="-5" dirty="0">
                <a:latin typeface="Arial"/>
                <a:cs typeface="Arial"/>
              </a:rPr>
              <a:t>Demonstrate </a:t>
            </a:r>
            <a:r>
              <a:rPr sz="1200" b="1" dirty="0">
                <a:latin typeface="Arial"/>
                <a:cs typeface="Arial"/>
              </a:rPr>
              <a:t>network </a:t>
            </a:r>
            <a:r>
              <a:rPr sz="1200" b="1" spc="-5" dirty="0">
                <a:latin typeface="Arial"/>
                <a:cs typeface="Arial"/>
              </a:rPr>
              <a:t>capability and </a:t>
            </a:r>
            <a:r>
              <a:rPr sz="1200" b="1" spc="-10" dirty="0">
                <a:latin typeface="Arial"/>
                <a:cs typeface="Arial"/>
              </a:rPr>
              <a:t>cyber </a:t>
            </a:r>
            <a:r>
              <a:rPr sz="1200" b="1" spc="-5" dirty="0">
                <a:latin typeface="Arial"/>
                <a:cs typeface="Arial"/>
              </a:rPr>
              <a:t>secure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library</a:t>
            </a:r>
            <a:endParaRPr sz="1200">
              <a:latin typeface="Arial"/>
              <a:cs typeface="Arial"/>
            </a:endParaRPr>
          </a:p>
          <a:p>
            <a:pPr marL="267335" marR="179705" indent="-176530">
              <a:lnSpc>
                <a:spcPct val="100000"/>
              </a:lnSpc>
              <a:buFont typeface="Arial"/>
              <a:buChar char="•"/>
              <a:tabLst>
                <a:tab pos="267970" algn="l"/>
              </a:tabLst>
            </a:pPr>
            <a:r>
              <a:rPr sz="1200" b="1" spc="-10" dirty="0">
                <a:latin typeface="Arial"/>
                <a:cs typeface="Arial"/>
              </a:rPr>
              <a:t>Validate </a:t>
            </a:r>
            <a:r>
              <a:rPr sz="1200" b="1" spc="-25" dirty="0">
                <a:latin typeface="Arial"/>
                <a:cs typeface="Arial"/>
              </a:rPr>
              <a:t>AM </a:t>
            </a:r>
            <a:r>
              <a:rPr sz="1200" b="1" spc="-5" dirty="0">
                <a:latin typeface="Arial"/>
                <a:cs typeface="Arial"/>
              </a:rPr>
              <a:t>process controls, material characterization, process  parameters, and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reproducibility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531619" y="3073909"/>
            <a:ext cx="5641975" cy="436245"/>
          </a:xfrm>
          <a:custGeom>
            <a:avLst/>
            <a:gdLst/>
            <a:ahLst/>
            <a:cxnLst/>
            <a:rect l="l" t="t" r="r" b="b"/>
            <a:pathLst>
              <a:path w="5641975" h="436245">
                <a:moveTo>
                  <a:pt x="5569204" y="0"/>
                </a:moveTo>
                <a:lnTo>
                  <a:pt x="72644" y="0"/>
                </a:lnTo>
                <a:lnTo>
                  <a:pt x="44368" y="5708"/>
                </a:lnTo>
                <a:lnTo>
                  <a:pt x="21277" y="21277"/>
                </a:lnTo>
                <a:lnTo>
                  <a:pt x="5708" y="44368"/>
                </a:lnTo>
                <a:lnTo>
                  <a:pt x="0" y="72644"/>
                </a:lnTo>
                <a:lnTo>
                  <a:pt x="0" y="363220"/>
                </a:lnTo>
                <a:lnTo>
                  <a:pt x="5708" y="391495"/>
                </a:lnTo>
                <a:lnTo>
                  <a:pt x="21277" y="414586"/>
                </a:lnTo>
                <a:lnTo>
                  <a:pt x="44368" y="430155"/>
                </a:lnTo>
                <a:lnTo>
                  <a:pt x="72644" y="435864"/>
                </a:lnTo>
                <a:lnTo>
                  <a:pt x="5569204" y="435864"/>
                </a:lnTo>
                <a:lnTo>
                  <a:pt x="5597479" y="430155"/>
                </a:lnTo>
                <a:lnTo>
                  <a:pt x="5620570" y="414586"/>
                </a:lnTo>
                <a:lnTo>
                  <a:pt x="5636139" y="391495"/>
                </a:lnTo>
                <a:lnTo>
                  <a:pt x="5641848" y="363220"/>
                </a:lnTo>
                <a:lnTo>
                  <a:pt x="5641848" y="72644"/>
                </a:lnTo>
                <a:lnTo>
                  <a:pt x="5636139" y="44368"/>
                </a:lnTo>
                <a:lnTo>
                  <a:pt x="5620570" y="21277"/>
                </a:lnTo>
                <a:lnTo>
                  <a:pt x="5597479" y="5708"/>
                </a:lnTo>
                <a:lnTo>
                  <a:pt x="5569204" y="0"/>
                </a:lnTo>
                <a:close/>
              </a:path>
            </a:pathLst>
          </a:custGeom>
          <a:solidFill>
            <a:srgbClr val="191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631232" y="3135488"/>
            <a:ext cx="53263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NEAR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TERM: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Expanding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AM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Capability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in Metals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Polymers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475988" y="5193791"/>
            <a:ext cx="4191000" cy="859790"/>
          </a:xfrm>
          <a:custGeom>
            <a:avLst/>
            <a:gdLst/>
            <a:ahLst/>
            <a:cxnLst/>
            <a:rect l="l" t="t" r="r" b="b"/>
            <a:pathLst>
              <a:path w="4191000" h="859789">
                <a:moveTo>
                  <a:pt x="0" y="0"/>
                </a:moveTo>
                <a:lnTo>
                  <a:pt x="4191000" y="0"/>
                </a:lnTo>
                <a:lnTo>
                  <a:pt x="4191000" y="859535"/>
                </a:lnTo>
                <a:lnTo>
                  <a:pt x="0" y="859535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475988" y="5193791"/>
            <a:ext cx="4191000" cy="85979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Times New Roman"/>
              <a:cs typeface="Times New Roman"/>
            </a:endParaRPr>
          </a:p>
          <a:p>
            <a:pPr marL="262890" indent="-172085">
              <a:lnSpc>
                <a:spcPct val="100000"/>
              </a:lnSpc>
              <a:buFont typeface="Arial"/>
              <a:buChar char="•"/>
              <a:tabLst>
                <a:tab pos="263525" algn="l"/>
              </a:tabLst>
            </a:pPr>
            <a:r>
              <a:rPr sz="1200" b="1" spc="-20" dirty="0">
                <a:latin typeface="Arial"/>
                <a:cs typeface="Arial"/>
              </a:rPr>
              <a:t>Target </a:t>
            </a:r>
            <a:r>
              <a:rPr sz="1200" b="1" spc="-5" dirty="0">
                <a:latin typeface="Arial"/>
                <a:cs typeface="Arial"/>
              </a:rPr>
              <a:t>opportunities: Print anywhere</a:t>
            </a:r>
            <a:r>
              <a:rPr sz="1200" b="1" spc="4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on-demand</a:t>
            </a:r>
            <a:endParaRPr sz="1200">
              <a:latin typeface="Arial"/>
              <a:cs typeface="Arial"/>
            </a:endParaRPr>
          </a:p>
          <a:p>
            <a:pPr marL="262890" indent="-172085">
              <a:lnSpc>
                <a:spcPct val="100000"/>
              </a:lnSpc>
              <a:buFont typeface="Arial"/>
              <a:buChar char="•"/>
              <a:tabLst>
                <a:tab pos="263525" algn="l"/>
              </a:tabLst>
            </a:pPr>
            <a:r>
              <a:rPr sz="1200" b="1" spc="-20" dirty="0">
                <a:latin typeface="Arial"/>
                <a:cs typeface="Arial"/>
              </a:rPr>
              <a:t>Target </a:t>
            </a:r>
            <a:r>
              <a:rPr sz="1200" b="1" spc="-5" dirty="0">
                <a:latin typeface="Arial"/>
                <a:cs typeface="Arial"/>
              </a:rPr>
              <a:t>parts: Rotating and structural critical </a:t>
            </a:r>
            <a:r>
              <a:rPr sz="1200" b="1" spc="6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aircraft</a:t>
            </a:r>
            <a:endParaRPr sz="1200">
              <a:latin typeface="Arial"/>
              <a:cs typeface="Arial"/>
            </a:endParaRPr>
          </a:p>
          <a:p>
            <a:pPr marL="262890" indent="-172085">
              <a:lnSpc>
                <a:spcPct val="100000"/>
              </a:lnSpc>
              <a:buFont typeface="Arial"/>
              <a:buChar char="•"/>
              <a:tabLst>
                <a:tab pos="263525" algn="l"/>
              </a:tabLst>
            </a:pPr>
            <a:r>
              <a:rPr sz="1200" b="1" spc="-5" dirty="0">
                <a:latin typeface="Arial"/>
                <a:cs typeface="Arial"/>
              </a:rPr>
              <a:t>Global </a:t>
            </a:r>
            <a:r>
              <a:rPr sz="1200" b="1" dirty="0">
                <a:latin typeface="Arial"/>
                <a:cs typeface="Arial"/>
              </a:rPr>
              <a:t>network </a:t>
            </a:r>
            <a:r>
              <a:rPr sz="1200" b="1" spc="-5" dirty="0">
                <a:latin typeface="Arial"/>
                <a:cs typeface="Arial"/>
              </a:rPr>
              <a:t>of equipment and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processes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572000" y="4936235"/>
            <a:ext cx="3442970" cy="477520"/>
          </a:xfrm>
          <a:custGeom>
            <a:avLst/>
            <a:gdLst/>
            <a:ahLst/>
            <a:cxnLst/>
            <a:rect l="l" t="t" r="r" b="b"/>
            <a:pathLst>
              <a:path w="3442970" h="477520">
                <a:moveTo>
                  <a:pt x="3363214" y="0"/>
                </a:moveTo>
                <a:lnTo>
                  <a:pt x="79502" y="0"/>
                </a:lnTo>
                <a:lnTo>
                  <a:pt x="48557" y="6248"/>
                </a:lnTo>
                <a:lnTo>
                  <a:pt x="23287" y="23287"/>
                </a:lnTo>
                <a:lnTo>
                  <a:pt x="6248" y="48557"/>
                </a:lnTo>
                <a:lnTo>
                  <a:pt x="0" y="79501"/>
                </a:lnTo>
                <a:lnTo>
                  <a:pt x="0" y="397509"/>
                </a:lnTo>
                <a:lnTo>
                  <a:pt x="6248" y="428454"/>
                </a:lnTo>
                <a:lnTo>
                  <a:pt x="23287" y="453724"/>
                </a:lnTo>
                <a:lnTo>
                  <a:pt x="48557" y="470763"/>
                </a:lnTo>
                <a:lnTo>
                  <a:pt x="79502" y="477011"/>
                </a:lnTo>
                <a:lnTo>
                  <a:pt x="3363214" y="477011"/>
                </a:lnTo>
                <a:lnTo>
                  <a:pt x="3394158" y="470763"/>
                </a:lnTo>
                <a:lnTo>
                  <a:pt x="3419428" y="453724"/>
                </a:lnTo>
                <a:lnTo>
                  <a:pt x="3436467" y="428454"/>
                </a:lnTo>
                <a:lnTo>
                  <a:pt x="3442716" y="397509"/>
                </a:lnTo>
                <a:lnTo>
                  <a:pt x="3442716" y="79501"/>
                </a:lnTo>
                <a:lnTo>
                  <a:pt x="3436467" y="48557"/>
                </a:lnTo>
                <a:lnTo>
                  <a:pt x="3419428" y="23287"/>
                </a:lnTo>
                <a:lnTo>
                  <a:pt x="3394158" y="6248"/>
                </a:lnTo>
                <a:lnTo>
                  <a:pt x="3363214" y="0"/>
                </a:lnTo>
                <a:close/>
              </a:path>
            </a:pathLst>
          </a:custGeom>
          <a:solidFill>
            <a:srgbClr val="191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673969" y="5062517"/>
            <a:ext cx="31178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LONG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TERM: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Expanded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Network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127747" y="1193292"/>
            <a:ext cx="2016252" cy="188975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22819" y="1388364"/>
            <a:ext cx="1507235" cy="130149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2362634" y="59880"/>
            <a:ext cx="6579234" cy="1115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73835">
              <a:lnSpc>
                <a:spcPct val="100000"/>
              </a:lnSpc>
            </a:pPr>
            <a:r>
              <a:rPr spc="-5" dirty="0"/>
              <a:t>Additive Manufacturing  </a:t>
            </a:r>
            <a:r>
              <a:rPr i="1" spc="-5" dirty="0"/>
              <a:t>Strategic Implementation</a:t>
            </a:r>
            <a:r>
              <a:rPr i="1" spc="-25" dirty="0"/>
              <a:t> </a:t>
            </a:r>
            <a:r>
              <a:rPr i="1" spc="-5" dirty="0"/>
              <a:t>Plan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B r e a k i n g  B a r r i e r s  …  S i n c e  1 9 4</a:t>
            </a:r>
            <a:r>
              <a:rPr spc="190" dirty="0"/>
              <a:t> </a:t>
            </a:r>
            <a:r>
              <a:rPr spc="-5" dirty="0"/>
              <a:t>7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8885428" y="6566579"/>
            <a:ext cx="1657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808080"/>
                </a:solidFill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231391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912">
            <a:solidFill>
              <a:srgbClr val="0C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7368" y="96011"/>
            <a:ext cx="932687" cy="100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10200" y="1357883"/>
            <a:ext cx="3444240" cy="4998720"/>
          </a:xfrm>
          <a:custGeom>
            <a:avLst/>
            <a:gdLst/>
            <a:ahLst/>
            <a:cxnLst/>
            <a:rect l="l" t="t" r="r" b="b"/>
            <a:pathLst>
              <a:path w="3444240" h="4998720">
                <a:moveTo>
                  <a:pt x="0" y="0"/>
                </a:moveTo>
                <a:lnTo>
                  <a:pt x="3444240" y="0"/>
                </a:lnTo>
                <a:lnTo>
                  <a:pt x="3444240" y="4998720"/>
                </a:lnTo>
                <a:lnTo>
                  <a:pt x="0" y="4998720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51547" y="4479035"/>
            <a:ext cx="2092452" cy="2040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46619" y="4674108"/>
            <a:ext cx="1766315" cy="14523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56636" y="158882"/>
            <a:ext cx="4369435" cy="935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MQ-9 Reaper</a:t>
            </a:r>
            <a:r>
              <a:rPr spc="-60" dirty="0"/>
              <a:t> </a:t>
            </a:r>
            <a:r>
              <a:rPr spc="-5" dirty="0"/>
              <a:t>Trailer</a:t>
            </a:r>
          </a:p>
          <a:p>
            <a:pPr marL="1256030">
              <a:lnSpc>
                <a:spcPct val="100000"/>
              </a:lnSpc>
              <a:spcBef>
                <a:spcPts val="35"/>
              </a:spcBef>
            </a:pPr>
            <a:r>
              <a:rPr sz="2400" b="0" spc="-5" dirty="0">
                <a:latin typeface="Arial"/>
                <a:cs typeface="Arial"/>
              </a:rPr>
              <a:t>Parts in Service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(2016)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6136" y="1357883"/>
            <a:ext cx="4986527" cy="50007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06567" y="4820411"/>
            <a:ext cx="2218943" cy="1865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01640" y="5015484"/>
            <a:ext cx="1630679" cy="12771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15127" y="3892295"/>
            <a:ext cx="3142488" cy="14127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10200" y="4087367"/>
            <a:ext cx="2554223" cy="8244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17364" y="749808"/>
            <a:ext cx="4326636" cy="39486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12436" y="944880"/>
            <a:ext cx="4131563" cy="33604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74208" y="3514356"/>
            <a:ext cx="3425951" cy="8991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713864" y="3612159"/>
            <a:ext cx="2917825" cy="53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latin typeface="Bodoni MT"/>
                <a:cs typeface="Bodoni MT"/>
              </a:rPr>
              <a:t>AM</a:t>
            </a:r>
            <a:r>
              <a:rPr sz="3200" b="1" spc="-45" dirty="0">
                <a:latin typeface="Bodoni MT"/>
                <a:cs typeface="Bodoni MT"/>
              </a:rPr>
              <a:t> </a:t>
            </a:r>
            <a:r>
              <a:rPr sz="3200" b="1" spc="-5" dirty="0">
                <a:latin typeface="Bodoni MT"/>
                <a:cs typeface="Bodoni MT"/>
              </a:rPr>
              <a:t>Optimization</a:t>
            </a:r>
            <a:endParaRPr sz="3200">
              <a:latin typeface="Bodoni MT"/>
              <a:cs typeface="Bodoni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124449" y="105153"/>
            <a:ext cx="940308" cy="9707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B r e a k i n g  B a r r i e r s  …  S i n c e  1 9 4</a:t>
            </a:r>
            <a:r>
              <a:rPr spc="190" dirty="0"/>
              <a:t> </a:t>
            </a:r>
            <a:r>
              <a:rPr spc="-5" dirty="0"/>
              <a:t>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231391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912">
            <a:solidFill>
              <a:srgbClr val="0C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7368" y="96011"/>
            <a:ext cx="932687" cy="100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3444" y="1318260"/>
            <a:ext cx="9020555" cy="5044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28928" y="3601211"/>
            <a:ext cx="3636263" cy="26197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3796284"/>
            <a:ext cx="3047999" cy="20314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19884" y="150745"/>
            <a:ext cx="4140835" cy="935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TF33 Engine</a:t>
            </a:r>
            <a:r>
              <a:rPr spc="-55" dirty="0"/>
              <a:t> </a:t>
            </a:r>
            <a:r>
              <a:rPr spc="-5" dirty="0"/>
              <a:t>Stand</a:t>
            </a:r>
          </a:p>
          <a:p>
            <a:pPr marL="1027430">
              <a:lnSpc>
                <a:spcPct val="100000"/>
              </a:lnSpc>
              <a:spcBef>
                <a:spcPts val="35"/>
              </a:spcBef>
            </a:pPr>
            <a:r>
              <a:rPr sz="2400" b="0" spc="-5" dirty="0">
                <a:latin typeface="Arial"/>
                <a:cs typeface="Arial"/>
              </a:rPr>
              <a:t>Parts in Service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(2016)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15711" y="2520695"/>
            <a:ext cx="3447286" cy="3058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10784" y="2715767"/>
            <a:ext cx="2859023" cy="24704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4528" y="1014984"/>
            <a:ext cx="4474450" cy="27188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9600" y="1210055"/>
            <a:ext cx="3886199" cy="21305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60347" y="1860804"/>
            <a:ext cx="505955" cy="5257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71600" y="1972055"/>
            <a:ext cx="283845" cy="303530"/>
          </a:xfrm>
          <a:custGeom>
            <a:avLst/>
            <a:gdLst/>
            <a:ahLst/>
            <a:cxnLst/>
            <a:rect l="l" t="t" r="r" b="b"/>
            <a:pathLst>
              <a:path w="283844" h="303530">
                <a:moveTo>
                  <a:pt x="0" y="151637"/>
                </a:moveTo>
                <a:lnTo>
                  <a:pt x="7226" y="103710"/>
                </a:lnTo>
                <a:lnTo>
                  <a:pt x="27347" y="62084"/>
                </a:lnTo>
                <a:lnTo>
                  <a:pt x="58029" y="29258"/>
                </a:lnTo>
                <a:lnTo>
                  <a:pt x="96936" y="7730"/>
                </a:lnTo>
                <a:lnTo>
                  <a:pt x="141732" y="0"/>
                </a:lnTo>
                <a:lnTo>
                  <a:pt x="186532" y="7730"/>
                </a:lnTo>
                <a:lnTo>
                  <a:pt x="225439" y="29258"/>
                </a:lnTo>
                <a:lnTo>
                  <a:pt x="256119" y="62084"/>
                </a:lnTo>
                <a:lnTo>
                  <a:pt x="276239" y="103710"/>
                </a:lnTo>
                <a:lnTo>
                  <a:pt x="283464" y="151637"/>
                </a:lnTo>
                <a:lnTo>
                  <a:pt x="276239" y="199565"/>
                </a:lnTo>
                <a:lnTo>
                  <a:pt x="256119" y="241191"/>
                </a:lnTo>
                <a:lnTo>
                  <a:pt x="225439" y="274017"/>
                </a:lnTo>
                <a:lnTo>
                  <a:pt x="186532" y="295545"/>
                </a:lnTo>
                <a:lnTo>
                  <a:pt x="141732" y="303275"/>
                </a:lnTo>
                <a:lnTo>
                  <a:pt x="96936" y="295545"/>
                </a:lnTo>
                <a:lnTo>
                  <a:pt x="58029" y="274017"/>
                </a:lnTo>
                <a:lnTo>
                  <a:pt x="27347" y="241191"/>
                </a:lnTo>
                <a:lnTo>
                  <a:pt x="7226" y="199565"/>
                </a:lnTo>
                <a:lnTo>
                  <a:pt x="0" y="151637"/>
                </a:lnTo>
                <a:close/>
              </a:path>
            </a:pathLst>
          </a:custGeom>
          <a:ln w="12191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98520" y="2988563"/>
            <a:ext cx="993647" cy="5135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72028" y="3262884"/>
            <a:ext cx="515099" cy="5135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79291" y="3262883"/>
            <a:ext cx="370331" cy="5135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41776" y="3262884"/>
            <a:ext cx="976871" cy="5135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403219" y="3059043"/>
            <a:ext cx="964565" cy="563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6364">
              <a:lnSpc>
                <a:spcPct val="100000"/>
              </a:lnSpc>
            </a:pPr>
            <a:r>
              <a:rPr sz="1800" b="1" spc="-10" dirty="0">
                <a:solidFill>
                  <a:srgbClr val="16165D"/>
                </a:solidFill>
                <a:latin typeface="Arial Narrow"/>
                <a:cs typeface="Arial Narrow"/>
              </a:rPr>
              <a:t>Bracket  </a:t>
            </a:r>
            <a:r>
              <a:rPr sz="1800" b="1" spc="-5" dirty="0">
                <a:solidFill>
                  <a:srgbClr val="16165D"/>
                </a:solidFill>
                <a:latin typeface="Arial Narrow"/>
                <a:cs typeface="Arial Narrow"/>
              </a:rPr>
              <a:t>17-4PH</a:t>
            </a:r>
            <a:r>
              <a:rPr sz="1800" b="1" spc="-75" dirty="0">
                <a:solidFill>
                  <a:srgbClr val="16165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6165D"/>
                </a:solidFill>
                <a:latin typeface="Arial Narrow"/>
                <a:cs typeface="Arial Narrow"/>
              </a:rPr>
              <a:t>SS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47715" y="1973592"/>
            <a:ext cx="3425951" cy="89914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587455" y="2070199"/>
            <a:ext cx="2917825" cy="53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16165D"/>
                </a:solidFill>
                <a:latin typeface="Bodoni MT"/>
                <a:cs typeface="Bodoni MT"/>
              </a:rPr>
              <a:t>AM</a:t>
            </a:r>
            <a:r>
              <a:rPr sz="3200" b="1" spc="-45" dirty="0">
                <a:solidFill>
                  <a:srgbClr val="16165D"/>
                </a:solidFill>
                <a:latin typeface="Bodoni MT"/>
                <a:cs typeface="Bodoni MT"/>
              </a:rPr>
              <a:t> </a:t>
            </a:r>
            <a:r>
              <a:rPr sz="3200" b="1" spc="-5" dirty="0">
                <a:solidFill>
                  <a:srgbClr val="16165D"/>
                </a:solidFill>
                <a:latin typeface="Bodoni MT"/>
                <a:cs typeface="Bodoni MT"/>
              </a:rPr>
              <a:t>Optimization</a:t>
            </a:r>
            <a:endParaRPr sz="3200">
              <a:latin typeface="Bodoni MT"/>
              <a:cs typeface="Bodoni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04772" y="5692139"/>
            <a:ext cx="6405370" cy="90220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844758" y="5815136"/>
            <a:ext cx="5895340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i="1" spc="-5" dirty="0">
                <a:solidFill>
                  <a:srgbClr val="16165D"/>
                </a:solidFill>
                <a:latin typeface="Arial Narrow"/>
                <a:cs typeface="Arial Narrow"/>
              </a:rPr>
              <a:t>AFLCMC </a:t>
            </a:r>
            <a:r>
              <a:rPr sz="3200" b="1" i="1" dirty="0">
                <a:solidFill>
                  <a:srgbClr val="16165D"/>
                </a:solidFill>
                <a:latin typeface="Arial Narrow"/>
                <a:cs typeface="Arial Narrow"/>
              </a:rPr>
              <a:t>Packaging </a:t>
            </a:r>
            <a:r>
              <a:rPr sz="3200" b="1" i="1" spc="-5" dirty="0">
                <a:solidFill>
                  <a:srgbClr val="16165D"/>
                </a:solidFill>
                <a:latin typeface="Arial Narrow"/>
                <a:cs typeface="Arial Narrow"/>
              </a:rPr>
              <a:t>Engineering</a:t>
            </a:r>
            <a:r>
              <a:rPr sz="3200" b="1" i="1" spc="-105" dirty="0">
                <a:solidFill>
                  <a:srgbClr val="16165D"/>
                </a:solidFill>
                <a:latin typeface="Arial Narrow"/>
                <a:cs typeface="Arial Narrow"/>
              </a:rPr>
              <a:t> </a:t>
            </a:r>
            <a:r>
              <a:rPr sz="3200" b="1" i="1" dirty="0">
                <a:solidFill>
                  <a:srgbClr val="16165D"/>
                </a:solidFill>
                <a:latin typeface="Arial Narrow"/>
                <a:cs typeface="Arial Narrow"/>
              </a:rPr>
              <a:t>Lab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2625852"/>
            <a:ext cx="2516123" cy="252526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2820923"/>
            <a:ext cx="2126105" cy="193862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24449" y="105153"/>
            <a:ext cx="940308" cy="9707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B r e a k i n g  B a r r i e r s  …  S i n c e  1 9 4</a:t>
            </a:r>
            <a:r>
              <a:rPr spc="190" dirty="0"/>
              <a:t> </a:t>
            </a:r>
            <a:r>
              <a:rPr spc="-5" dirty="0"/>
              <a:t>7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231391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912">
            <a:solidFill>
              <a:srgbClr val="0C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7368" y="96011"/>
            <a:ext cx="932687" cy="100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4904" y="1283208"/>
            <a:ext cx="8345805" cy="5078095"/>
          </a:xfrm>
          <a:custGeom>
            <a:avLst/>
            <a:gdLst/>
            <a:ahLst/>
            <a:cxnLst/>
            <a:rect l="l" t="t" r="r" b="b"/>
            <a:pathLst>
              <a:path w="8345805" h="5078095">
                <a:moveTo>
                  <a:pt x="0" y="0"/>
                </a:moveTo>
                <a:lnTo>
                  <a:pt x="8345424" y="0"/>
                </a:lnTo>
                <a:lnTo>
                  <a:pt x="8345424" y="5077968"/>
                </a:lnTo>
                <a:lnTo>
                  <a:pt x="0" y="5077968"/>
                </a:lnTo>
                <a:lnTo>
                  <a:pt x="0" y="0"/>
                </a:lnTo>
                <a:close/>
              </a:path>
            </a:pathLst>
          </a:custGeom>
          <a:solidFill>
            <a:srgbClr val="151C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33138" y="2207514"/>
            <a:ext cx="0" cy="3881754"/>
          </a:xfrm>
          <a:custGeom>
            <a:avLst/>
            <a:gdLst/>
            <a:ahLst/>
            <a:cxnLst/>
            <a:rect l="l" t="t" r="r" b="b"/>
            <a:pathLst>
              <a:path h="3881754">
                <a:moveTo>
                  <a:pt x="0" y="0"/>
                </a:moveTo>
                <a:lnTo>
                  <a:pt x="0" y="3881628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32738" y="2207514"/>
            <a:ext cx="0" cy="3881754"/>
          </a:xfrm>
          <a:custGeom>
            <a:avLst/>
            <a:gdLst/>
            <a:ahLst/>
            <a:cxnLst/>
            <a:rect l="l" t="t" r="r" b="b"/>
            <a:pathLst>
              <a:path h="3881754">
                <a:moveTo>
                  <a:pt x="0" y="0"/>
                </a:moveTo>
                <a:lnTo>
                  <a:pt x="0" y="3881628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33538" y="2207514"/>
            <a:ext cx="0" cy="3881754"/>
          </a:xfrm>
          <a:custGeom>
            <a:avLst/>
            <a:gdLst/>
            <a:ahLst/>
            <a:cxnLst/>
            <a:rect l="l" t="t" r="r" b="b"/>
            <a:pathLst>
              <a:path h="3881754">
                <a:moveTo>
                  <a:pt x="0" y="0"/>
                </a:moveTo>
                <a:lnTo>
                  <a:pt x="0" y="3881628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22069" y="2207514"/>
            <a:ext cx="6411595" cy="0"/>
          </a:xfrm>
          <a:custGeom>
            <a:avLst/>
            <a:gdLst/>
            <a:ahLst/>
            <a:cxnLst/>
            <a:rect l="l" t="t" r="r" b="b"/>
            <a:pathLst>
              <a:path w="6411595">
                <a:moveTo>
                  <a:pt x="0" y="0"/>
                </a:moveTo>
                <a:lnTo>
                  <a:pt x="6411468" y="0"/>
                </a:lnTo>
              </a:path>
            </a:pathLst>
          </a:custGeom>
          <a:ln w="25908">
            <a:solidFill>
              <a:srgbClr val="F9F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22069" y="6089141"/>
            <a:ext cx="6411595" cy="0"/>
          </a:xfrm>
          <a:custGeom>
            <a:avLst/>
            <a:gdLst/>
            <a:ahLst/>
            <a:cxnLst/>
            <a:rect l="l" t="t" r="r" b="b"/>
            <a:pathLst>
              <a:path w="6411595">
                <a:moveTo>
                  <a:pt x="0" y="0"/>
                </a:moveTo>
                <a:lnTo>
                  <a:pt x="6411468" y="0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96742" y="1297027"/>
            <a:ext cx="5837555" cy="1280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5085" marR="5080" indent="-1303020">
              <a:lnSpc>
                <a:spcPct val="100000"/>
              </a:lnSpc>
            </a:pPr>
            <a:r>
              <a:rPr sz="2800" b="1" spc="-5" dirty="0">
                <a:solidFill>
                  <a:srgbClr val="FFC000"/>
                </a:solidFill>
                <a:latin typeface="Arial"/>
                <a:cs typeface="Arial"/>
              </a:rPr>
              <a:t>Corrosion Impacts </a:t>
            </a:r>
            <a:r>
              <a:rPr sz="2800" b="1" dirty="0">
                <a:solidFill>
                  <a:srgbClr val="FFC000"/>
                </a:solidFill>
                <a:latin typeface="Arial"/>
                <a:cs typeface="Arial"/>
              </a:rPr>
              <a:t>Safety </a:t>
            </a:r>
            <a:r>
              <a:rPr sz="2800" b="1" spc="-5" dirty="0">
                <a:solidFill>
                  <a:srgbClr val="FFC000"/>
                </a:solidFill>
                <a:latin typeface="Arial"/>
                <a:cs typeface="Arial"/>
              </a:rPr>
              <a:t>of Flight  and</a:t>
            </a:r>
            <a:r>
              <a:rPr sz="2800" b="1" spc="-14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C000"/>
                </a:solidFill>
                <a:latin typeface="Arial"/>
                <a:cs typeface="Arial"/>
              </a:rPr>
              <a:t>Airworthiness!</a:t>
            </a:r>
            <a:endParaRPr sz="28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1315"/>
              </a:spcBef>
              <a:tabLst>
                <a:tab pos="327977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Structural</a:t>
            </a:r>
            <a:r>
              <a:rPr sz="16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Integrity</a:t>
            </a:r>
            <a:r>
              <a:rPr sz="16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(ASIP)	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Avionics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Integrity</a:t>
            </a:r>
            <a:r>
              <a:rPr sz="160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(AVIP)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74775" y="4291985"/>
            <a:ext cx="295148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Mechanical Integrity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(MECSIP)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1154" y="4280026"/>
            <a:ext cx="260159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Propulsion Integrity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(PSIP)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961516" y="39589"/>
            <a:ext cx="5638800" cy="1115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pc="-5" dirty="0"/>
              <a:t>Corrosion Prevention</a:t>
            </a:r>
            <a:r>
              <a:rPr spc="-45" dirty="0"/>
              <a:t> </a:t>
            </a:r>
            <a:r>
              <a:rPr spc="-5" dirty="0"/>
              <a:t>and</a:t>
            </a:r>
          </a:p>
          <a:p>
            <a:pPr marR="5080" algn="r">
              <a:lnSpc>
                <a:spcPct val="100000"/>
              </a:lnSpc>
            </a:pPr>
            <a:r>
              <a:rPr spc="-5" dirty="0"/>
              <a:t>Con</a:t>
            </a:r>
            <a:r>
              <a:rPr dirty="0"/>
              <a:t>t</a:t>
            </a:r>
            <a:r>
              <a:rPr spc="-5" dirty="0"/>
              <a:t>rol</a:t>
            </a:r>
          </a:p>
        </p:txBody>
      </p:sp>
      <p:sp>
        <p:nvSpPr>
          <p:cNvPr id="14" name="object 14"/>
          <p:cNvSpPr/>
          <p:nvPr/>
        </p:nvSpPr>
        <p:spPr>
          <a:xfrm>
            <a:off x="1332738" y="4146041"/>
            <a:ext cx="6410325" cy="0"/>
          </a:xfrm>
          <a:custGeom>
            <a:avLst/>
            <a:gdLst/>
            <a:ahLst/>
            <a:cxnLst/>
            <a:rect l="l" t="t" r="r" b="b"/>
            <a:pathLst>
              <a:path w="6410325">
                <a:moveTo>
                  <a:pt x="0" y="0"/>
                </a:moveTo>
                <a:lnTo>
                  <a:pt x="6409944" y="0"/>
                </a:lnTo>
              </a:path>
            </a:pathLst>
          </a:custGeom>
          <a:ln w="25908">
            <a:solidFill>
              <a:srgbClr val="F9F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00065" y="138684"/>
            <a:ext cx="940308" cy="972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54479" y="2418588"/>
            <a:ext cx="2868167" cy="20772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54708" y="2703576"/>
            <a:ext cx="2104944" cy="13121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83835" y="2400300"/>
            <a:ext cx="2868167" cy="20817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84064" y="2685288"/>
            <a:ext cx="2103119" cy="1316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54479" y="4323587"/>
            <a:ext cx="2868167" cy="21092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54708" y="4608576"/>
            <a:ext cx="2103119" cy="13441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83835" y="4337303"/>
            <a:ext cx="2868167" cy="20817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84064" y="4622291"/>
            <a:ext cx="2103119" cy="13167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B r e a k i n g  B a r r i e r s  …  S i n c e  1 9 4</a:t>
            </a:r>
            <a:r>
              <a:rPr spc="190" dirty="0"/>
              <a:t> </a:t>
            </a:r>
            <a:r>
              <a:rPr spc="-5" dirty="0"/>
              <a:t>7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231391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912">
            <a:solidFill>
              <a:srgbClr val="0C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7368" y="96011"/>
            <a:ext cx="932687" cy="100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68" y="1260347"/>
            <a:ext cx="9069323" cy="4916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6977" y="1483613"/>
            <a:ext cx="3639820" cy="2014855"/>
          </a:xfrm>
          <a:custGeom>
            <a:avLst/>
            <a:gdLst/>
            <a:ahLst/>
            <a:cxnLst/>
            <a:rect l="l" t="t" r="r" b="b"/>
            <a:pathLst>
              <a:path w="3639820" h="2014854">
                <a:moveTo>
                  <a:pt x="3639312" y="0"/>
                </a:moveTo>
                <a:lnTo>
                  <a:pt x="335800" y="0"/>
                </a:lnTo>
                <a:lnTo>
                  <a:pt x="286178" y="3640"/>
                </a:lnTo>
                <a:lnTo>
                  <a:pt x="238816" y="14217"/>
                </a:lnTo>
                <a:lnTo>
                  <a:pt x="194235" y="31210"/>
                </a:lnTo>
                <a:lnTo>
                  <a:pt x="152953" y="54099"/>
                </a:lnTo>
                <a:lnTo>
                  <a:pt x="115490" y="82366"/>
                </a:lnTo>
                <a:lnTo>
                  <a:pt x="82366" y="115490"/>
                </a:lnTo>
                <a:lnTo>
                  <a:pt x="54099" y="152953"/>
                </a:lnTo>
                <a:lnTo>
                  <a:pt x="31210" y="194235"/>
                </a:lnTo>
                <a:lnTo>
                  <a:pt x="14217" y="238816"/>
                </a:lnTo>
                <a:lnTo>
                  <a:pt x="3640" y="286178"/>
                </a:lnTo>
                <a:lnTo>
                  <a:pt x="0" y="335800"/>
                </a:lnTo>
                <a:lnTo>
                  <a:pt x="0" y="2014727"/>
                </a:lnTo>
                <a:lnTo>
                  <a:pt x="3639312" y="2014727"/>
                </a:lnTo>
                <a:lnTo>
                  <a:pt x="3639312" y="0"/>
                </a:lnTo>
                <a:close/>
              </a:path>
            </a:pathLst>
          </a:custGeom>
          <a:solidFill>
            <a:srgbClr val="222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6977" y="1483613"/>
            <a:ext cx="3639820" cy="2014855"/>
          </a:xfrm>
          <a:custGeom>
            <a:avLst/>
            <a:gdLst/>
            <a:ahLst/>
            <a:cxnLst/>
            <a:rect l="l" t="t" r="r" b="b"/>
            <a:pathLst>
              <a:path w="3639820" h="2014854">
                <a:moveTo>
                  <a:pt x="0" y="2014727"/>
                </a:moveTo>
                <a:lnTo>
                  <a:pt x="0" y="335800"/>
                </a:lnTo>
                <a:lnTo>
                  <a:pt x="3640" y="286178"/>
                </a:lnTo>
                <a:lnTo>
                  <a:pt x="14217" y="238816"/>
                </a:lnTo>
                <a:lnTo>
                  <a:pt x="31210" y="194235"/>
                </a:lnTo>
                <a:lnTo>
                  <a:pt x="54099" y="152953"/>
                </a:lnTo>
                <a:lnTo>
                  <a:pt x="82366" y="115490"/>
                </a:lnTo>
                <a:lnTo>
                  <a:pt x="115490" y="82366"/>
                </a:lnTo>
                <a:lnTo>
                  <a:pt x="152953" y="54099"/>
                </a:lnTo>
                <a:lnTo>
                  <a:pt x="194235" y="31210"/>
                </a:lnTo>
                <a:lnTo>
                  <a:pt x="238816" y="14217"/>
                </a:lnTo>
                <a:lnTo>
                  <a:pt x="286178" y="3640"/>
                </a:lnTo>
                <a:lnTo>
                  <a:pt x="335800" y="0"/>
                </a:lnTo>
                <a:lnTo>
                  <a:pt x="3639312" y="0"/>
                </a:lnTo>
                <a:lnTo>
                  <a:pt x="3639312" y="2014727"/>
                </a:lnTo>
                <a:lnTo>
                  <a:pt x="0" y="2014727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97107" y="2499089"/>
            <a:ext cx="1578610" cy="35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Inspections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06290" y="1483613"/>
            <a:ext cx="3641090" cy="2014855"/>
          </a:xfrm>
          <a:custGeom>
            <a:avLst/>
            <a:gdLst/>
            <a:ahLst/>
            <a:cxnLst/>
            <a:rect l="l" t="t" r="r" b="b"/>
            <a:pathLst>
              <a:path w="3641090" h="2014854">
                <a:moveTo>
                  <a:pt x="3305048" y="0"/>
                </a:moveTo>
                <a:lnTo>
                  <a:pt x="0" y="0"/>
                </a:lnTo>
                <a:lnTo>
                  <a:pt x="0" y="2014727"/>
                </a:lnTo>
                <a:lnTo>
                  <a:pt x="3640836" y="2014727"/>
                </a:lnTo>
                <a:lnTo>
                  <a:pt x="3640836" y="335788"/>
                </a:lnTo>
                <a:lnTo>
                  <a:pt x="3637195" y="286168"/>
                </a:lnTo>
                <a:lnTo>
                  <a:pt x="3626618" y="238809"/>
                </a:lnTo>
                <a:lnTo>
                  <a:pt x="3609626" y="194230"/>
                </a:lnTo>
                <a:lnTo>
                  <a:pt x="3586737" y="152950"/>
                </a:lnTo>
                <a:lnTo>
                  <a:pt x="3558471" y="115488"/>
                </a:lnTo>
                <a:lnTo>
                  <a:pt x="3525347" y="82364"/>
                </a:lnTo>
                <a:lnTo>
                  <a:pt x="3487885" y="54098"/>
                </a:lnTo>
                <a:lnTo>
                  <a:pt x="3446605" y="31209"/>
                </a:lnTo>
                <a:lnTo>
                  <a:pt x="3402026" y="14217"/>
                </a:lnTo>
                <a:lnTo>
                  <a:pt x="3354667" y="3640"/>
                </a:lnTo>
                <a:lnTo>
                  <a:pt x="3305048" y="0"/>
                </a:lnTo>
                <a:close/>
              </a:path>
            </a:pathLst>
          </a:custGeom>
          <a:solidFill>
            <a:srgbClr val="222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06290" y="1483613"/>
            <a:ext cx="3641090" cy="2014855"/>
          </a:xfrm>
          <a:custGeom>
            <a:avLst/>
            <a:gdLst/>
            <a:ahLst/>
            <a:cxnLst/>
            <a:rect l="l" t="t" r="r" b="b"/>
            <a:pathLst>
              <a:path w="3641090" h="2014854">
                <a:moveTo>
                  <a:pt x="0" y="0"/>
                </a:moveTo>
                <a:lnTo>
                  <a:pt x="3305048" y="0"/>
                </a:lnTo>
                <a:lnTo>
                  <a:pt x="3354667" y="3640"/>
                </a:lnTo>
                <a:lnTo>
                  <a:pt x="3402026" y="14217"/>
                </a:lnTo>
                <a:lnTo>
                  <a:pt x="3446605" y="31209"/>
                </a:lnTo>
                <a:lnTo>
                  <a:pt x="3487885" y="54098"/>
                </a:lnTo>
                <a:lnTo>
                  <a:pt x="3525347" y="82364"/>
                </a:lnTo>
                <a:lnTo>
                  <a:pt x="3558471" y="115488"/>
                </a:lnTo>
                <a:lnTo>
                  <a:pt x="3586737" y="152950"/>
                </a:lnTo>
                <a:lnTo>
                  <a:pt x="3609626" y="194230"/>
                </a:lnTo>
                <a:lnTo>
                  <a:pt x="3626618" y="238809"/>
                </a:lnTo>
                <a:lnTo>
                  <a:pt x="3637195" y="286168"/>
                </a:lnTo>
                <a:lnTo>
                  <a:pt x="3640836" y="335788"/>
                </a:lnTo>
                <a:lnTo>
                  <a:pt x="3640836" y="2014727"/>
                </a:lnTo>
                <a:lnTo>
                  <a:pt x="0" y="2014727"/>
                </a:lnTo>
                <a:lnTo>
                  <a:pt x="0" y="0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66847" y="2499089"/>
            <a:ext cx="1717039" cy="35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Maintenance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77646" y="3489197"/>
            <a:ext cx="3639820" cy="2016760"/>
          </a:xfrm>
          <a:custGeom>
            <a:avLst/>
            <a:gdLst/>
            <a:ahLst/>
            <a:cxnLst/>
            <a:rect l="l" t="t" r="r" b="b"/>
            <a:pathLst>
              <a:path w="3639820" h="2016760">
                <a:moveTo>
                  <a:pt x="3639312" y="0"/>
                </a:moveTo>
                <a:lnTo>
                  <a:pt x="0" y="0"/>
                </a:lnTo>
                <a:lnTo>
                  <a:pt x="0" y="1680209"/>
                </a:lnTo>
                <a:lnTo>
                  <a:pt x="3643" y="1729866"/>
                </a:lnTo>
                <a:lnTo>
                  <a:pt x="14228" y="1777261"/>
                </a:lnTo>
                <a:lnTo>
                  <a:pt x="31233" y="1821874"/>
                </a:lnTo>
                <a:lnTo>
                  <a:pt x="54139" y="1863185"/>
                </a:lnTo>
                <a:lnTo>
                  <a:pt x="82427" y="1900675"/>
                </a:lnTo>
                <a:lnTo>
                  <a:pt x="115576" y="1933824"/>
                </a:lnTo>
                <a:lnTo>
                  <a:pt x="153066" y="1962112"/>
                </a:lnTo>
                <a:lnTo>
                  <a:pt x="194377" y="1985018"/>
                </a:lnTo>
                <a:lnTo>
                  <a:pt x="238990" y="2002023"/>
                </a:lnTo>
                <a:lnTo>
                  <a:pt x="286385" y="2012608"/>
                </a:lnTo>
                <a:lnTo>
                  <a:pt x="336041" y="2016252"/>
                </a:lnTo>
                <a:lnTo>
                  <a:pt x="3639312" y="2016252"/>
                </a:lnTo>
                <a:lnTo>
                  <a:pt x="3639312" y="0"/>
                </a:lnTo>
                <a:close/>
              </a:path>
            </a:pathLst>
          </a:custGeom>
          <a:solidFill>
            <a:srgbClr val="222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7646" y="3489197"/>
            <a:ext cx="3639820" cy="2016760"/>
          </a:xfrm>
          <a:custGeom>
            <a:avLst/>
            <a:gdLst/>
            <a:ahLst/>
            <a:cxnLst/>
            <a:rect l="l" t="t" r="r" b="b"/>
            <a:pathLst>
              <a:path w="3639820" h="2016760">
                <a:moveTo>
                  <a:pt x="3639312" y="2016252"/>
                </a:moveTo>
                <a:lnTo>
                  <a:pt x="336041" y="2016252"/>
                </a:lnTo>
                <a:lnTo>
                  <a:pt x="286385" y="2012608"/>
                </a:lnTo>
                <a:lnTo>
                  <a:pt x="238990" y="2002023"/>
                </a:lnTo>
                <a:lnTo>
                  <a:pt x="194377" y="1985018"/>
                </a:lnTo>
                <a:lnTo>
                  <a:pt x="153066" y="1962112"/>
                </a:lnTo>
                <a:lnTo>
                  <a:pt x="115576" y="1933824"/>
                </a:lnTo>
                <a:lnTo>
                  <a:pt x="82427" y="1900675"/>
                </a:lnTo>
                <a:lnTo>
                  <a:pt x="54139" y="1863185"/>
                </a:lnTo>
                <a:lnTo>
                  <a:pt x="31233" y="1821874"/>
                </a:lnTo>
                <a:lnTo>
                  <a:pt x="14228" y="1777261"/>
                </a:lnTo>
                <a:lnTo>
                  <a:pt x="3643" y="1729866"/>
                </a:lnTo>
                <a:lnTo>
                  <a:pt x="0" y="1680209"/>
                </a:lnTo>
                <a:lnTo>
                  <a:pt x="0" y="0"/>
                </a:lnTo>
                <a:lnTo>
                  <a:pt x="3639312" y="0"/>
                </a:lnTo>
                <a:lnTo>
                  <a:pt x="3639312" y="201625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06655" y="4099720"/>
            <a:ext cx="1179195" cy="35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9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ashing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06290" y="3498341"/>
            <a:ext cx="3641090" cy="2014855"/>
          </a:xfrm>
          <a:custGeom>
            <a:avLst/>
            <a:gdLst/>
            <a:ahLst/>
            <a:cxnLst/>
            <a:rect l="l" t="t" r="r" b="b"/>
            <a:pathLst>
              <a:path w="3641090" h="2014854">
                <a:moveTo>
                  <a:pt x="3640836" y="0"/>
                </a:moveTo>
                <a:lnTo>
                  <a:pt x="0" y="0"/>
                </a:lnTo>
                <a:lnTo>
                  <a:pt x="0" y="2014727"/>
                </a:lnTo>
                <a:lnTo>
                  <a:pt x="3305048" y="2014727"/>
                </a:lnTo>
                <a:lnTo>
                  <a:pt x="3354667" y="2011087"/>
                </a:lnTo>
                <a:lnTo>
                  <a:pt x="3402026" y="2000510"/>
                </a:lnTo>
                <a:lnTo>
                  <a:pt x="3446605" y="1983518"/>
                </a:lnTo>
                <a:lnTo>
                  <a:pt x="3487885" y="1960629"/>
                </a:lnTo>
                <a:lnTo>
                  <a:pt x="3525347" y="1932363"/>
                </a:lnTo>
                <a:lnTo>
                  <a:pt x="3558471" y="1899239"/>
                </a:lnTo>
                <a:lnTo>
                  <a:pt x="3586737" y="1861777"/>
                </a:lnTo>
                <a:lnTo>
                  <a:pt x="3609626" y="1820497"/>
                </a:lnTo>
                <a:lnTo>
                  <a:pt x="3626618" y="1775918"/>
                </a:lnTo>
                <a:lnTo>
                  <a:pt x="3637195" y="1728559"/>
                </a:lnTo>
                <a:lnTo>
                  <a:pt x="3640836" y="1678939"/>
                </a:lnTo>
                <a:lnTo>
                  <a:pt x="3640836" y="0"/>
                </a:lnTo>
                <a:close/>
              </a:path>
            </a:pathLst>
          </a:custGeom>
          <a:solidFill>
            <a:srgbClr val="222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06290" y="3498341"/>
            <a:ext cx="3641090" cy="2014855"/>
          </a:xfrm>
          <a:custGeom>
            <a:avLst/>
            <a:gdLst/>
            <a:ahLst/>
            <a:cxnLst/>
            <a:rect l="l" t="t" r="r" b="b"/>
            <a:pathLst>
              <a:path w="3641090" h="2014854">
                <a:moveTo>
                  <a:pt x="3640836" y="0"/>
                </a:moveTo>
                <a:lnTo>
                  <a:pt x="3640836" y="1678939"/>
                </a:lnTo>
                <a:lnTo>
                  <a:pt x="3637195" y="1728559"/>
                </a:lnTo>
                <a:lnTo>
                  <a:pt x="3626618" y="1775918"/>
                </a:lnTo>
                <a:lnTo>
                  <a:pt x="3609626" y="1820497"/>
                </a:lnTo>
                <a:lnTo>
                  <a:pt x="3586737" y="1861777"/>
                </a:lnTo>
                <a:lnTo>
                  <a:pt x="3558471" y="1899239"/>
                </a:lnTo>
                <a:lnTo>
                  <a:pt x="3525347" y="1932363"/>
                </a:lnTo>
                <a:lnTo>
                  <a:pt x="3487885" y="1960629"/>
                </a:lnTo>
                <a:lnTo>
                  <a:pt x="3446605" y="1983518"/>
                </a:lnTo>
                <a:lnTo>
                  <a:pt x="3402026" y="2000510"/>
                </a:lnTo>
                <a:lnTo>
                  <a:pt x="3354667" y="2011087"/>
                </a:lnTo>
                <a:lnTo>
                  <a:pt x="3305048" y="2014727"/>
                </a:lnTo>
                <a:lnTo>
                  <a:pt x="0" y="2014727"/>
                </a:lnTo>
                <a:lnTo>
                  <a:pt x="0" y="0"/>
                </a:lnTo>
                <a:lnTo>
                  <a:pt x="3640836" y="0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900603" y="4108748"/>
            <a:ext cx="1049020" cy="35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epai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15105" y="2995425"/>
            <a:ext cx="2184400" cy="1007744"/>
          </a:xfrm>
          <a:custGeom>
            <a:avLst/>
            <a:gdLst/>
            <a:ahLst/>
            <a:cxnLst/>
            <a:rect l="l" t="t" r="r" b="b"/>
            <a:pathLst>
              <a:path w="2184400" h="1007745">
                <a:moveTo>
                  <a:pt x="2015998" y="0"/>
                </a:moveTo>
                <a:lnTo>
                  <a:pt x="167894" y="0"/>
                </a:lnTo>
                <a:lnTo>
                  <a:pt x="123262" y="5997"/>
                </a:lnTo>
                <a:lnTo>
                  <a:pt x="83155" y="22923"/>
                </a:lnTo>
                <a:lnTo>
                  <a:pt x="49175" y="49175"/>
                </a:lnTo>
                <a:lnTo>
                  <a:pt x="22923" y="83155"/>
                </a:lnTo>
                <a:lnTo>
                  <a:pt x="5997" y="123262"/>
                </a:lnTo>
                <a:lnTo>
                  <a:pt x="0" y="167894"/>
                </a:lnTo>
                <a:lnTo>
                  <a:pt x="0" y="839457"/>
                </a:lnTo>
                <a:lnTo>
                  <a:pt x="5997" y="884094"/>
                </a:lnTo>
                <a:lnTo>
                  <a:pt x="22923" y="924204"/>
                </a:lnTo>
                <a:lnTo>
                  <a:pt x="49175" y="958186"/>
                </a:lnTo>
                <a:lnTo>
                  <a:pt x="83155" y="984440"/>
                </a:lnTo>
                <a:lnTo>
                  <a:pt x="123262" y="1001366"/>
                </a:lnTo>
                <a:lnTo>
                  <a:pt x="167894" y="1007364"/>
                </a:lnTo>
                <a:lnTo>
                  <a:pt x="2015998" y="1007364"/>
                </a:lnTo>
                <a:lnTo>
                  <a:pt x="2060629" y="1001366"/>
                </a:lnTo>
                <a:lnTo>
                  <a:pt x="2100736" y="984440"/>
                </a:lnTo>
                <a:lnTo>
                  <a:pt x="2134716" y="958186"/>
                </a:lnTo>
                <a:lnTo>
                  <a:pt x="2160968" y="924204"/>
                </a:lnTo>
                <a:lnTo>
                  <a:pt x="2177894" y="884094"/>
                </a:lnTo>
                <a:lnTo>
                  <a:pt x="2183892" y="839457"/>
                </a:lnTo>
                <a:lnTo>
                  <a:pt x="2183892" y="167894"/>
                </a:lnTo>
                <a:lnTo>
                  <a:pt x="2177894" y="123262"/>
                </a:lnTo>
                <a:lnTo>
                  <a:pt x="2160968" y="83155"/>
                </a:lnTo>
                <a:lnTo>
                  <a:pt x="2134716" y="49175"/>
                </a:lnTo>
                <a:lnTo>
                  <a:pt x="2100736" y="22923"/>
                </a:lnTo>
                <a:lnTo>
                  <a:pt x="2060629" y="5997"/>
                </a:lnTo>
                <a:lnTo>
                  <a:pt x="2015998" y="0"/>
                </a:lnTo>
                <a:close/>
              </a:path>
            </a:pathLst>
          </a:custGeom>
          <a:solidFill>
            <a:srgbClr val="CD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15105" y="2995425"/>
            <a:ext cx="2184400" cy="1007744"/>
          </a:xfrm>
          <a:custGeom>
            <a:avLst/>
            <a:gdLst/>
            <a:ahLst/>
            <a:cxnLst/>
            <a:rect l="l" t="t" r="r" b="b"/>
            <a:pathLst>
              <a:path w="2184400" h="1007745">
                <a:moveTo>
                  <a:pt x="0" y="167894"/>
                </a:moveTo>
                <a:lnTo>
                  <a:pt x="5997" y="123262"/>
                </a:lnTo>
                <a:lnTo>
                  <a:pt x="22923" y="83155"/>
                </a:lnTo>
                <a:lnTo>
                  <a:pt x="49175" y="49175"/>
                </a:lnTo>
                <a:lnTo>
                  <a:pt x="83155" y="22923"/>
                </a:lnTo>
                <a:lnTo>
                  <a:pt x="123262" y="5997"/>
                </a:lnTo>
                <a:lnTo>
                  <a:pt x="167894" y="0"/>
                </a:lnTo>
                <a:lnTo>
                  <a:pt x="2015998" y="0"/>
                </a:lnTo>
                <a:lnTo>
                  <a:pt x="2060629" y="5997"/>
                </a:lnTo>
                <a:lnTo>
                  <a:pt x="2100736" y="22923"/>
                </a:lnTo>
                <a:lnTo>
                  <a:pt x="2134716" y="49175"/>
                </a:lnTo>
                <a:lnTo>
                  <a:pt x="2160968" y="83155"/>
                </a:lnTo>
                <a:lnTo>
                  <a:pt x="2177894" y="123262"/>
                </a:lnTo>
                <a:lnTo>
                  <a:pt x="2183892" y="167894"/>
                </a:lnTo>
                <a:lnTo>
                  <a:pt x="2183892" y="839457"/>
                </a:lnTo>
                <a:lnTo>
                  <a:pt x="2177894" y="884094"/>
                </a:lnTo>
                <a:lnTo>
                  <a:pt x="2160968" y="924204"/>
                </a:lnTo>
                <a:lnTo>
                  <a:pt x="2134716" y="958186"/>
                </a:lnTo>
                <a:lnTo>
                  <a:pt x="2100736" y="984440"/>
                </a:lnTo>
                <a:lnTo>
                  <a:pt x="2060629" y="1001366"/>
                </a:lnTo>
                <a:lnTo>
                  <a:pt x="2015998" y="1007364"/>
                </a:lnTo>
                <a:lnTo>
                  <a:pt x="167894" y="1007364"/>
                </a:lnTo>
                <a:lnTo>
                  <a:pt x="123262" y="1001366"/>
                </a:lnTo>
                <a:lnTo>
                  <a:pt x="83155" y="984440"/>
                </a:lnTo>
                <a:lnTo>
                  <a:pt x="49175" y="958186"/>
                </a:lnTo>
                <a:lnTo>
                  <a:pt x="22923" y="924204"/>
                </a:lnTo>
                <a:lnTo>
                  <a:pt x="5997" y="884094"/>
                </a:lnTo>
                <a:lnTo>
                  <a:pt x="0" y="839457"/>
                </a:lnTo>
                <a:lnTo>
                  <a:pt x="0" y="167894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666564" y="3207112"/>
            <a:ext cx="1877060" cy="593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4045" marR="5080" indent="-601980">
              <a:lnSpc>
                <a:spcPts val="2280"/>
              </a:lnSpc>
            </a:pPr>
            <a:r>
              <a:rPr sz="2200" b="1" spc="-10" dirty="0">
                <a:latin typeface="Arial"/>
                <a:cs typeface="Arial"/>
              </a:rPr>
              <a:t>N</a:t>
            </a:r>
            <a:r>
              <a:rPr sz="2200" b="1" spc="-5" dirty="0">
                <a:latin typeface="Arial"/>
                <a:cs typeface="Arial"/>
              </a:rPr>
              <a:t>on-</a:t>
            </a:r>
            <a:r>
              <a:rPr sz="2200" b="1" spc="-95" dirty="0">
                <a:latin typeface="Arial"/>
                <a:cs typeface="Arial"/>
              </a:rPr>
              <a:t>A</a:t>
            </a:r>
            <a:r>
              <a:rPr sz="2200" b="1" spc="-5" dirty="0">
                <a:latin typeface="Arial"/>
                <a:cs typeface="Arial"/>
              </a:rPr>
              <a:t>vailable  </a:t>
            </a:r>
            <a:r>
              <a:rPr sz="2200" b="1" spc="-15" dirty="0">
                <a:latin typeface="Arial"/>
                <a:cs typeface="Arial"/>
              </a:rPr>
              <a:t>Time</a:t>
            </a:r>
            <a:endParaRPr sz="2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712719" y="4375403"/>
            <a:ext cx="1642872" cy="11490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88919" y="4447032"/>
            <a:ext cx="1490471" cy="10058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94076" y="4552188"/>
            <a:ext cx="1280159" cy="7955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94816" y="4375403"/>
            <a:ext cx="1642872" cy="11490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71015" y="4447032"/>
            <a:ext cx="1490471" cy="10058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76172" y="4552188"/>
            <a:ext cx="1280159" cy="7955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08419" y="1470659"/>
            <a:ext cx="1642872" cy="11490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84619" y="1542288"/>
            <a:ext cx="1490471" cy="10058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89776" y="1647444"/>
            <a:ext cx="1280159" cy="7955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07279" y="4375403"/>
            <a:ext cx="1642871" cy="11490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83479" y="4447032"/>
            <a:ext cx="1490471" cy="10058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88635" y="4552188"/>
            <a:ext cx="1280159" cy="7955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11779" y="1470659"/>
            <a:ext cx="1557527" cy="11490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87979" y="1542288"/>
            <a:ext cx="1405127" cy="10058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93135" y="1647444"/>
            <a:ext cx="1194815" cy="7955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07279" y="1470659"/>
            <a:ext cx="1642871" cy="11490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83479" y="1542288"/>
            <a:ext cx="1490471" cy="10058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88635" y="1647444"/>
            <a:ext cx="1280159" cy="7955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431279" y="4375403"/>
            <a:ext cx="1642872" cy="11490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07478" y="4447032"/>
            <a:ext cx="1490471" cy="10058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12635" y="4552188"/>
            <a:ext cx="1280159" cy="7955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27760" y="1470659"/>
            <a:ext cx="1775459" cy="11490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05484" y="1542288"/>
            <a:ext cx="1620011" cy="10058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0639" y="1647444"/>
            <a:ext cx="1409699" cy="7955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59636" y="2901695"/>
            <a:ext cx="2036063" cy="144475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59279" y="3081528"/>
            <a:ext cx="1423415" cy="83210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50635" y="2852927"/>
            <a:ext cx="2039111" cy="154228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50279" y="3032760"/>
            <a:ext cx="1426463" cy="92963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3123108" y="23517"/>
            <a:ext cx="4599940" cy="1115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3170" marR="5080" indent="-1221105">
              <a:lnSpc>
                <a:spcPct val="100000"/>
              </a:lnSpc>
            </a:pPr>
            <a:r>
              <a:rPr spc="-5" dirty="0"/>
              <a:t>Impact on Readiness  </a:t>
            </a:r>
            <a:r>
              <a:rPr i="1" spc="-5" dirty="0"/>
              <a:t>and</a:t>
            </a:r>
            <a:r>
              <a:rPr i="1" spc="-60" dirty="0"/>
              <a:t> </a:t>
            </a:r>
            <a:r>
              <a:rPr i="1" spc="-5" dirty="0"/>
              <a:t>Availability</a:t>
            </a:r>
          </a:p>
        </p:txBody>
      </p:sp>
      <p:sp>
        <p:nvSpPr>
          <p:cNvPr id="49" name="object 49"/>
          <p:cNvSpPr/>
          <p:nvPr/>
        </p:nvSpPr>
        <p:spPr>
          <a:xfrm>
            <a:off x="8020817" y="163068"/>
            <a:ext cx="940308" cy="97231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6242202"/>
            <a:ext cx="9144000" cy="7020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5718060"/>
            <a:ext cx="9144000" cy="6258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59408" y="6242215"/>
            <a:ext cx="6423659" cy="20125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5780532"/>
            <a:ext cx="9144000" cy="462280"/>
          </a:xfrm>
          <a:custGeom>
            <a:avLst/>
            <a:gdLst/>
            <a:ahLst/>
            <a:cxnLst/>
            <a:rect l="l" t="t" r="r" b="b"/>
            <a:pathLst>
              <a:path w="9144000" h="462279">
                <a:moveTo>
                  <a:pt x="0" y="461772"/>
                </a:moveTo>
                <a:lnTo>
                  <a:pt x="9144000" y="461772"/>
                </a:lnTo>
                <a:lnTo>
                  <a:pt x="9144000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solidFill>
            <a:srgbClr val="222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5780532"/>
            <a:ext cx="9144000" cy="462280"/>
          </a:xfrm>
          <a:custGeom>
            <a:avLst/>
            <a:gdLst/>
            <a:ahLst/>
            <a:cxnLst/>
            <a:rect l="l" t="t" r="r" b="b"/>
            <a:pathLst>
              <a:path w="9144000" h="462279">
                <a:moveTo>
                  <a:pt x="0" y="0"/>
                </a:moveTo>
                <a:lnTo>
                  <a:pt x="9144000" y="0"/>
                </a:lnTo>
                <a:lnTo>
                  <a:pt x="9144000" y="461772"/>
                </a:lnTo>
                <a:lnTo>
                  <a:pt x="0" y="46177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222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572894" y="5821496"/>
            <a:ext cx="600138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D00E"/>
                </a:solidFill>
                <a:latin typeface="Arial"/>
                <a:cs typeface="Arial"/>
              </a:rPr>
              <a:t>Corrosion Negatively Impacts</a:t>
            </a:r>
            <a:r>
              <a:rPr sz="2400" b="1" spc="-110" dirty="0">
                <a:solidFill>
                  <a:srgbClr val="FFD00E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D00E"/>
                </a:solidFill>
                <a:latin typeface="Arial"/>
                <a:cs typeface="Arial"/>
              </a:rPr>
              <a:t>Availability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B r e a k i n g  B a r r i e r s  …  S i n c e  1 9 4</a:t>
            </a:r>
            <a:r>
              <a:rPr spc="190" dirty="0"/>
              <a:t> </a:t>
            </a:r>
            <a:r>
              <a:rPr spc="-5" dirty="0"/>
              <a:t>7</a:t>
            </a:r>
          </a:p>
        </p:txBody>
      </p:sp>
      <p:sp>
        <p:nvSpPr>
          <p:cNvPr id="57" name="object 5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5094" y="6533453"/>
            <a:ext cx="4832350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i="1" spc="-5" dirty="0">
                <a:latin typeface="Century Schoolbook"/>
                <a:cs typeface="Century Schoolbook"/>
              </a:rPr>
              <a:t>B r e a k i n g  B a r r i e r s  …  S i n c e  1 9 4</a:t>
            </a:r>
            <a:r>
              <a:rPr sz="1600" b="1" i="1" spc="190" dirty="0">
                <a:latin typeface="Century Schoolbook"/>
                <a:cs typeface="Century Schoolbook"/>
              </a:rPr>
              <a:t> </a:t>
            </a:r>
            <a:r>
              <a:rPr sz="1600" b="1" i="1" spc="-5" dirty="0">
                <a:latin typeface="Century Schoolbook"/>
                <a:cs typeface="Century Schoolbook"/>
              </a:rPr>
              <a:t>7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6451091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912">
            <a:solidFill>
              <a:srgbClr val="0C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1231391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912">
            <a:solidFill>
              <a:srgbClr val="0C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7368" y="96011"/>
            <a:ext cx="932687" cy="100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768" y="1260347"/>
            <a:ext cx="9069323" cy="5054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39" y="6566789"/>
            <a:ext cx="1657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979797"/>
                </a:solidFill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762247" y="254130"/>
            <a:ext cx="3912235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Cost of</a:t>
            </a:r>
            <a:r>
              <a:rPr spc="-55" dirty="0"/>
              <a:t> </a:t>
            </a:r>
            <a:r>
              <a:rPr spc="-5" dirty="0"/>
              <a:t>Corrosion</a:t>
            </a:r>
          </a:p>
        </p:txBody>
      </p:sp>
      <p:sp>
        <p:nvSpPr>
          <p:cNvPr id="9" name="object 9"/>
          <p:cNvSpPr/>
          <p:nvPr/>
        </p:nvSpPr>
        <p:spPr>
          <a:xfrm>
            <a:off x="8100065" y="138684"/>
            <a:ext cx="940308" cy="972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319875"/>
            <a:ext cx="9144000" cy="70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833871"/>
            <a:ext cx="9144000" cy="244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67611" y="5794247"/>
            <a:ext cx="6205727" cy="640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67611" y="6319875"/>
            <a:ext cx="6205727" cy="1997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858255"/>
            <a:ext cx="9144000" cy="462280"/>
          </a:xfrm>
          <a:custGeom>
            <a:avLst/>
            <a:gdLst/>
            <a:ahLst/>
            <a:cxnLst/>
            <a:rect l="l" t="t" r="r" b="b"/>
            <a:pathLst>
              <a:path w="9144000" h="462279">
                <a:moveTo>
                  <a:pt x="0" y="461772"/>
                </a:moveTo>
                <a:lnTo>
                  <a:pt x="9144000" y="461772"/>
                </a:lnTo>
                <a:lnTo>
                  <a:pt x="9144000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solidFill>
            <a:srgbClr val="222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5858255"/>
            <a:ext cx="9144000" cy="462280"/>
          </a:xfrm>
          <a:custGeom>
            <a:avLst/>
            <a:gdLst/>
            <a:ahLst/>
            <a:cxnLst/>
            <a:rect l="l" t="t" r="r" b="b"/>
            <a:pathLst>
              <a:path w="9144000" h="462279">
                <a:moveTo>
                  <a:pt x="0" y="0"/>
                </a:moveTo>
                <a:lnTo>
                  <a:pt x="9144000" y="0"/>
                </a:lnTo>
                <a:lnTo>
                  <a:pt x="9144000" y="461772"/>
                </a:lnTo>
                <a:lnTo>
                  <a:pt x="0" y="46177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222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681130" y="5898184"/>
            <a:ext cx="577913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D00E"/>
                </a:solidFill>
                <a:latin typeface="Arial"/>
                <a:cs typeface="Arial"/>
              </a:rPr>
              <a:t>Increases </a:t>
            </a:r>
            <a:r>
              <a:rPr sz="2400" b="1" spc="-15" dirty="0">
                <a:solidFill>
                  <a:srgbClr val="FFD00E"/>
                </a:solidFill>
                <a:latin typeface="Arial"/>
                <a:cs typeface="Arial"/>
              </a:rPr>
              <a:t>Weapon </a:t>
            </a:r>
            <a:r>
              <a:rPr sz="2400" b="1" spc="-10" dirty="0">
                <a:solidFill>
                  <a:srgbClr val="FFD00E"/>
                </a:solidFill>
                <a:latin typeface="Arial"/>
                <a:cs typeface="Arial"/>
              </a:rPr>
              <a:t>System</a:t>
            </a:r>
            <a:r>
              <a:rPr sz="2400" b="1" spc="30" dirty="0">
                <a:solidFill>
                  <a:srgbClr val="FFD00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D00E"/>
                </a:solidFill>
                <a:latin typeface="Arial"/>
                <a:cs typeface="Arial"/>
              </a:rPr>
              <a:t>Sustainment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2729" y="1545196"/>
            <a:ext cx="3914775" cy="3977004"/>
          </a:xfrm>
          <a:custGeom>
            <a:avLst/>
            <a:gdLst/>
            <a:ahLst/>
            <a:cxnLst/>
            <a:rect l="l" t="t" r="r" b="b"/>
            <a:pathLst>
              <a:path w="3914775" h="3977004">
                <a:moveTo>
                  <a:pt x="0" y="0"/>
                </a:moveTo>
                <a:lnTo>
                  <a:pt x="3914254" y="0"/>
                </a:lnTo>
                <a:lnTo>
                  <a:pt x="3914254" y="3976712"/>
                </a:lnTo>
                <a:lnTo>
                  <a:pt x="0" y="3976712"/>
                </a:lnTo>
                <a:lnTo>
                  <a:pt x="0" y="0"/>
                </a:lnTo>
                <a:close/>
              </a:path>
            </a:pathLst>
          </a:custGeom>
          <a:solidFill>
            <a:srgbClr val="222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6983" y="1545196"/>
            <a:ext cx="3914775" cy="1127125"/>
          </a:xfrm>
          <a:custGeom>
            <a:avLst/>
            <a:gdLst/>
            <a:ahLst/>
            <a:cxnLst/>
            <a:rect l="l" t="t" r="r" b="b"/>
            <a:pathLst>
              <a:path w="3914775" h="1127125">
                <a:moveTo>
                  <a:pt x="0" y="0"/>
                </a:moveTo>
                <a:lnTo>
                  <a:pt x="3914254" y="0"/>
                </a:lnTo>
                <a:lnTo>
                  <a:pt x="3914254" y="1126985"/>
                </a:lnTo>
                <a:lnTo>
                  <a:pt x="0" y="1126985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6983" y="2672181"/>
            <a:ext cx="2259965" cy="737235"/>
          </a:xfrm>
          <a:custGeom>
            <a:avLst/>
            <a:gdLst/>
            <a:ahLst/>
            <a:cxnLst/>
            <a:rect l="l" t="t" r="r" b="b"/>
            <a:pathLst>
              <a:path w="2259965" h="737235">
                <a:moveTo>
                  <a:pt x="0" y="0"/>
                </a:moveTo>
                <a:lnTo>
                  <a:pt x="2259952" y="0"/>
                </a:lnTo>
                <a:lnTo>
                  <a:pt x="2259952" y="736841"/>
                </a:lnTo>
                <a:lnTo>
                  <a:pt x="0" y="736841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26922" y="2672181"/>
            <a:ext cx="1654810" cy="737235"/>
          </a:xfrm>
          <a:custGeom>
            <a:avLst/>
            <a:gdLst/>
            <a:ahLst/>
            <a:cxnLst/>
            <a:rect l="l" t="t" r="r" b="b"/>
            <a:pathLst>
              <a:path w="1654809" h="737235">
                <a:moveTo>
                  <a:pt x="0" y="0"/>
                </a:moveTo>
                <a:lnTo>
                  <a:pt x="1654302" y="0"/>
                </a:lnTo>
                <a:lnTo>
                  <a:pt x="1654302" y="736841"/>
                </a:lnTo>
                <a:lnTo>
                  <a:pt x="0" y="736841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66983" y="3409022"/>
            <a:ext cx="2259965" cy="675005"/>
          </a:xfrm>
          <a:custGeom>
            <a:avLst/>
            <a:gdLst/>
            <a:ahLst/>
            <a:cxnLst/>
            <a:rect l="l" t="t" r="r" b="b"/>
            <a:pathLst>
              <a:path w="2259965" h="675004">
                <a:moveTo>
                  <a:pt x="0" y="0"/>
                </a:moveTo>
                <a:lnTo>
                  <a:pt x="2259952" y="0"/>
                </a:lnTo>
                <a:lnTo>
                  <a:pt x="2259952" y="674700"/>
                </a:lnTo>
                <a:lnTo>
                  <a:pt x="0" y="67470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26922" y="3409022"/>
            <a:ext cx="1654810" cy="675005"/>
          </a:xfrm>
          <a:custGeom>
            <a:avLst/>
            <a:gdLst/>
            <a:ahLst/>
            <a:cxnLst/>
            <a:rect l="l" t="t" r="r" b="b"/>
            <a:pathLst>
              <a:path w="1654809" h="675004">
                <a:moveTo>
                  <a:pt x="0" y="0"/>
                </a:moveTo>
                <a:lnTo>
                  <a:pt x="1654302" y="0"/>
                </a:lnTo>
                <a:lnTo>
                  <a:pt x="1654302" y="674700"/>
                </a:lnTo>
                <a:lnTo>
                  <a:pt x="0" y="67470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66983" y="4083723"/>
            <a:ext cx="2259965" cy="640080"/>
          </a:xfrm>
          <a:custGeom>
            <a:avLst/>
            <a:gdLst/>
            <a:ahLst/>
            <a:cxnLst/>
            <a:rect l="l" t="t" r="r" b="b"/>
            <a:pathLst>
              <a:path w="2259965" h="640079">
                <a:moveTo>
                  <a:pt x="0" y="0"/>
                </a:moveTo>
                <a:lnTo>
                  <a:pt x="2259952" y="0"/>
                </a:lnTo>
                <a:lnTo>
                  <a:pt x="2259952" y="640080"/>
                </a:lnTo>
                <a:lnTo>
                  <a:pt x="0" y="64008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26922" y="4083723"/>
            <a:ext cx="1654810" cy="640080"/>
          </a:xfrm>
          <a:custGeom>
            <a:avLst/>
            <a:gdLst/>
            <a:ahLst/>
            <a:cxnLst/>
            <a:rect l="l" t="t" r="r" b="b"/>
            <a:pathLst>
              <a:path w="1654809" h="640079">
                <a:moveTo>
                  <a:pt x="0" y="0"/>
                </a:moveTo>
                <a:lnTo>
                  <a:pt x="1654302" y="0"/>
                </a:lnTo>
                <a:lnTo>
                  <a:pt x="1654302" y="640080"/>
                </a:lnTo>
                <a:lnTo>
                  <a:pt x="0" y="64008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66983" y="4723803"/>
            <a:ext cx="2259965" cy="798195"/>
          </a:xfrm>
          <a:custGeom>
            <a:avLst/>
            <a:gdLst/>
            <a:ahLst/>
            <a:cxnLst/>
            <a:rect l="l" t="t" r="r" b="b"/>
            <a:pathLst>
              <a:path w="2259965" h="798195">
                <a:moveTo>
                  <a:pt x="0" y="0"/>
                </a:moveTo>
                <a:lnTo>
                  <a:pt x="2259952" y="0"/>
                </a:lnTo>
                <a:lnTo>
                  <a:pt x="2259952" y="798106"/>
                </a:lnTo>
                <a:lnTo>
                  <a:pt x="0" y="798106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26922" y="4723803"/>
            <a:ext cx="1654810" cy="798195"/>
          </a:xfrm>
          <a:custGeom>
            <a:avLst/>
            <a:gdLst/>
            <a:ahLst/>
            <a:cxnLst/>
            <a:rect l="l" t="t" r="r" b="b"/>
            <a:pathLst>
              <a:path w="1654809" h="798195">
                <a:moveTo>
                  <a:pt x="0" y="0"/>
                </a:moveTo>
                <a:lnTo>
                  <a:pt x="1654302" y="0"/>
                </a:lnTo>
                <a:lnTo>
                  <a:pt x="1654302" y="798106"/>
                </a:lnTo>
                <a:lnTo>
                  <a:pt x="0" y="798106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66978" y="1538845"/>
            <a:ext cx="0" cy="3989704"/>
          </a:xfrm>
          <a:custGeom>
            <a:avLst/>
            <a:gdLst/>
            <a:ahLst/>
            <a:cxnLst/>
            <a:rect l="l" t="t" r="r" b="b"/>
            <a:pathLst>
              <a:path h="3989704">
                <a:moveTo>
                  <a:pt x="0" y="0"/>
                </a:moveTo>
                <a:lnTo>
                  <a:pt x="0" y="39894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26928" y="2665829"/>
            <a:ext cx="0" cy="2862580"/>
          </a:xfrm>
          <a:custGeom>
            <a:avLst/>
            <a:gdLst/>
            <a:ahLst/>
            <a:cxnLst/>
            <a:rect l="l" t="t" r="r" b="b"/>
            <a:pathLst>
              <a:path h="2862579">
                <a:moveTo>
                  <a:pt x="0" y="0"/>
                </a:moveTo>
                <a:lnTo>
                  <a:pt x="0" y="286242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60628" y="2672179"/>
            <a:ext cx="3927475" cy="0"/>
          </a:xfrm>
          <a:custGeom>
            <a:avLst/>
            <a:gdLst/>
            <a:ahLst/>
            <a:cxnLst/>
            <a:rect l="l" t="t" r="r" b="b"/>
            <a:pathLst>
              <a:path w="3927475">
                <a:moveTo>
                  <a:pt x="0" y="0"/>
                </a:moveTo>
                <a:lnTo>
                  <a:pt x="392695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60628" y="3409025"/>
            <a:ext cx="3927475" cy="0"/>
          </a:xfrm>
          <a:custGeom>
            <a:avLst/>
            <a:gdLst/>
            <a:ahLst/>
            <a:cxnLst/>
            <a:rect l="l" t="t" r="r" b="b"/>
            <a:pathLst>
              <a:path w="3927475">
                <a:moveTo>
                  <a:pt x="0" y="0"/>
                </a:moveTo>
                <a:lnTo>
                  <a:pt x="392695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60628" y="4083728"/>
            <a:ext cx="3927475" cy="0"/>
          </a:xfrm>
          <a:custGeom>
            <a:avLst/>
            <a:gdLst/>
            <a:ahLst/>
            <a:cxnLst/>
            <a:rect l="l" t="t" r="r" b="b"/>
            <a:pathLst>
              <a:path w="3927475">
                <a:moveTo>
                  <a:pt x="0" y="0"/>
                </a:moveTo>
                <a:lnTo>
                  <a:pt x="392695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60628" y="4723808"/>
            <a:ext cx="3927475" cy="0"/>
          </a:xfrm>
          <a:custGeom>
            <a:avLst/>
            <a:gdLst/>
            <a:ahLst/>
            <a:cxnLst/>
            <a:rect l="l" t="t" r="r" b="b"/>
            <a:pathLst>
              <a:path w="3927475">
                <a:moveTo>
                  <a:pt x="0" y="0"/>
                </a:moveTo>
                <a:lnTo>
                  <a:pt x="392695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2726" y="1538845"/>
            <a:ext cx="0" cy="3989704"/>
          </a:xfrm>
          <a:custGeom>
            <a:avLst/>
            <a:gdLst/>
            <a:ahLst/>
            <a:cxnLst/>
            <a:rect l="l" t="t" r="r" b="b"/>
            <a:pathLst>
              <a:path h="3989704">
                <a:moveTo>
                  <a:pt x="0" y="0"/>
                </a:moveTo>
                <a:lnTo>
                  <a:pt x="0" y="39894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481231" y="1538845"/>
            <a:ext cx="0" cy="3989704"/>
          </a:xfrm>
          <a:custGeom>
            <a:avLst/>
            <a:gdLst/>
            <a:ahLst/>
            <a:cxnLst/>
            <a:rect l="l" t="t" r="r" b="b"/>
            <a:pathLst>
              <a:path h="3989704">
                <a:moveTo>
                  <a:pt x="0" y="0"/>
                </a:moveTo>
                <a:lnTo>
                  <a:pt x="0" y="39894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6376" y="1545195"/>
            <a:ext cx="7841615" cy="0"/>
          </a:xfrm>
          <a:custGeom>
            <a:avLst/>
            <a:gdLst/>
            <a:ahLst/>
            <a:cxnLst/>
            <a:rect l="l" t="t" r="r" b="b"/>
            <a:pathLst>
              <a:path w="7841615">
                <a:moveTo>
                  <a:pt x="0" y="0"/>
                </a:moveTo>
                <a:lnTo>
                  <a:pt x="784120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6376" y="5521910"/>
            <a:ext cx="7841615" cy="0"/>
          </a:xfrm>
          <a:custGeom>
            <a:avLst/>
            <a:gdLst/>
            <a:ahLst/>
            <a:cxnLst/>
            <a:rect l="l" t="t" r="r" b="b"/>
            <a:pathLst>
              <a:path w="7841615">
                <a:moveTo>
                  <a:pt x="0" y="0"/>
                </a:moveTo>
                <a:lnTo>
                  <a:pt x="784120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795070" y="1751443"/>
            <a:ext cx="3455670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Preventative </a:t>
            </a:r>
            <a:r>
              <a:rPr sz="2000" b="1" dirty="0">
                <a:latin typeface="Arial"/>
                <a:cs typeface="Arial"/>
              </a:rPr>
              <a:t>Corrosion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Cost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645718" y="2711803"/>
            <a:ext cx="1875789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Inspect/ </a:t>
            </a:r>
            <a:r>
              <a:rPr sz="1800" b="1" spc="-30" dirty="0">
                <a:latin typeface="Arial"/>
                <a:cs typeface="Arial"/>
              </a:rPr>
              <a:t>Test/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905658" y="2711803"/>
            <a:ext cx="141795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$957,065,103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645718" y="3448580"/>
            <a:ext cx="111633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0" dirty="0">
                <a:latin typeface="Arial"/>
                <a:cs typeface="Arial"/>
              </a:rPr>
              <a:t>Treatment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905658" y="3448580"/>
            <a:ext cx="141795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$880,529,019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645718" y="4123179"/>
            <a:ext cx="137414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Clean/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Wash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905658" y="4123179"/>
            <a:ext cx="141795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$605,382,694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645718" y="4763259"/>
            <a:ext cx="63500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Oth</a:t>
            </a:r>
            <a:r>
              <a:rPr sz="1800" b="1" spc="-15" dirty="0">
                <a:latin typeface="Arial"/>
                <a:cs typeface="Arial"/>
              </a:rPr>
              <a:t>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905658" y="4763259"/>
            <a:ext cx="141795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$709,079,954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93063" y="2447544"/>
            <a:ext cx="3413760" cy="20269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364223" y="2151888"/>
            <a:ext cx="1888489" cy="43307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0005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315"/>
              </a:spcBef>
            </a:pPr>
            <a:r>
              <a:rPr sz="1800" b="1" spc="-10" dirty="0">
                <a:latin typeface="Arial"/>
                <a:cs typeface="Arial"/>
              </a:rPr>
              <a:t>$3,152,056,770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93063" y="2447544"/>
            <a:ext cx="3413760" cy="307975"/>
          </a:xfrm>
          <a:prstGeom prst="rect">
            <a:avLst/>
          </a:prstGeom>
          <a:solidFill>
            <a:srgbClr val="CDECFF"/>
          </a:solidFill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1400" b="1" spc="-20" dirty="0">
                <a:latin typeface="Arial"/>
                <a:cs typeface="Arial"/>
              </a:rPr>
              <a:t>AF </a:t>
            </a:r>
            <a:r>
              <a:rPr sz="1400" b="1" spc="-5" dirty="0">
                <a:latin typeface="Arial"/>
                <a:cs typeface="Arial"/>
              </a:rPr>
              <a:t>FY15 </a:t>
            </a:r>
            <a:r>
              <a:rPr sz="1400" b="1" spc="-10" dirty="0">
                <a:latin typeface="Arial"/>
                <a:cs typeface="Arial"/>
              </a:rPr>
              <a:t>Aerospace System </a:t>
            </a:r>
            <a:r>
              <a:rPr sz="1400" b="1" spc="10" dirty="0">
                <a:latin typeface="Arial"/>
                <a:cs typeface="Arial"/>
              </a:rPr>
              <a:t>MX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Costs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546043" y="4557195"/>
            <a:ext cx="268033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dirty="0">
                <a:solidFill>
                  <a:srgbClr val="FFFFFF"/>
                </a:solidFill>
                <a:latin typeface="Arial"/>
                <a:cs typeface="Arial"/>
              </a:rPr>
              <a:t>* </a:t>
            </a:r>
            <a:r>
              <a:rPr sz="800" i="1" spc="-5" dirty="0">
                <a:solidFill>
                  <a:srgbClr val="FFFFFF"/>
                </a:solidFill>
                <a:latin typeface="Arial"/>
                <a:cs typeface="Arial"/>
              </a:rPr>
              <a:t>2016 </a:t>
            </a:r>
            <a:r>
              <a:rPr sz="800" i="1" dirty="0">
                <a:solidFill>
                  <a:srgbClr val="FFFFFF"/>
                </a:solidFill>
                <a:latin typeface="Arial"/>
                <a:cs typeface="Arial"/>
              </a:rPr>
              <a:t>AF CPC </a:t>
            </a:r>
            <a:r>
              <a:rPr sz="800" i="1" spc="-5" dirty="0">
                <a:solidFill>
                  <a:srgbClr val="FFFFFF"/>
                </a:solidFill>
                <a:latin typeface="Arial"/>
                <a:cs typeface="Arial"/>
              </a:rPr>
              <a:t>Report/ </a:t>
            </a:r>
            <a:r>
              <a:rPr sz="800" i="1" dirty="0">
                <a:solidFill>
                  <a:srgbClr val="FFFFFF"/>
                </a:solidFill>
                <a:latin typeface="Arial"/>
                <a:cs typeface="Arial"/>
              </a:rPr>
              <a:t>U.S. Air Force, </a:t>
            </a:r>
            <a:r>
              <a:rPr sz="800" i="1" spc="-5" dirty="0">
                <a:solidFill>
                  <a:srgbClr val="FFFFFF"/>
                </a:solidFill>
                <a:latin typeface="Arial"/>
                <a:cs typeface="Arial"/>
              </a:rPr>
              <a:t>31 December</a:t>
            </a:r>
            <a:r>
              <a:rPr sz="800" i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231391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912">
            <a:solidFill>
              <a:srgbClr val="0C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7368" y="96011"/>
            <a:ext cx="932687" cy="100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" y="1301496"/>
            <a:ext cx="9136380" cy="4928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95900" y="3538727"/>
            <a:ext cx="2977895" cy="1249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5236" y="3191255"/>
            <a:ext cx="2881883" cy="16139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40928" y="6398514"/>
            <a:ext cx="1657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8A8A8A"/>
                </a:solidFill>
                <a:latin typeface="Arial"/>
                <a:cs typeface="Arial"/>
              </a:rPr>
              <a:t>21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292" y="2176271"/>
            <a:ext cx="4457698" cy="14264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2879" y="2252472"/>
            <a:ext cx="4212590" cy="1249680"/>
          </a:xfrm>
          <a:custGeom>
            <a:avLst/>
            <a:gdLst/>
            <a:ahLst/>
            <a:cxnLst/>
            <a:rect l="l" t="t" r="r" b="b"/>
            <a:pathLst>
              <a:path w="4212590" h="1249679">
                <a:moveTo>
                  <a:pt x="0" y="0"/>
                </a:moveTo>
                <a:lnTo>
                  <a:pt x="4212336" y="0"/>
                </a:lnTo>
                <a:lnTo>
                  <a:pt x="4212336" y="1249679"/>
                </a:lnTo>
                <a:lnTo>
                  <a:pt x="0" y="1249679"/>
                </a:lnTo>
                <a:lnTo>
                  <a:pt x="0" y="0"/>
                </a:lnTo>
                <a:close/>
              </a:path>
            </a:pathLst>
          </a:custGeom>
          <a:solidFill>
            <a:srgbClr val="151C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4859" y="2295144"/>
            <a:ext cx="1347203" cy="4571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57755" y="2295144"/>
            <a:ext cx="1953767" cy="4571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2879" y="2252472"/>
            <a:ext cx="4212590" cy="124968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728980">
              <a:lnSpc>
                <a:spcPct val="100000"/>
              </a:lnSpc>
              <a:spcBef>
                <a:spcPts val="820"/>
              </a:spcBef>
            </a:pPr>
            <a:r>
              <a:rPr sz="1600" b="1" spc="-5" dirty="0">
                <a:solidFill>
                  <a:srgbClr val="FFFF00"/>
                </a:solidFill>
                <a:latin typeface="Arial"/>
                <a:cs typeface="Arial"/>
              </a:rPr>
              <a:t>Increasing Engineering</a:t>
            </a:r>
            <a:r>
              <a:rPr sz="16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00"/>
                </a:solidFill>
                <a:latin typeface="Arial"/>
                <a:cs typeface="Arial"/>
              </a:rPr>
              <a:t>Staff</a:t>
            </a:r>
            <a:endParaRPr sz="1600">
              <a:latin typeface="Arial"/>
              <a:cs typeface="Arial"/>
            </a:endParaRPr>
          </a:p>
          <a:p>
            <a:pPr marL="377190" marR="259715">
              <a:lnSpc>
                <a:spcPts val="1989"/>
              </a:lnSpc>
              <a:spcBef>
                <a:spcPts val="9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Increased staff from 5 to 20 engineers/specialists  Corrosion/Field Mx SME Support</a:t>
            </a:r>
            <a:endParaRPr sz="1200">
              <a:latin typeface="Arial"/>
              <a:cs typeface="Arial"/>
            </a:endParaRPr>
          </a:p>
          <a:p>
            <a:pPr marL="377190">
              <a:lnSpc>
                <a:spcPct val="100000"/>
              </a:lnSpc>
              <a:spcBef>
                <a:spcPts val="4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Doubled engineers to boost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SPO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5602211"/>
            <a:ext cx="9144000" cy="879475"/>
          </a:xfrm>
          <a:custGeom>
            <a:avLst/>
            <a:gdLst/>
            <a:ahLst/>
            <a:cxnLst/>
            <a:rect l="l" t="t" r="r" b="b"/>
            <a:pathLst>
              <a:path w="9144000" h="879475">
                <a:moveTo>
                  <a:pt x="0" y="879360"/>
                </a:moveTo>
                <a:lnTo>
                  <a:pt x="9144000" y="879360"/>
                </a:lnTo>
                <a:lnTo>
                  <a:pt x="9144000" y="0"/>
                </a:lnTo>
                <a:lnTo>
                  <a:pt x="0" y="0"/>
                </a:lnTo>
                <a:lnTo>
                  <a:pt x="0" y="879360"/>
                </a:lnTo>
                <a:close/>
              </a:path>
            </a:pathLst>
          </a:custGeom>
          <a:solidFill>
            <a:srgbClr val="151C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21185" y="5619464"/>
            <a:ext cx="8496300" cy="57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1435">
              <a:lnSpc>
                <a:spcPct val="114399"/>
              </a:lnSpc>
            </a:pPr>
            <a:r>
              <a:rPr sz="1600" b="1" i="1" spc="-5" dirty="0">
                <a:solidFill>
                  <a:srgbClr val="FFCC00"/>
                </a:solidFill>
                <a:latin typeface="Arial"/>
                <a:cs typeface="Arial"/>
              </a:rPr>
              <a:t>Provide world-class aerospace corrosion expertise, guidance and training to maximize  mission effectiveness, increase safety and reduce cost </a:t>
            </a:r>
            <a:r>
              <a:rPr sz="1600" b="1" i="1" spc="-10" dirty="0">
                <a:solidFill>
                  <a:srgbClr val="FFCC00"/>
                </a:solidFill>
                <a:latin typeface="Arial"/>
                <a:cs typeface="Arial"/>
              </a:rPr>
              <a:t>through </a:t>
            </a:r>
            <a:r>
              <a:rPr sz="1600" b="1" i="1" spc="-5" dirty="0">
                <a:solidFill>
                  <a:srgbClr val="FFCC00"/>
                </a:solidFill>
                <a:latin typeface="Arial"/>
                <a:cs typeface="Arial"/>
              </a:rPr>
              <a:t>improved materials</a:t>
            </a:r>
            <a:r>
              <a:rPr sz="1600" b="1" i="1" spc="290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FFCC00"/>
                </a:solidFill>
                <a:latin typeface="Arial"/>
                <a:cs typeface="Arial"/>
              </a:rPr>
              <a:t>and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56596" y="6212385"/>
            <a:ext cx="102806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i="1" spc="-10" dirty="0">
                <a:solidFill>
                  <a:srgbClr val="FFCC00"/>
                </a:solidFill>
                <a:latin typeface="Arial"/>
                <a:cs typeface="Arial"/>
              </a:rPr>
              <a:t>p</a:t>
            </a:r>
            <a:r>
              <a:rPr sz="1600" b="1" i="1" spc="-5" dirty="0">
                <a:solidFill>
                  <a:srgbClr val="FFCC00"/>
                </a:solidFill>
                <a:latin typeface="Arial"/>
                <a:cs typeface="Arial"/>
              </a:rPr>
              <a:t>r</a:t>
            </a:r>
            <a:r>
              <a:rPr sz="1600" b="1" i="1" spc="-10" dirty="0">
                <a:solidFill>
                  <a:srgbClr val="FFCC00"/>
                </a:solidFill>
                <a:latin typeface="Arial"/>
                <a:cs typeface="Arial"/>
              </a:rPr>
              <a:t>o</a:t>
            </a:r>
            <a:r>
              <a:rPr sz="1600" b="1" i="1" spc="-5" dirty="0">
                <a:solidFill>
                  <a:srgbClr val="FFCC00"/>
                </a:solidFill>
                <a:latin typeface="Arial"/>
                <a:cs typeface="Arial"/>
              </a:rPr>
              <a:t>cesses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32103" y="3590544"/>
            <a:ext cx="2703575" cy="11006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24756" y="2176271"/>
            <a:ext cx="4582667" cy="14371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48200" y="2263139"/>
            <a:ext cx="4335780" cy="1243965"/>
          </a:xfrm>
          <a:custGeom>
            <a:avLst/>
            <a:gdLst/>
            <a:ahLst/>
            <a:cxnLst/>
            <a:rect l="l" t="t" r="r" b="b"/>
            <a:pathLst>
              <a:path w="4335780" h="1243964">
                <a:moveTo>
                  <a:pt x="0" y="0"/>
                </a:moveTo>
                <a:lnTo>
                  <a:pt x="4335780" y="0"/>
                </a:lnTo>
                <a:lnTo>
                  <a:pt x="433578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solidFill>
            <a:srgbClr val="151C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15839" y="2302764"/>
            <a:ext cx="4017263" cy="4571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648200" y="2263139"/>
            <a:ext cx="4335780" cy="124396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95275">
              <a:lnSpc>
                <a:spcPct val="100000"/>
              </a:lnSpc>
              <a:spcBef>
                <a:spcPts val="800"/>
              </a:spcBef>
            </a:pPr>
            <a:r>
              <a:rPr sz="1600" b="1" spc="-10" dirty="0">
                <a:solidFill>
                  <a:srgbClr val="FFFF00"/>
                </a:solidFill>
                <a:latin typeface="Arial"/>
                <a:cs typeface="Arial"/>
              </a:rPr>
              <a:t>Technology Evaluation </a:t>
            </a:r>
            <a:r>
              <a:rPr sz="1600" b="1" spc="-5" dirty="0">
                <a:solidFill>
                  <a:srgbClr val="FFFF00"/>
                </a:solidFill>
                <a:latin typeface="Arial"/>
                <a:cs typeface="Arial"/>
              </a:rPr>
              <a:t>and</a:t>
            </a:r>
            <a:r>
              <a:rPr sz="1600" b="1" spc="9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00"/>
                </a:solidFill>
                <a:latin typeface="Arial"/>
                <a:cs typeface="Arial"/>
              </a:rPr>
              <a:t>Integration</a:t>
            </a:r>
            <a:endParaRPr sz="1600">
              <a:latin typeface="Arial"/>
              <a:cs typeface="Arial"/>
            </a:endParaRPr>
          </a:p>
          <a:p>
            <a:pPr marL="377825" marR="157480">
              <a:lnSpc>
                <a:spcPts val="1989"/>
              </a:lnSpc>
              <a:spcBef>
                <a:spcPts val="9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Corrosion Innovation Laboratory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/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Outdoor Test Site  Coatings performance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evaluations</a:t>
            </a:r>
            <a:endParaRPr sz="1200">
              <a:latin typeface="Arial"/>
              <a:cs typeface="Arial"/>
            </a:endParaRPr>
          </a:p>
          <a:p>
            <a:pPr marL="377825">
              <a:lnSpc>
                <a:spcPct val="100000"/>
              </a:lnSpc>
              <a:spcBef>
                <a:spcPts val="4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Technology maturation and</a:t>
            </a:r>
            <a:r>
              <a:rPr sz="12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implementation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382768" y="3585971"/>
            <a:ext cx="2791967" cy="10828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432" y="4733544"/>
            <a:ext cx="4600943" cy="8321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65619" y="4722876"/>
            <a:ext cx="2278379" cy="84429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81144" y="4725923"/>
            <a:ext cx="2337815" cy="84124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56853" y="5016701"/>
            <a:ext cx="15754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Process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Guidance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51468" y="5012426"/>
            <a:ext cx="184277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marR="5080" indent="-330835">
              <a:lnSpc>
                <a:spcPct val="71500"/>
              </a:lnSpc>
            </a:pPr>
            <a:r>
              <a:rPr sz="1400" b="1" spc="-5" dirty="0">
                <a:latin typeface="Arial"/>
                <a:cs typeface="Arial"/>
              </a:rPr>
              <a:t>Corrosion Prevention  Control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Plans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13661" y="5003155"/>
            <a:ext cx="184277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0185" marR="5080" indent="-198120">
              <a:lnSpc>
                <a:spcPct val="71500"/>
              </a:lnSpc>
            </a:pPr>
            <a:r>
              <a:rPr sz="1400" b="1" spc="-5" dirty="0">
                <a:latin typeface="Arial"/>
                <a:cs typeface="Arial"/>
              </a:rPr>
              <a:t>Corrosion Prevention  </a:t>
            </a:r>
            <a:r>
              <a:rPr sz="1400" b="1" spc="-10" dirty="0">
                <a:latin typeface="Arial"/>
                <a:cs typeface="Arial"/>
              </a:rPr>
              <a:t>Advisory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Boards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673722" y="5016701"/>
            <a:ext cx="7283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Training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350264" y="1255776"/>
            <a:ext cx="6603489" cy="9570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44040" y="1274076"/>
            <a:ext cx="5701282" cy="5699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75331" y="1578864"/>
            <a:ext cx="4773167" cy="56997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991122" y="1349791"/>
            <a:ext cx="5320030" cy="625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3865" marR="5080" indent="-431800">
              <a:lnSpc>
                <a:spcPct val="100000"/>
              </a:lnSpc>
            </a:pP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AF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Corrosion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Prevention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and Control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Office  Building a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New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Corrosion</a:t>
            </a:r>
            <a:r>
              <a:rPr sz="20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Enterprise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100065" y="138684"/>
            <a:ext cx="940308" cy="9723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2645619" y="317446"/>
            <a:ext cx="4849495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Where Are We</a:t>
            </a:r>
            <a:r>
              <a:rPr spc="-70" dirty="0"/>
              <a:t> </a:t>
            </a:r>
            <a:r>
              <a:rPr spc="-5" dirty="0"/>
              <a:t>Going?</a:t>
            </a:r>
          </a:p>
        </p:txBody>
      </p:sp>
      <p:sp>
        <p:nvSpPr>
          <p:cNvPr id="35" name="object 35"/>
          <p:cNvSpPr/>
          <p:nvPr/>
        </p:nvSpPr>
        <p:spPr>
          <a:xfrm>
            <a:off x="3988308" y="3633215"/>
            <a:ext cx="993597" cy="9936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83735" y="3628644"/>
            <a:ext cx="1004569" cy="1003300"/>
          </a:xfrm>
          <a:custGeom>
            <a:avLst/>
            <a:gdLst/>
            <a:ahLst/>
            <a:cxnLst/>
            <a:rect l="l" t="t" r="r" b="b"/>
            <a:pathLst>
              <a:path w="1004570" h="1003300">
                <a:moveTo>
                  <a:pt x="0" y="0"/>
                </a:moveTo>
                <a:lnTo>
                  <a:pt x="1004315" y="0"/>
                </a:lnTo>
                <a:lnTo>
                  <a:pt x="1004315" y="1002791"/>
                </a:lnTo>
                <a:lnTo>
                  <a:pt x="0" y="100279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B r e a k i n g  B a r r i e r s  …  S i n c e  1 9 4</a:t>
            </a:r>
            <a:r>
              <a:rPr spc="190" dirty="0"/>
              <a:t> </a:t>
            </a:r>
            <a:r>
              <a:rPr spc="-5" dirty="0"/>
              <a:t>7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51091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57912">
            <a:solidFill>
              <a:srgbClr val="0C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1231391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912">
            <a:solidFill>
              <a:srgbClr val="0C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7368" y="96011"/>
            <a:ext cx="932687" cy="1005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" y="1272540"/>
            <a:ext cx="9136380" cy="51658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1647" y="1441703"/>
            <a:ext cx="2855963" cy="44378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0895" y="1478279"/>
            <a:ext cx="713231" cy="513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6279" y="1478279"/>
            <a:ext cx="384047" cy="5135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2480" y="1478279"/>
            <a:ext cx="2247899" cy="5135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1476" y="1545426"/>
            <a:ext cx="2447290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u="heavy" spc="-5" dirty="0">
                <a:solidFill>
                  <a:srgbClr val="FFFF66"/>
                </a:solidFill>
                <a:latin typeface="Times New Roman"/>
                <a:cs typeface="Times New Roman"/>
              </a:rPr>
              <a:t>Non-Cr Coating</a:t>
            </a:r>
            <a:r>
              <a:rPr sz="1800" b="1" u="heavy" spc="-80" dirty="0">
                <a:solidFill>
                  <a:srgbClr val="FFFF66"/>
                </a:solidFill>
                <a:latin typeface="Times New Roman"/>
                <a:cs typeface="Times New Roman"/>
              </a:rPr>
              <a:t> </a:t>
            </a:r>
            <a:r>
              <a:rPr sz="1800" b="1" u="heavy" dirty="0">
                <a:solidFill>
                  <a:srgbClr val="FFFF66"/>
                </a:solidFill>
                <a:latin typeface="Times New Roman"/>
                <a:cs typeface="Times New Roman"/>
              </a:rPr>
              <a:t>Systems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87552" y="2002536"/>
            <a:ext cx="1837943" cy="10957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980" y="1997964"/>
            <a:ext cx="1847214" cy="1104900"/>
          </a:xfrm>
          <a:custGeom>
            <a:avLst/>
            <a:gdLst/>
            <a:ahLst/>
            <a:cxnLst/>
            <a:rect l="l" t="t" r="r" b="b"/>
            <a:pathLst>
              <a:path w="1847214" h="1104900">
                <a:moveTo>
                  <a:pt x="0" y="0"/>
                </a:moveTo>
                <a:lnTo>
                  <a:pt x="1847088" y="0"/>
                </a:lnTo>
                <a:lnTo>
                  <a:pt x="1847088" y="1104900"/>
                </a:lnTo>
                <a:lnTo>
                  <a:pt x="0" y="11049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93163" y="4870703"/>
            <a:ext cx="1097279" cy="8229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88592" y="4866132"/>
            <a:ext cx="1106805" cy="832485"/>
          </a:xfrm>
          <a:custGeom>
            <a:avLst/>
            <a:gdLst/>
            <a:ahLst/>
            <a:cxnLst/>
            <a:rect l="l" t="t" r="r" b="b"/>
            <a:pathLst>
              <a:path w="1106805" h="832485">
                <a:moveTo>
                  <a:pt x="0" y="0"/>
                </a:moveTo>
                <a:lnTo>
                  <a:pt x="1106424" y="0"/>
                </a:lnTo>
                <a:lnTo>
                  <a:pt x="1106424" y="832104"/>
                </a:lnTo>
                <a:lnTo>
                  <a:pt x="0" y="83210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3108" y="4870703"/>
            <a:ext cx="1097279" cy="8229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8536" y="4866132"/>
            <a:ext cx="1106805" cy="832485"/>
          </a:xfrm>
          <a:custGeom>
            <a:avLst/>
            <a:gdLst/>
            <a:ahLst/>
            <a:cxnLst/>
            <a:rect l="l" t="t" r="r" b="b"/>
            <a:pathLst>
              <a:path w="1106805" h="832485">
                <a:moveTo>
                  <a:pt x="0" y="0"/>
                </a:moveTo>
                <a:lnTo>
                  <a:pt x="1106424" y="0"/>
                </a:lnTo>
                <a:lnTo>
                  <a:pt x="1106424" y="832104"/>
                </a:lnTo>
                <a:lnTo>
                  <a:pt x="0" y="83210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27792" y="3752384"/>
            <a:ext cx="2284095" cy="991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945" marR="5080" indent="-18224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Transition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non-chrome 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coating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systems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to USAF  aircraft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OML 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applications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184391" y="1455420"/>
            <a:ext cx="2854451" cy="440588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790624" y="1498607"/>
            <a:ext cx="1761489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u="heavy" spc="-5" dirty="0">
                <a:solidFill>
                  <a:srgbClr val="FFFF00"/>
                </a:solidFill>
                <a:latin typeface="Times New Roman"/>
                <a:cs typeface="Times New Roman"/>
              </a:rPr>
              <a:t>New</a:t>
            </a:r>
            <a:r>
              <a:rPr sz="1800" b="1" u="heavy" spc="-10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15" dirty="0">
                <a:solidFill>
                  <a:srgbClr val="FFFF00"/>
                </a:solidFill>
                <a:latin typeface="Times New Roman"/>
                <a:cs typeface="Times New Roman"/>
              </a:rPr>
              <a:t>Technologies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659880" y="1431036"/>
            <a:ext cx="2042147" cy="5135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12635" y="4885944"/>
            <a:ext cx="1972055" cy="8595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08064" y="4881371"/>
            <a:ext cx="1981200" cy="868680"/>
          </a:xfrm>
          <a:custGeom>
            <a:avLst/>
            <a:gdLst/>
            <a:ahLst/>
            <a:cxnLst/>
            <a:rect l="l" t="t" r="r" b="b"/>
            <a:pathLst>
              <a:path w="1981200" h="868679">
                <a:moveTo>
                  <a:pt x="0" y="0"/>
                </a:moveTo>
                <a:lnTo>
                  <a:pt x="1981200" y="0"/>
                </a:lnTo>
                <a:lnTo>
                  <a:pt x="1981200" y="868680"/>
                </a:lnTo>
                <a:lnTo>
                  <a:pt x="0" y="8686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6019812"/>
            <a:ext cx="9144000" cy="460375"/>
          </a:xfrm>
          <a:custGeom>
            <a:avLst/>
            <a:gdLst/>
            <a:ahLst/>
            <a:cxnLst/>
            <a:rect l="l" t="t" r="r" b="b"/>
            <a:pathLst>
              <a:path w="9144000" h="460375">
                <a:moveTo>
                  <a:pt x="0" y="460235"/>
                </a:moveTo>
                <a:lnTo>
                  <a:pt x="9144000" y="460235"/>
                </a:lnTo>
                <a:lnTo>
                  <a:pt x="9144000" y="0"/>
                </a:lnTo>
                <a:lnTo>
                  <a:pt x="0" y="0"/>
                </a:lnTo>
                <a:lnTo>
                  <a:pt x="0" y="460235"/>
                </a:lnTo>
                <a:close/>
              </a:path>
            </a:pathLst>
          </a:custGeom>
          <a:solidFill>
            <a:srgbClr val="222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21279" y="5966459"/>
            <a:ext cx="3931919" cy="6797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799459" y="6057151"/>
            <a:ext cx="3551554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C000"/>
                </a:solidFill>
                <a:latin typeface="Arial"/>
                <a:cs typeface="Arial"/>
              </a:rPr>
              <a:t>Get Ahead of</a:t>
            </a:r>
            <a:r>
              <a:rPr sz="2400" b="1" spc="-15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C000"/>
                </a:solidFill>
                <a:latin typeface="Arial"/>
                <a:cs typeface="Arial"/>
              </a:rPr>
              <a:t>Corrosion!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15510" y="3117876"/>
            <a:ext cx="2542540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HHL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corrosion</a:t>
            </a:r>
            <a:r>
              <a:rPr sz="16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removal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200400" y="1447800"/>
            <a:ext cx="2855963" cy="441807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72255" y="2301240"/>
            <a:ext cx="1469135" cy="84277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66159" y="2295144"/>
            <a:ext cx="1481455" cy="855344"/>
          </a:xfrm>
          <a:custGeom>
            <a:avLst/>
            <a:gdLst/>
            <a:ahLst/>
            <a:cxnLst/>
            <a:rect l="l" t="t" r="r" b="b"/>
            <a:pathLst>
              <a:path w="1481454" h="855344">
                <a:moveTo>
                  <a:pt x="0" y="0"/>
                </a:moveTo>
                <a:lnTo>
                  <a:pt x="1481327" y="0"/>
                </a:lnTo>
                <a:lnTo>
                  <a:pt x="1481327" y="854963"/>
                </a:lnTo>
                <a:lnTo>
                  <a:pt x="0" y="8549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99076" y="2647188"/>
            <a:ext cx="1083563" cy="6400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92979" y="2641092"/>
            <a:ext cx="1096010" cy="652780"/>
          </a:xfrm>
          <a:custGeom>
            <a:avLst/>
            <a:gdLst/>
            <a:ahLst/>
            <a:cxnLst/>
            <a:rect l="l" t="t" r="r" b="b"/>
            <a:pathLst>
              <a:path w="1096010" h="652779">
                <a:moveTo>
                  <a:pt x="0" y="0"/>
                </a:moveTo>
                <a:lnTo>
                  <a:pt x="1095755" y="0"/>
                </a:lnTo>
                <a:lnTo>
                  <a:pt x="1095755" y="652272"/>
                </a:lnTo>
                <a:lnTo>
                  <a:pt x="0" y="65227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35779" y="3002279"/>
            <a:ext cx="633983" cy="42367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29684" y="2996183"/>
            <a:ext cx="646430" cy="436245"/>
          </a:xfrm>
          <a:custGeom>
            <a:avLst/>
            <a:gdLst/>
            <a:ahLst/>
            <a:cxnLst/>
            <a:rect l="l" t="t" r="r" b="b"/>
            <a:pathLst>
              <a:path w="646429" h="436245">
                <a:moveTo>
                  <a:pt x="0" y="0"/>
                </a:moveTo>
                <a:lnTo>
                  <a:pt x="646176" y="0"/>
                </a:lnTo>
                <a:lnTo>
                  <a:pt x="646176" y="435863"/>
                </a:lnTo>
                <a:lnTo>
                  <a:pt x="0" y="4358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309800" y="3492389"/>
            <a:ext cx="263380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11112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Optimize washes based </a:t>
            </a:r>
            <a:r>
              <a:rPr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  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environmental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exposure</a:t>
            </a:r>
            <a:endParaRPr sz="1600" dirty="0" smtClean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Update wash cycle </a:t>
            </a:r>
            <a:r>
              <a:rPr sz="1600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TOs</a:t>
            </a:r>
            <a:r>
              <a:rPr sz="16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endParaRPr lang="en-US" sz="1600" spc="-5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99720" algn="l"/>
              </a:tabLst>
            </a:pPr>
            <a:r>
              <a:rPr lang="en-US"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 wash intervals based on</a:t>
            </a:r>
          </a:p>
          <a:p>
            <a:pPr marL="12700">
              <a:lnSpc>
                <a:spcPct val="100000"/>
              </a:lnSpc>
              <a:tabLst>
                <a:tab pos="299720" algn="l"/>
              </a:tabLst>
            </a:pPr>
            <a:r>
              <a:rPr lang="en-US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actual corrosion exposure</a:t>
            </a:r>
          </a:p>
          <a:p>
            <a:pPr marL="12700">
              <a:lnSpc>
                <a:spcPct val="100000"/>
              </a:lnSpc>
              <a:tabLst>
                <a:tab pos="299720" algn="l"/>
              </a:tabLst>
            </a:pPr>
            <a:r>
              <a:rPr lang="en-US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rates</a:t>
            </a:r>
            <a:endParaRPr sz="1600" dirty="0" smtClean="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467100" y="5084063"/>
            <a:ext cx="582167" cy="25755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3442715" y="5059045"/>
          <a:ext cx="1213103" cy="6407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8838"/>
                <a:gridCol w="604265"/>
              </a:tblGrid>
              <a:tr h="281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908">
                      <a:solidFill>
                        <a:srgbClr val="FFFFFF"/>
                      </a:solidFill>
                      <a:prstDash val="solid"/>
                    </a:lnL>
                    <a:lnR w="15544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544">
                      <a:solidFill>
                        <a:srgbClr val="FFFFFF"/>
                      </a:solidFill>
                      <a:prstDash val="solid"/>
                    </a:lnL>
                    <a:lnR w="25907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317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594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908">
                      <a:solidFill>
                        <a:srgbClr val="FFFFFF"/>
                      </a:solidFill>
                      <a:prstDash val="solid"/>
                    </a:lnL>
                    <a:lnR w="15544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544">
                      <a:solidFill>
                        <a:srgbClr val="FFFFFF"/>
                      </a:solidFill>
                      <a:prstDash val="solid"/>
                    </a:lnL>
                    <a:lnR w="25907">
                      <a:solidFill>
                        <a:srgbClr val="FFFFFF"/>
                      </a:solidFill>
                      <a:prstDash val="solid"/>
                    </a:lnR>
                    <a:lnT w="3175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7" name="object 37"/>
          <p:cNvSpPr/>
          <p:nvPr/>
        </p:nvSpPr>
        <p:spPr>
          <a:xfrm>
            <a:off x="3467100" y="5352287"/>
            <a:ext cx="582167" cy="34899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79747" y="5082552"/>
            <a:ext cx="577595" cy="25906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084320" y="5358383"/>
            <a:ext cx="573023" cy="33985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47871" y="1450847"/>
            <a:ext cx="2417063" cy="51358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67555" y="1725167"/>
            <a:ext cx="1184147" cy="51358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07763" y="1725167"/>
            <a:ext cx="1235963" cy="5135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679523" y="1519034"/>
            <a:ext cx="2077720" cy="565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2130" marR="5080" indent="-520065">
              <a:lnSpc>
                <a:spcPct val="100000"/>
              </a:lnSpc>
            </a:pPr>
            <a:r>
              <a:rPr sz="1800" b="1" u="heavy" dirty="0">
                <a:solidFill>
                  <a:srgbClr val="FFFF00"/>
                </a:solidFill>
                <a:latin typeface="Times New Roman"/>
                <a:cs typeface="Times New Roman"/>
              </a:rPr>
              <a:t>CBM+ for</a:t>
            </a:r>
            <a:r>
              <a:rPr sz="1800" b="1" u="heavy" spc="-1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5" dirty="0">
                <a:solidFill>
                  <a:srgbClr val="FFFF00"/>
                </a:solidFill>
                <a:latin typeface="Times New Roman"/>
                <a:cs typeface="Times New Roman"/>
              </a:rPr>
              <a:t>Corrosion  Prediction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100065" y="138684"/>
            <a:ext cx="940308" cy="97231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2818245" y="300586"/>
            <a:ext cx="4849495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Where Are We</a:t>
            </a:r>
            <a:r>
              <a:rPr spc="-70" dirty="0"/>
              <a:t> </a:t>
            </a:r>
            <a:r>
              <a:rPr spc="-5" dirty="0"/>
              <a:t>Going?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6296832" y="4291016"/>
            <a:ext cx="2578735" cy="504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Robotic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snake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corrosion  detection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463028" y="1847088"/>
            <a:ext cx="1680972" cy="149504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70292" y="2054352"/>
            <a:ext cx="1205471" cy="88237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64195" y="2048255"/>
            <a:ext cx="1217930" cy="894715"/>
          </a:xfrm>
          <a:custGeom>
            <a:avLst/>
            <a:gdLst/>
            <a:ahLst/>
            <a:cxnLst/>
            <a:rect l="l" t="t" r="r" b="b"/>
            <a:pathLst>
              <a:path w="1217929" h="894714">
                <a:moveTo>
                  <a:pt x="0" y="0"/>
                </a:moveTo>
                <a:lnTo>
                  <a:pt x="1217676" y="0"/>
                </a:lnTo>
                <a:lnTo>
                  <a:pt x="1217676" y="894588"/>
                </a:lnTo>
                <a:lnTo>
                  <a:pt x="0" y="894588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89903" y="1842515"/>
            <a:ext cx="1883663" cy="150418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297168" y="2049779"/>
            <a:ext cx="1267338" cy="89153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291071" y="2043683"/>
            <a:ext cx="1283335" cy="904240"/>
          </a:xfrm>
          <a:custGeom>
            <a:avLst/>
            <a:gdLst/>
            <a:ahLst/>
            <a:cxnLst/>
            <a:rect l="l" t="t" r="r" b="b"/>
            <a:pathLst>
              <a:path w="1283334" h="904239">
                <a:moveTo>
                  <a:pt x="0" y="0"/>
                </a:moveTo>
                <a:lnTo>
                  <a:pt x="1283207" y="0"/>
                </a:lnTo>
                <a:lnTo>
                  <a:pt x="1283207" y="903732"/>
                </a:lnTo>
                <a:lnTo>
                  <a:pt x="0" y="90373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721352" y="4992623"/>
            <a:ext cx="1274051" cy="82600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809744" y="5076444"/>
            <a:ext cx="1097279" cy="65836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97552" y="5064252"/>
            <a:ext cx="1121664" cy="68275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803647" y="5070347"/>
            <a:ext cx="1109980" cy="670560"/>
          </a:xfrm>
          <a:custGeom>
            <a:avLst/>
            <a:gdLst/>
            <a:ahLst/>
            <a:cxnLst/>
            <a:rect l="l" t="t" r="r" b="b"/>
            <a:pathLst>
              <a:path w="1109979" h="670560">
                <a:moveTo>
                  <a:pt x="0" y="0"/>
                </a:moveTo>
                <a:lnTo>
                  <a:pt x="1109472" y="0"/>
                </a:lnTo>
                <a:lnTo>
                  <a:pt x="1109472" y="670560"/>
                </a:lnTo>
                <a:lnTo>
                  <a:pt x="0" y="67056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28927" y="2831591"/>
            <a:ext cx="1463039" cy="96621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20367" y="2916936"/>
            <a:ext cx="1280159" cy="79552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08175" y="2904744"/>
            <a:ext cx="1304544" cy="81991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14272" y="2910839"/>
            <a:ext cx="1292860" cy="807720"/>
          </a:xfrm>
          <a:custGeom>
            <a:avLst/>
            <a:gdLst/>
            <a:ahLst/>
            <a:cxnLst/>
            <a:rect l="l" t="t" r="r" b="b"/>
            <a:pathLst>
              <a:path w="1292860" h="807720">
                <a:moveTo>
                  <a:pt x="0" y="0"/>
                </a:moveTo>
                <a:lnTo>
                  <a:pt x="1292352" y="0"/>
                </a:lnTo>
                <a:lnTo>
                  <a:pt x="1292352" y="807719"/>
                </a:lnTo>
                <a:lnTo>
                  <a:pt x="0" y="80771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94186" y="2602992"/>
            <a:ext cx="1264509" cy="84173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84631" y="2598420"/>
            <a:ext cx="1278890" cy="850900"/>
          </a:xfrm>
          <a:custGeom>
            <a:avLst/>
            <a:gdLst/>
            <a:ahLst/>
            <a:cxnLst/>
            <a:rect l="l" t="t" r="r" b="b"/>
            <a:pathLst>
              <a:path w="1278889" h="850900">
                <a:moveTo>
                  <a:pt x="0" y="0"/>
                </a:moveTo>
                <a:lnTo>
                  <a:pt x="1278636" y="0"/>
                </a:lnTo>
                <a:lnTo>
                  <a:pt x="1278636" y="850391"/>
                </a:lnTo>
                <a:lnTo>
                  <a:pt x="0" y="85039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345935" y="3415284"/>
            <a:ext cx="998219" cy="67665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339840" y="3409188"/>
            <a:ext cx="1010919" cy="688975"/>
          </a:xfrm>
          <a:custGeom>
            <a:avLst/>
            <a:gdLst/>
            <a:ahLst/>
            <a:cxnLst/>
            <a:rect l="l" t="t" r="r" b="b"/>
            <a:pathLst>
              <a:path w="1010920" h="688975">
                <a:moveTo>
                  <a:pt x="0" y="0"/>
                </a:moveTo>
                <a:lnTo>
                  <a:pt x="1010412" y="0"/>
                </a:lnTo>
                <a:lnTo>
                  <a:pt x="1010412" y="688848"/>
                </a:lnTo>
                <a:lnTo>
                  <a:pt x="0" y="688848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632192" y="3537203"/>
            <a:ext cx="1179575" cy="72085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627619" y="3532632"/>
            <a:ext cx="1188720" cy="730250"/>
          </a:xfrm>
          <a:custGeom>
            <a:avLst/>
            <a:gdLst/>
            <a:ahLst/>
            <a:cxnLst/>
            <a:rect l="l" t="t" r="r" b="b"/>
            <a:pathLst>
              <a:path w="1188720" h="730250">
                <a:moveTo>
                  <a:pt x="0" y="0"/>
                </a:moveTo>
                <a:lnTo>
                  <a:pt x="1188720" y="0"/>
                </a:lnTo>
                <a:lnTo>
                  <a:pt x="1188720" y="729995"/>
                </a:lnTo>
                <a:lnTo>
                  <a:pt x="0" y="72999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836664" y="3521964"/>
            <a:ext cx="687323" cy="73761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830568" y="3515867"/>
            <a:ext cx="699770" cy="749935"/>
          </a:xfrm>
          <a:custGeom>
            <a:avLst/>
            <a:gdLst/>
            <a:ahLst/>
            <a:cxnLst/>
            <a:rect l="l" t="t" r="r" b="b"/>
            <a:pathLst>
              <a:path w="699770" h="749935">
                <a:moveTo>
                  <a:pt x="0" y="0"/>
                </a:moveTo>
                <a:lnTo>
                  <a:pt x="699516" y="0"/>
                </a:lnTo>
                <a:lnTo>
                  <a:pt x="699516" y="749807"/>
                </a:lnTo>
                <a:lnTo>
                  <a:pt x="0" y="749807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B r e a k i n g  B a r r i e r s  …  S i n c e  1 9 4</a:t>
            </a:r>
            <a:r>
              <a:rPr spc="190" dirty="0"/>
              <a:t> </a:t>
            </a:r>
            <a:r>
              <a:rPr spc="-5" dirty="0"/>
              <a:t>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231391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912">
            <a:solidFill>
              <a:srgbClr val="0C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7368" y="96011"/>
            <a:ext cx="932687" cy="100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14644" y="1290828"/>
            <a:ext cx="2321039" cy="1216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71671" y="1296923"/>
            <a:ext cx="2321051" cy="12161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5840" y="1296923"/>
            <a:ext cx="2321051" cy="12161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65220" y="1242072"/>
            <a:ext cx="2130551" cy="14797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60291" y="1437132"/>
            <a:ext cx="1542288" cy="8915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00912" y="1235964"/>
            <a:ext cx="2130551" cy="14798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95983" y="1431036"/>
            <a:ext cx="1542287" cy="8915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898128" y="6442964"/>
            <a:ext cx="1657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8A8A8A"/>
                </a:solidFill>
                <a:latin typeface="Arial"/>
                <a:cs typeface="Arial"/>
              </a:rPr>
              <a:t>23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74720" y="2552700"/>
            <a:ext cx="2333243" cy="33802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51731" y="2676144"/>
            <a:ext cx="1437131" cy="3474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851" y="2859023"/>
            <a:ext cx="998219" cy="3474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706981" y="2725439"/>
            <a:ext cx="1788160" cy="183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9750" marR="255270" indent="-198120">
              <a:lnSpc>
                <a:spcPct val="100000"/>
              </a:lnSpc>
            </a:pPr>
            <a:r>
              <a:rPr sz="1200" b="1" spc="-5" dirty="0">
                <a:solidFill>
                  <a:srgbClr val="FFC000"/>
                </a:solidFill>
                <a:latin typeface="Arial"/>
                <a:cs typeface="Arial"/>
              </a:rPr>
              <a:t>HHL for</a:t>
            </a:r>
            <a:r>
              <a:rPr sz="1200" b="1" spc="-8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C000"/>
                </a:solidFill>
                <a:latin typeface="Arial"/>
                <a:cs typeface="Arial"/>
              </a:rPr>
              <a:t>Support  Equipment</a:t>
            </a:r>
            <a:endParaRPr sz="1200">
              <a:latin typeface="Arial"/>
              <a:cs typeface="Arial"/>
            </a:endParaRPr>
          </a:p>
          <a:p>
            <a:pPr marL="190500" marR="129539" indent="-1778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190500" algn="l"/>
                <a:tab pos="191135" algn="l"/>
              </a:tabLst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Approvals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granted for  use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support  equipment</a:t>
            </a:r>
            <a:endParaRPr sz="1100">
              <a:latin typeface="Arial"/>
              <a:cs typeface="Arial"/>
            </a:endParaRPr>
          </a:p>
          <a:p>
            <a:pPr marL="190500" marR="5080" indent="-1778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90500" algn="l"/>
                <a:tab pos="191135" algn="l"/>
              </a:tabLst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Purchasing systems for 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field</a:t>
            </a:r>
            <a:r>
              <a:rPr sz="11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demonstration</a:t>
            </a:r>
            <a:endParaRPr sz="110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spcBef>
                <a:spcPts val="790"/>
              </a:spcBef>
            </a:pPr>
            <a:r>
              <a:rPr sz="1050" b="1" i="1" dirty="0">
                <a:solidFill>
                  <a:srgbClr val="FFC000"/>
                </a:solidFill>
                <a:latin typeface="Arial"/>
                <a:cs typeface="Arial"/>
              </a:rPr>
              <a:t>Next</a:t>
            </a:r>
            <a:r>
              <a:rPr sz="1050" b="1" i="1" spc="-8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050" b="1" i="1" dirty="0">
                <a:solidFill>
                  <a:srgbClr val="FFC000"/>
                </a:solidFill>
                <a:latin typeface="Arial"/>
                <a:cs typeface="Arial"/>
              </a:rPr>
              <a:t>Steps:</a:t>
            </a:r>
            <a:endParaRPr sz="105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190500" algn="l"/>
                <a:tab pos="191135" algn="l"/>
              </a:tabLst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Field</a:t>
            </a:r>
            <a:r>
              <a:rPr sz="11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demonstrations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93566" y="4600418"/>
            <a:ext cx="1211580" cy="1122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marR="167005" indent="-177800">
              <a:lnSpc>
                <a:spcPct val="100000"/>
              </a:lnSpc>
              <a:buFont typeface="Courier New"/>
              <a:buChar char="o"/>
              <a:tabLst>
                <a:tab pos="191135" algn="l"/>
              </a:tabLst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Checklist</a:t>
            </a:r>
            <a:r>
              <a:rPr sz="11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for  installation</a:t>
            </a:r>
            <a:endParaRPr sz="1100">
              <a:latin typeface="Arial"/>
              <a:cs typeface="Arial"/>
            </a:endParaRPr>
          </a:p>
          <a:p>
            <a:pPr marL="190500" marR="67310" indent="-177800">
              <a:lnSpc>
                <a:spcPct val="100000"/>
              </a:lnSpc>
              <a:spcBef>
                <a:spcPts val="395"/>
              </a:spcBef>
              <a:buFont typeface="Courier New"/>
              <a:buChar char="o"/>
              <a:tabLst>
                <a:tab pos="191135" algn="l"/>
              </a:tabLst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Operation</a:t>
            </a:r>
            <a:r>
              <a:rPr sz="11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training</a:t>
            </a:r>
            <a:endParaRPr sz="1100">
              <a:latin typeface="Arial"/>
              <a:cs typeface="Arial"/>
            </a:endParaRPr>
          </a:p>
          <a:p>
            <a:pPr marL="190500" marR="5080" indent="-177800">
              <a:lnSpc>
                <a:spcPct val="100000"/>
              </a:lnSpc>
              <a:spcBef>
                <a:spcPts val="405"/>
              </a:spcBef>
              <a:buFont typeface="Courier New"/>
              <a:buChar char="o"/>
              <a:tabLst>
                <a:tab pos="191135" algn="l"/>
              </a:tabLst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Monitoring</a:t>
            </a:r>
            <a:r>
              <a:rPr sz="11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and  feedback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99744" y="2592323"/>
            <a:ext cx="2334755" cy="33406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96340" y="2715767"/>
            <a:ext cx="1997963" cy="3474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51075" y="2898647"/>
            <a:ext cx="844295" cy="3474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232369" y="2764990"/>
            <a:ext cx="1818005" cy="164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50" marR="5080" indent="-554990">
              <a:lnSpc>
                <a:spcPct val="100000"/>
              </a:lnSpc>
            </a:pPr>
            <a:r>
              <a:rPr sz="1200" b="1" spc="-5" dirty="0">
                <a:solidFill>
                  <a:srgbClr val="FFC000"/>
                </a:solidFill>
                <a:latin typeface="Arial"/>
                <a:cs typeface="Arial"/>
              </a:rPr>
              <a:t>HHL for </a:t>
            </a:r>
            <a:r>
              <a:rPr sz="1200" b="1" spc="-10" dirty="0">
                <a:solidFill>
                  <a:srgbClr val="FFC000"/>
                </a:solidFill>
                <a:latin typeface="Arial"/>
                <a:cs typeface="Arial"/>
              </a:rPr>
              <a:t>Aircraft</a:t>
            </a:r>
            <a:r>
              <a:rPr sz="1200" b="1" spc="-7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C000"/>
                </a:solidFill>
                <a:latin typeface="Arial"/>
                <a:cs typeface="Arial"/>
              </a:rPr>
              <a:t>Coating  Removal</a:t>
            </a:r>
            <a:endParaRPr sz="1200">
              <a:latin typeface="Arial"/>
              <a:cs typeface="Arial"/>
            </a:endParaRPr>
          </a:p>
          <a:p>
            <a:pPr marL="142240" marR="477520" indent="-129539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142240" algn="l"/>
              </a:tabLst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Numerous testing  completed</a:t>
            </a:r>
            <a:endParaRPr sz="1100">
              <a:latin typeface="Arial"/>
              <a:cs typeface="Arial"/>
            </a:endParaRPr>
          </a:p>
          <a:p>
            <a:pPr marL="142240" marR="29209" indent="-129539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142240" algn="l"/>
              </a:tabLst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Modifications completed 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1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metallics</a:t>
            </a:r>
            <a:endParaRPr sz="1100">
              <a:latin typeface="Arial"/>
              <a:cs typeface="Arial"/>
            </a:endParaRPr>
          </a:p>
          <a:p>
            <a:pPr marL="142240" marR="6985" indent="-129539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142240" algn="l"/>
              </a:tabLst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Conducting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last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round</a:t>
            </a:r>
            <a:r>
              <a:rPr sz="11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metallic</a:t>
            </a:r>
            <a:r>
              <a:rPr sz="11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tests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32369" y="4530544"/>
            <a:ext cx="1412240" cy="1241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645">
              <a:lnSpc>
                <a:spcPct val="100000"/>
              </a:lnSpc>
            </a:pPr>
            <a:r>
              <a:rPr sz="1050" b="1" i="1" dirty="0">
                <a:solidFill>
                  <a:srgbClr val="FFC000"/>
                </a:solidFill>
                <a:latin typeface="Arial"/>
                <a:cs typeface="Arial"/>
              </a:rPr>
              <a:t>Next</a:t>
            </a:r>
            <a:r>
              <a:rPr sz="1050" b="1" i="1" spc="-8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050" b="1" i="1" dirty="0">
                <a:solidFill>
                  <a:srgbClr val="FFC000"/>
                </a:solidFill>
                <a:latin typeface="Arial"/>
                <a:cs typeface="Arial"/>
              </a:rPr>
              <a:t>Steps:</a:t>
            </a:r>
            <a:endParaRPr sz="1050">
              <a:latin typeface="Arial"/>
              <a:cs typeface="Arial"/>
            </a:endParaRPr>
          </a:p>
          <a:p>
            <a:pPr marL="142240" marR="327025" indent="-129539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142240" algn="l"/>
              </a:tabLst>
            </a:pPr>
            <a:r>
              <a:rPr sz="1100" b="1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b="1" spc="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ness  Certification</a:t>
            </a:r>
            <a:endParaRPr sz="1100">
              <a:latin typeface="Arial"/>
              <a:cs typeface="Arial"/>
            </a:endParaRPr>
          </a:p>
          <a:p>
            <a:pPr marL="142240" marR="5080" indent="-129539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142240" algn="l"/>
              </a:tabLst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Complete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color 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recognition</a:t>
            </a:r>
            <a:r>
              <a:rPr sz="11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sensor</a:t>
            </a:r>
            <a:endParaRPr sz="1100">
              <a:latin typeface="Arial"/>
              <a:cs typeface="Arial"/>
            </a:endParaRPr>
          </a:p>
          <a:p>
            <a:pPr marL="142240" indent="-129539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142240" algn="l"/>
              </a:tabLst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Composite</a:t>
            </a:r>
            <a:r>
              <a:rPr sz="11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testing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935979" y="2554224"/>
            <a:ext cx="2299715" cy="337870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89903" y="2676144"/>
            <a:ext cx="2048255" cy="34747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28003" y="2859023"/>
            <a:ext cx="1929383" cy="34747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174447" y="2725075"/>
            <a:ext cx="182118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00" marR="5080" indent="-38100">
              <a:lnSpc>
                <a:spcPct val="100000"/>
              </a:lnSpc>
            </a:pPr>
            <a:r>
              <a:rPr sz="1200" b="1" spc="-5" dirty="0">
                <a:solidFill>
                  <a:srgbClr val="FFC000"/>
                </a:solidFill>
                <a:latin typeface="Arial"/>
                <a:cs typeface="Arial"/>
              </a:rPr>
              <a:t>HHL for </a:t>
            </a:r>
            <a:r>
              <a:rPr sz="1200" b="1" dirty="0">
                <a:solidFill>
                  <a:srgbClr val="FFC000"/>
                </a:solidFill>
                <a:latin typeface="Arial"/>
                <a:cs typeface="Arial"/>
              </a:rPr>
              <a:t>Small </a:t>
            </a:r>
            <a:r>
              <a:rPr sz="1200" b="1" spc="-15" dirty="0">
                <a:solidFill>
                  <a:srgbClr val="FFC000"/>
                </a:solidFill>
                <a:latin typeface="Arial"/>
                <a:cs typeface="Arial"/>
              </a:rPr>
              <a:t>Area</a:t>
            </a:r>
            <a:r>
              <a:rPr sz="1200" b="1" spc="-9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C000"/>
                </a:solidFill>
                <a:latin typeface="Arial"/>
                <a:cs typeface="Arial"/>
              </a:rPr>
              <a:t>Paint  and Corrosion</a:t>
            </a:r>
            <a:r>
              <a:rPr sz="1200" b="1" spc="-5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C000"/>
                </a:solidFill>
                <a:latin typeface="Arial"/>
                <a:cs typeface="Arial"/>
              </a:rPr>
              <a:t>Removal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66827" y="3155351"/>
            <a:ext cx="1837689" cy="2477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329" marR="18415" indent="-214629">
              <a:lnSpc>
                <a:spcPct val="100000"/>
              </a:lnSpc>
              <a:buFont typeface="Arial"/>
              <a:buChar char="•"/>
              <a:tabLst>
                <a:tab pos="227329" algn="l"/>
                <a:tab pos="227965" algn="l"/>
              </a:tabLst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Initial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focus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support  equipment and</a:t>
            </a:r>
            <a:r>
              <a:rPr sz="11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vehicles</a:t>
            </a:r>
            <a:endParaRPr sz="1100">
              <a:latin typeface="Arial"/>
              <a:cs typeface="Arial"/>
            </a:endParaRPr>
          </a:p>
          <a:p>
            <a:pPr marL="227329" marR="94615" indent="-215265">
              <a:lnSpc>
                <a:spcPct val="100000"/>
              </a:lnSpc>
              <a:spcBef>
                <a:spcPts val="490"/>
              </a:spcBef>
              <a:tabLst>
                <a:tab pos="227329" algn="l"/>
              </a:tabLst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300W</a:t>
            </a:r>
            <a:r>
              <a:rPr sz="11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1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1000W  pulsed Nd: 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YAG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lasers</a:t>
            </a:r>
            <a:endParaRPr sz="1100">
              <a:latin typeface="Arial"/>
              <a:cs typeface="Arial"/>
            </a:endParaRPr>
          </a:p>
          <a:p>
            <a:pPr marL="227329">
              <a:lnSpc>
                <a:spcPct val="100000"/>
              </a:lnSpc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1064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nm</a:t>
            </a:r>
            <a:r>
              <a:rPr sz="11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wavelength</a:t>
            </a:r>
            <a:endParaRPr sz="110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spcBef>
                <a:spcPts val="805"/>
              </a:spcBef>
            </a:pPr>
            <a:r>
              <a:rPr sz="1050" b="1" i="1" dirty="0">
                <a:solidFill>
                  <a:srgbClr val="FFC000"/>
                </a:solidFill>
                <a:latin typeface="Arial"/>
                <a:cs typeface="Arial"/>
              </a:rPr>
              <a:t>Next</a:t>
            </a:r>
            <a:r>
              <a:rPr sz="1050" b="1" i="1" spc="-8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050" b="1" i="1" dirty="0">
                <a:solidFill>
                  <a:srgbClr val="FFC000"/>
                </a:solidFill>
                <a:latin typeface="Arial"/>
                <a:cs typeface="Arial"/>
              </a:rPr>
              <a:t>Steps:</a:t>
            </a:r>
            <a:endParaRPr sz="1050">
              <a:latin typeface="Arial"/>
              <a:cs typeface="Arial"/>
            </a:endParaRPr>
          </a:p>
          <a:p>
            <a:pPr marL="227329" marR="5080" indent="-214629">
              <a:lnSpc>
                <a:spcPct val="100000"/>
              </a:lnSpc>
              <a:spcBef>
                <a:spcPts val="200"/>
              </a:spcBef>
              <a:buSzPct val="77272"/>
              <a:buFont typeface="Arial"/>
              <a:buChar char="•"/>
              <a:tabLst>
                <a:tab pos="227329" algn="l"/>
                <a:tab pos="227965" algn="l"/>
              </a:tabLst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Four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field units</a:t>
            </a:r>
            <a:r>
              <a:rPr sz="11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targeted 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for 2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year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field demo  starting in</a:t>
            </a:r>
            <a:r>
              <a:rPr sz="11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FY17:</a:t>
            </a:r>
            <a:endParaRPr sz="1100">
              <a:latin typeface="Arial"/>
              <a:cs typeface="Arial"/>
            </a:endParaRPr>
          </a:p>
          <a:p>
            <a:pPr marL="362585" lvl="1" indent="-83820">
              <a:lnSpc>
                <a:spcPct val="100000"/>
              </a:lnSpc>
              <a:spcBef>
                <a:spcPts val="190"/>
              </a:spcBef>
              <a:buChar char="-"/>
              <a:tabLst>
                <a:tab pos="363220" algn="l"/>
              </a:tabLst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Kadena 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AB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JA</a:t>
            </a:r>
            <a:endParaRPr sz="1100">
              <a:latin typeface="Arial"/>
              <a:cs typeface="Arial"/>
            </a:endParaRPr>
          </a:p>
          <a:p>
            <a:pPr marL="362585" lvl="1" indent="-83820">
              <a:lnSpc>
                <a:spcPct val="100000"/>
              </a:lnSpc>
              <a:spcBef>
                <a:spcPts val="200"/>
              </a:spcBef>
              <a:buChar char="-"/>
              <a:tabLst>
                <a:tab pos="363220" algn="l"/>
              </a:tabLst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Hickam 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AFB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HI</a:t>
            </a:r>
            <a:endParaRPr sz="1100">
              <a:latin typeface="Arial"/>
              <a:cs typeface="Arial"/>
            </a:endParaRPr>
          </a:p>
          <a:p>
            <a:pPr marL="362585" lvl="1" indent="-83820">
              <a:lnSpc>
                <a:spcPct val="100000"/>
              </a:lnSpc>
              <a:spcBef>
                <a:spcPts val="200"/>
              </a:spcBef>
              <a:buChar char="-"/>
              <a:tabLst>
                <a:tab pos="363220" algn="l"/>
              </a:tabLst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Travis 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AFB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endParaRPr sz="1100">
              <a:latin typeface="Arial"/>
              <a:cs typeface="Arial"/>
            </a:endParaRPr>
          </a:p>
          <a:p>
            <a:pPr marL="362585" lvl="1" indent="-83820">
              <a:lnSpc>
                <a:spcPct val="100000"/>
              </a:lnSpc>
              <a:spcBef>
                <a:spcPts val="190"/>
              </a:spcBef>
              <a:buChar char="-"/>
              <a:tabLst>
                <a:tab pos="363220" algn="l"/>
              </a:tabLst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Patrick 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AFB</a:t>
            </a:r>
            <a:r>
              <a:rPr sz="11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FL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118859" y="1235964"/>
            <a:ext cx="2132075" cy="14798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13932" y="1431036"/>
            <a:ext cx="1543811" cy="8915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5932944"/>
            <a:ext cx="9144000" cy="401320"/>
          </a:xfrm>
          <a:custGeom>
            <a:avLst/>
            <a:gdLst/>
            <a:ahLst/>
            <a:cxnLst/>
            <a:rect l="l" t="t" r="r" b="b"/>
            <a:pathLst>
              <a:path w="9144000" h="401320">
                <a:moveTo>
                  <a:pt x="0" y="400799"/>
                </a:moveTo>
                <a:lnTo>
                  <a:pt x="9144000" y="400799"/>
                </a:lnTo>
                <a:lnTo>
                  <a:pt x="9144000" y="0"/>
                </a:lnTo>
                <a:lnTo>
                  <a:pt x="0" y="0"/>
                </a:lnTo>
                <a:lnTo>
                  <a:pt x="0" y="400799"/>
                </a:lnTo>
                <a:close/>
              </a:path>
            </a:pathLst>
          </a:custGeom>
          <a:solidFill>
            <a:srgbClr val="151C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799714" y="5971853"/>
            <a:ext cx="3543300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AFCPCO has hand </a:t>
            </a: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held</a:t>
            </a:r>
            <a:r>
              <a:rPr sz="2000" b="1" spc="-7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laser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B r e a k i n g  B a r r i e r s  …  S i n c e  1 9 4</a:t>
            </a:r>
            <a:r>
              <a:rPr spc="190" dirty="0"/>
              <a:t> </a:t>
            </a:r>
            <a:r>
              <a:rPr spc="-5" dirty="0"/>
              <a:t>7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5111020" y="238580"/>
            <a:ext cx="3635375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Hand Held</a:t>
            </a:r>
            <a:r>
              <a:rPr spc="-60" dirty="0"/>
              <a:t> </a:t>
            </a:r>
            <a:r>
              <a:rPr spc="-5" dirty="0"/>
              <a:t>Laser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928" y="1269491"/>
            <a:ext cx="8561819" cy="2378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7952" y="1357883"/>
            <a:ext cx="1572767" cy="1813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4527" y="3256788"/>
            <a:ext cx="1572767" cy="3233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7201" y="3354075"/>
            <a:ext cx="1247775" cy="158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140"/>
              </a:lnSpc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Increase</a:t>
            </a:r>
            <a:r>
              <a:rPr sz="11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mission 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readiness</a:t>
            </a:r>
            <a:endParaRPr sz="1100">
              <a:latin typeface="Arial"/>
              <a:cs typeface="Arial"/>
            </a:endParaRPr>
          </a:p>
          <a:p>
            <a:pPr marL="195580" marR="187325" indent="-635" algn="ctr">
              <a:lnSpc>
                <a:spcPts val="1140"/>
              </a:lnSpc>
              <a:spcBef>
                <a:spcPts val="44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Decrease 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enance  costs</a:t>
            </a:r>
            <a:endParaRPr sz="1100">
              <a:latin typeface="Arial"/>
              <a:cs typeface="Arial"/>
            </a:endParaRPr>
          </a:p>
          <a:p>
            <a:pPr marL="20320" marR="12700" indent="635" algn="ctr">
              <a:lnSpc>
                <a:spcPct val="85900"/>
              </a:lnSpc>
              <a:spcBef>
                <a:spcPts val="44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Provide 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significant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cost  savings and  reduction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process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flow</a:t>
            </a:r>
            <a:r>
              <a:rPr sz="11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46732" y="1350264"/>
            <a:ext cx="1574291" cy="18135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46732" y="3256788"/>
            <a:ext cx="1574291" cy="32339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30107" y="3354678"/>
            <a:ext cx="1207135" cy="1372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140"/>
              </a:lnSpc>
              <a:buChar char="-"/>
              <a:tabLst>
                <a:tab pos="137795" algn="l"/>
              </a:tabLst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Replace</a:t>
            </a:r>
            <a:r>
              <a:rPr sz="11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current  labor-intensive 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plastic media 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blast removal  process</a:t>
            </a:r>
            <a:endParaRPr sz="1100">
              <a:latin typeface="Arial"/>
              <a:cs typeface="Arial"/>
            </a:endParaRPr>
          </a:p>
          <a:p>
            <a:pPr marL="24765" marR="15875">
              <a:lnSpc>
                <a:spcPct val="86100"/>
              </a:lnSpc>
              <a:spcBef>
                <a:spcPts val="439"/>
              </a:spcBef>
              <a:buChar char="-"/>
              <a:tabLst>
                <a:tab pos="110489" algn="l"/>
              </a:tabLst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Reduce</a:t>
            </a:r>
            <a:r>
              <a:rPr sz="11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damage  potential from 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media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blast  process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80459" y="1350264"/>
            <a:ext cx="1572767" cy="18135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80459" y="3256788"/>
            <a:ext cx="1572767" cy="32339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58633" y="3354678"/>
            <a:ext cx="1216025" cy="737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 marR="104775" indent="-635" algn="ctr">
              <a:lnSpc>
                <a:spcPts val="1140"/>
              </a:lnSpc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Decrease 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labor</a:t>
            </a:r>
            <a:r>
              <a:rPr sz="11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intensive</a:t>
            </a:r>
            <a:endParaRPr sz="1100">
              <a:latin typeface="Arial"/>
              <a:cs typeface="Arial"/>
            </a:endParaRPr>
          </a:p>
          <a:p>
            <a:pPr marL="12700" marR="5080" algn="ctr">
              <a:lnSpc>
                <a:spcPts val="114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nature</a:t>
            </a:r>
            <a:r>
              <a:rPr sz="11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associated  </a:t>
            </a: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NDI 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processes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47977" y="4078852"/>
            <a:ext cx="1238885" cy="303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8279">
              <a:lnSpc>
                <a:spcPts val="1140"/>
              </a:lnSpc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Enable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full  aircraft</a:t>
            </a:r>
            <a:r>
              <a:rPr sz="11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inspection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82685" y="4344646"/>
            <a:ext cx="77279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1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greatly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81283" y="4487939"/>
            <a:ext cx="681990" cy="327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965">
              <a:lnSpc>
                <a:spcPts val="123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increase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30"/>
              </a:lnSpc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28533" y="4632773"/>
            <a:ext cx="72453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hroughput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75783" y="4777608"/>
            <a:ext cx="58674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capacity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12663" y="1350264"/>
            <a:ext cx="1574291" cy="18135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12663" y="3256788"/>
            <a:ext cx="1574291" cy="32339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477930" y="3354678"/>
            <a:ext cx="1245235" cy="142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3020">
              <a:lnSpc>
                <a:spcPts val="1140"/>
              </a:lnSpc>
              <a:buChar char="-"/>
              <a:tabLst>
                <a:tab pos="132080" algn="l"/>
              </a:tabLst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Replace manual  cleaning  processes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prior</a:t>
            </a:r>
            <a:r>
              <a:rPr sz="11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to  painting</a:t>
            </a:r>
            <a:endParaRPr sz="1100">
              <a:latin typeface="Arial"/>
              <a:cs typeface="Arial"/>
            </a:endParaRPr>
          </a:p>
          <a:p>
            <a:pPr marL="108585" marR="103505" indent="1905" algn="ctr">
              <a:lnSpc>
                <a:spcPts val="1140"/>
              </a:lnSpc>
              <a:spcBef>
                <a:spcPts val="44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Provide 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significant</a:t>
            </a:r>
            <a:r>
              <a:rPr sz="11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cost  savings</a:t>
            </a:r>
            <a:endParaRPr sz="1100">
              <a:latin typeface="Arial"/>
              <a:cs typeface="Arial"/>
            </a:endParaRPr>
          </a:p>
          <a:p>
            <a:pPr marL="38100" marR="32384">
              <a:lnSpc>
                <a:spcPts val="1140"/>
              </a:lnSpc>
              <a:spcBef>
                <a:spcPts val="430"/>
              </a:spcBef>
              <a:buChar char="-"/>
              <a:tabLst>
                <a:tab pos="124460" algn="l"/>
              </a:tabLst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Reduce</a:t>
            </a:r>
            <a:r>
              <a:rPr sz="11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process 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flow</a:t>
            </a:r>
            <a:r>
              <a:rPr sz="11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946391" y="1350264"/>
            <a:ext cx="1572767" cy="18135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46391" y="3256788"/>
            <a:ext cx="1572767" cy="32339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207452" y="3347566"/>
            <a:ext cx="1050290" cy="303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17804">
              <a:lnSpc>
                <a:spcPts val="1140"/>
              </a:lnSpc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Provide 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significant</a:t>
            </a:r>
            <a:r>
              <a:rPr sz="11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cost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12951" y="3758194"/>
            <a:ext cx="112077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reductions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1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tot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15692" y="3613360"/>
            <a:ext cx="1035050" cy="327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3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savings</a:t>
            </a:r>
            <a:r>
              <a:rPr sz="11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1100">
              <a:latin typeface="Arial"/>
              <a:cs typeface="Arial"/>
            </a:endParaRPr>
          </a:p>
          <a:p>
            <a:pPr marR="5080" algn="r">
              <a:lnSpc>
                <a:spcPts val="123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48533" y="3903029"/>
            <a:ext cx="96710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sz="11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times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1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Eliminate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116036" y="4272939"/>
            <a:ext cx="1234440" cy="303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00">
              <a:lnSpc>
                <a:spcPts val="114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hazardous  environment</a:t>
            </a:r>
            <a:r>
              <a:rPr sz="11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898128" y="6442964"/>
            <a:ext cx="1657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808080"/>
                </a:solidFill>
                <a:latin typeface="Arial"/>
                <a:cs typeface="Arial"/>
              </a:rPr>
              <a:t>26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110983" y="1815083"/>
            <a:ext cx="1281683" cy="10911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361478" y="2111454"/>
            <a:ext cx="778510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605" marR="5080" indent="-129539">
              <a:lnSpc>
                <a:spcPct val="100000"/>
              </a:lnSpc>
            </a:pPr>
            <a:r>
              <a:rPr sz="1600" b="1" spc="-10" dirty="0">
                <a:solidFill>
                  <a:srgbClr val="FFCC66"/>
                </a:solidFill>
                <a:latin typeface="Arial"/>
                <a:cs typeface="Arial"/>
              </a:rPr>
              <a:t>Robot</a:t>
            </a:r>
            <a:r>
              <a:rPr sz="1600" b="1" spc="-5" dirty="0">
                <a:solidFill>
                  <a:srgbClr val="FFCC66"/>
                </a:solidFill>
                <a:latin typeface="Arial"/>
                <a:cs typeface="Arial"/>
              </a:rPr>
              <a:t>ic  Paint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458967" y="1815083"/>
            <a:ext cx="1281683" cy="10911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652017" y="1867616"/>
            <a:ext cx="893444" cy="990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1600" b="1" spc="-10" dirty="0">
                <a:solidFill>
                  <a:srgbClr val="FFCC66"/>
                </a:solidFill>
                <a:latin typeface="Arial"/>
                <a:cs typeface="Arial"/>
              </a:rPr>
              <a:t>Robotic  </a:t>
            </a:r>
            <a:r>
              <a:rPr sz="1600" b="1" spc="-5" dirty="0">
                <a:solidFill>
                  <a:srgbClr val="FFCC66"/>
                </a:solidFill>
                <a:latin typeface="Arial"/>
                <a:cs typeface="Arial"/>
              </a:rPr>
              <a:t>Laser</a:t>
            </a:r>
            <a:r>
              <a:rPr sz="1600" b="1" spc="-6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CC66"/>
                </a:solidFill>
                <a:latin typeface="Arial"/>
                <a:cs typeface="Arial"/>
              </a:rPr>
              <a:t>for  </a:t>
            </a:r>
            <a:r>
              <a:rPr sz="1600" b="1" spc="-5" dirty="0">
                <a:solidFill>
                  <a:srgbClr val="FFCC66"/>
                </a:solidFill>
                <a:latin typeface="Arial"/>
                <a:cs typeface="Arial"/>
              </a:rPr>
              <a:t>Surface  Prep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831335" y="1815083"/>
            <a:ext cx="1281683" cy="10911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081570" y="2111454"/>
            <a:ext cx="778510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265" marR="5080" indent="-203200">
              <a:lnSpc>
                <a:spcPct val="100000"/>
              </a:lnSpc>
            </a:pPr>
            <a:r>
              <a:rPr sz="1600" b="1" spc="-10" dirty="0">
                <a:solidFill>
                  <a:srgbClr val="FFCC66"/>
                </a:solidFill>
                <a:latin typeface="Arial"/>
                <a:cs typeface="Arial"/>
              </a:rPr>
              <a:t>Robot</a:t>
            </a:r>
            <a:r>
              <a:rPr sz="1600" b="1" spc="-5" dirty="0">
                <a:solidFill>
                  <a:srgbClr val="FFCC66"/>
                </a:solidFill>
                <a:latin typeface="Arial"/>
                <a:cs typeface="Arial"/>
              </a:rPr>
              <a:t>ic  NDI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200655" y="1815083"/>
            <a:ext cx="1281683" cy="10911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391096" y="1865793"/>
            <a:ext cx="902335" cy="990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</a:pPr>
            <a:r>
              <a:rPr sz="1600" b="1" spc="-10" dirty="0">
                <a:solidFill>
                  <a:srgbClr val="FFCC66"/>
                </a:solidFill>
                <a:latin typeface="Arial"/>
                <a:cs typeface="Arial"/>
              </a:rPr>
              <a:t>Robotic  </a:t>
            </a:r>
            <a:r>
              <a:rPr sz="1600" b="1" spc="-5" dirty="0">
                <a:solidFill>
                  <a:srgbClr val="FFCC66"/>
                </a:solidFill>
                <a:latin typeface="Arial"/>
                <a:cs typeface="Arial"/>
              </a:rPr>
              <a:t>De-Paint  </a:t>
            </a:r>
            <a:r>
              <a:rPr sz="1600" b="1" spc="-10" dirty="0">
                <a:solidFill>
                  <a:srgbClr val="FFCC66"/>
                </a:solidFill>
                <a:latin typeface="Arial"/>
                <a:cs typeface="Arial"/>
              </a:rPr>
              <a:t>Conf</a:t>
            </a:r>
            <a:r>
              <a:rPr sz="1600" b="1" spc="-5" dirty="0">
                <a:solidFill>
                  <a:srgbClr val="FFCC66"/>
                </a:solidFill>
                <a:latin typeface="Arial"/>
                <a:cs typeface="Arial"/>
              </a:rPr>
              <a:t>i</a:t>
            </a:r>
            <a:r>
              <a:rPr sz="1600" b="1" spc="-10" dirty="0">
                <a:solidFill>
                  <a:srgbClr val="FFCC66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FFCC66"/>
                </a:solidFill>
                <a:latin typeface="Arial"/>
                <a:cs typeface="Arial"/>
              </a:rPr>
              <a:t>ed  Space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48640" y="1822704"/>
            <a:ext cx="1283207" cy="10835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70893" y="1993413"/>
            <a:ext cx="1037590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</a:pPr>
            <a:r>
              <a:rPr sz="1600" b="1" spc="-10" dirty="0">
                <a:solidFill>
                  <a:srgbClr val="FFCC66"/>
                </a:solidFill>
                <a:latin typeface="Arial"/>
                <a:cs typeface="Arial"/>
              </a:rPr>
              <a:t>Robotic  </a:t>
            </a:r>
            <a:r>
              <a:rPr sz="1600" b="1" spc="-5" dirty="0">
                <a:solidFill>
                  <a:srgbClr val="FFCC66"/>
                </a:solidFill>
                <a:latin typeface="Arial"/>
                <a:cs typeface="Arial"/>
              </a:rPr>
              <a:t>Corrosion  I</a:t>
            </a:r>
            <a:r>
              <a:rPr sz="1600" b="1" spc="-10" dirty="0">
                <a:solidFill>
                  <a:srgbClr val="FFCC66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FFCC66"/>
                </a:solidFill>
                <a:latin typeface="Arial"/>
                <a:cs typeface="Arial"/>
              </a:rPr>
              <a:t>s</a:t>
            </a:r>
            <a:r>
              <a:rPr sz="1600" b="1" spc="-10" dirty="0">
                <a:solidFill>
                  <a:srgbClr val="FFCC66"/>
                </a:solidFill>
                <a:latin typeface="Arial"/>
                <a:cs typeface="Arial"/>
              </a:rPr>
              <a:t>p</a:t>
            </a:r>
            <a:r>
              <a:rPr sz="1600" b="1" spc="-5" dirty="0">
                <a:solidFill>
                  <a:srgbClr val="FFCC66"/>
                </a:solidFill>
                <a:latin typeface="Arial"/>
                <a:cs typeface="Arial"/>
              </a:rPr>
              <a:t>ec</a:t>
            </a:r>
            <a:r>
              <a:rPr sz="1600" b="1" spc="-10" dirty="0">
                <a:solidFill>
                  <a:srgbClr val="FFCC66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FFCC66"/>
                </a:solidFill>
                <a:latin typeface="Arial"/>
                <a:cs typeface="Arial"/>
              </a:rPr>
              <a:t>i</a:t>
            </a:r>
            <a:r>
              <a:rPr sz="1600" b="1" spc="-10" dirty="0">
                <a:solidFill>
                  <a:srgbClr val="FFCC66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CC66"/>
                </a:solidFill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377946" y="5065014"/>
            <a:ext cx="2176780" cy="1262380"/>
          </a:xfrm>
          <a:custGeom>
            <a:avLst/>
            <a:gdLst/>
            <a:ahLst/>
            <a:cxnLst/>
            <a:rect l="l" t="t" r="r" b="b"/>
            <a:pathLst>
              <a:path w="2176779" h="1262379">
                <a:moveTo>
                  <a:pt x="0" y="0"/>
                </a:moveTo>
                <a:lnTo>
                  <a:pt x="2176272" y="0"/>
                </a:lnTo>
                <a:lnTo>
                  <a:pt x="2176272" y="1261872"/>
                </a:lnTo>
                <a:lnTo>
                  <a:pt x="0" y="1261872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77946" y="5065014"/>
            <a:ext cx="2176780" cy="1262380"/>
          </a:xfrm>
          <a:custGeom>
            <a:avLst/>
            <a:gdLst/>
            <a:ahLst/>
            <a:cxnLst/>
            <a:rect l="l" t="t" r="r" b="b"/>
            <a:pathLst>
              <a:path w="2176779" h="1262379">
                <a:moveTo>
                  <a:pt x="0" y="0"/>
                </a:moveTo>
                <a:lnTo>
                  <a:pt x="2176272" y="0"/>
                </a:lnTo>
                <a:lnTo>
                  <a:pt x="2176272" y="1261872"/>
                </a:lnTo>
                <a:lnTo>
                  <a:pt x="0" y="1261872"/>
                </a:lnTo>
                <a:lnTo>
                  <a:pt x="0" y="0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77890" y="5065014"/>
            <a:ext cx="1813560" cy="1257300"/>
          </a:xfrm>
          <a:custGeom>
            <a:avLst/>
            <a:gdLst/>
            <a:ahLst/>
            <a:cxnLst/>
            <a:rect l="l" t="t" r="r" b="b"/>
            <a:pathLst>
              <a:path w="1813559" h="1257300">
                <a:moveTo>
                  <a:pt x="0" y="0"/>
                </a:moveTo>
                <a:lnTo>
                  <a:pt x="1813560" y="0"/>
                </a:lnTo>
                <a:lnTo>
                  <a:pt x="1813560" y="1257300"/>
                </a:lnTo>
                <a:lnTo>
                  <a:pt x="0" y="1257300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77890" y="5065014"/>
            <a:ext cx="1813560" cy="1257300"/>
          </a:xfrm>
          <a:custGeom>
            <a:avLst/>
            <a:gdLst/>
            <a:ahLst/>
            <a:cxnLst/>
            <a:rect l="l" t="t" r="r" b="b"/>
            <a:pathLst>
              <a:path w="1813559" h="1257300">
                <a:moveTo>
                  <a:pt x="0" y="0"/>
                </a:moveTo>
                <a:lnTo>
                  <a:pt x="1813560" y="0"/>
                </a:lnTo>
                <a:lnTo>
                  <a:pt x="1813560" y="1257300"/>
                </a:lnTo>
                <a:lnTo>
                  <a:pt x="0" y="1257300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53384" y="5123700"/>
            <a:ext cx="2037586" cy="11368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18916" y="5189220"/>
            <a:ext cx="1906523" cy="10058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31991" y="5100827"/>
            <a:ext cx="1734311" cy="12161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37147" y="5205984"/>
            <a:ext cx="1526273" cy="10058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33855" y="5055108"/>
            <a:ext cx="1830324" cy="128168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6924" y="5196840"/>
            <a:ext cx="1531556" cy="100583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4150884" y="317614"/>
            <a:ext cx="4596130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Robotic</a:t>
            </a:r>
            <a:r>
              <a:rPr spc="-55" dirty="0"/>
              <a:t> </a:t>
            </a:r>
            <a:r>
              <a:rPr spc="-5" dirty="0"/>
              <a:t>Applications</a:t>
            </a:r>
          </a:p>
        </p:txBody>
      </p:sp>
      <p:sp>
        <p:nvSpPr>
          <p:cNvPr id="49" name="object 4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B r e a k i n g  B a r r i e r s  …  S i n c e  1 9 4</a:t>
            </a:r>
            <a:r>
              <a:rPr spc="190" dirty="0"/>
              <a:t> </a:t>
            </a:r>
            <a:r>
              <a:rPr spc="-5" dirty="0"/>
              <a:t>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5094" y="6533453"/>
            <a:ext cx="4832350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i="1" spc="-5" dirty="0">
                <a:latin typeface="Century Schoolbook"/>
                <a:cs typeface="Century Schoolbook"/>
              </a:rPr>
              <a:t>B r e a k i n g  B a r r i e r s  …  S i n c e  1 9 4</a:t>
            </a:r>
            <a:r>
              <a:rPr sz="1600" b="1" i="1" spc="190" dirty="0">
                <a:latin typeface="Century Schoolbook"/>
                <a:cs typeface="Century Schoolbook"/>
              </a:rPr>
              <a:t> </a:t>
            </a:r>
            <a:r>
              <a:rPr sz="1600" b="1" i="1" spc="-5" dirty="0">
                <a:latin typeface="Century Schoolbook"/>
                <a:cs typeface="Century Schoolbook"/>
              </a:rPr>
              <a:t>7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6451091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912">
            <a:solidFill>
              <a:srgbClr val="0C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1231391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912">
            <a:solidFill>
              <a:srgbClr val="0C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7368" y="96011"/>
            <a:ext cx="932687" cy="100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955531" y="6566789"/>
            <a:ext cx="958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808080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5284" y="1444373"/>
            <a:ext cx="8368030" cy="1863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2125" marR="483234" algn="ctr">
              <a:lnSpc>
                <a:spcPct val="100000"/>
              </a:lnSpc>
            </a:pPr>
            <a:r>
              <a:rPr sz="2000" b="1" spc="-10" dirty="0">
                <a:solidFill>
                  <a:srgbClr val="151C77"/>
                </a:solidFill>
                <a:latin typeface="Arial"/>
                <a:cs typeface="Arial"/>
              </a:rPr>
              <a:t>Vision</a:t>
            </a:r>
            <a:r>
              <a:rPr sz="2000" b="1" i="1" spc="-10" dirty="0">
                <a:solidFill>
                  <a:srgbClr val="151C77"/>
                </a:solidFill>
                <a:latin typeface="Arial"/>
                <a:cs typeface="Arial"/>
              </a:rPr>
              <a:t>: </a:t>
            </a:r>
            <a:r>
              <a:rPr sz="2000" b="1" i="1" spc="-5" dirty="0">
                <a:latin typeface="Arial"/>
                <a:cs typeface="Arial"/>
              </a:rPr>
              <a:t>Affordable Warfighter </a:t>
            </a:r>
            <a:r>
              <a:rPr sz="2000" b="1" i="1" dirty="0">
                <a:latin typeface="Arial"/>
                <a:cs typeface="Arial"/>
              </a:rPr>
              <a:t>Readiness…Innovative</a:t>
            </a:r>
            <a:r>
              <a:rPr sz="2000" b="1" i="1" spc="-20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Product  Support Engineering</a:t>
            </a:r>
            <a:r>
              <a:rPr sz="2000" b="1" i="1" spc="-45" dirty="0">
                <a:latin typeface="Arial"/>
                <a:cs typeface="Arial"/>
              </a:rPr>
              <a:t> </a:t>
            </a:r>
            <a:r>
              <a:rPr sz="2000" b="1" i="1" spc="-5" dirty="0">
                <a:latin typeface="Arial"/>
                <a:cs typeface="Arial"/>
              </a:rPr>
              <a:t>Capabilities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5080" indent="3175" algn="ctr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151C77"/>
                </a:solidFill>
                <a:latin typeface="Arial"/>
                <a:cs typeface="Arial"/>
              </a:rPr>
              <a:t>Mission: </a:t>
            </a:r>
            <a:r>
              <a:rPr sz="2000" b="1" i="1" dirty="0">
                <a:latin typeface="Arial"/>
                <a:cs typeface="Arial"/>
              </a:rPr>
              <a:t>Ensure </a:t>
            </a:r>
            <a:r>
              <a:rPr sz="2000" b="1" i="1" spc="5" dirty="0">
                <a:latin typeface="Arial"/>
                <a:cs typeface="Arial"/>
              </a:rPr>
              <a:t>AF </a:t>
            </a:r>
            <a:r>
              <a:rPr sz="2000" b="1" i="1" dirty="0">
                <a:latin typeface="Arial"/>
                <a:cs typeface="Arial"/>
              </a:rPr>
              <a:t>Enterprise Focus by Applying Airworthiness  Approach that Promotes </a:t>
            </a:r>
            <a:r>
              <a:rPr sz="2000" b="1" i="1" spc="-5" dirty="0">
                <a:latin typeface="Arial"/>
                <a:cs typeface="Arial"/>
              </a:rPr>
              <a:t>Cost-Effective </a:t>
            </a:r>
            <a:r>
              <a:rPr sz="2000" b="1" i="1" spc="-10" dirty="0">
                <a:latin typeface="Arial"/>
                <a:cs typeface="Arial"/>
              </a:rPr>
              <a:t>Technology </a:t>
            </a:r>
            <a:r>
              <a:rPr sz="2000" b="1" i="1" dirty="0">
                <a:latin typeface="Arial"/>
                <a:cs typeface="Arial"/>
              </a:rPr>
              <a:t>and</a:t>
            </a:r>
            <a:r>
              <a:rPr sz="2000" b="1" i="1" spc="-11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Sustainment  Solutions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232576" y="105917"/>
            <a:ext cx="4471670" cy="1115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AFLCMC/EZP DNA</a:t>
            </a:r>
            <a:r>
              <a:rPr spc="-55" dirty="0"/>
              <a:t> </a:t>
            </a:r>
            <a:r>
              <a:rPr spc="-5" dirty="0"/>
              <a:t>–</a:t>
            </a:r>
          </a:p>
          <a:p>
            <a:pPr marL="824865">
              <a:lnSpc>
                <a:spcPct val="100000"/>
              </a:lnSpc>
            </a:pPr>
            <a:r>
              <a:rPr spc="-5" dirty="0"/>
              <a:t>It’s Who We</a:t>
            </a:r>
            <a:r>
              <a:rPr spc="-45" dirty="0"/>
              <a:t> </a:t>
            </a:r>
            <a:r>
              <a:rPr spc="-5" dirty="0"/>
              <a:t>Are!</a:t>
            </a:r>
          </a:p>
        </p:txBody>
      </p:sp>
      <p:sp>
        <p:nvSpPr>
          <p:cNvPr id="9" name="object 9"/>
          <p:cNvSpPr/>
          <p:nvPr/>
        </p:nvSpPr>
        <p:spPr>
          <a:xfrm>
            <a:off x="268236" y="3354324"/>
            <a:ext cx="8607538" cy="20038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69036" y="3887031"/>
            <a:ext cx="681355" cy="601980"/>
          </a:xfrm>
          <a:custGeom>
            <a:avLst/>
            <a:gdLst/>
            <a:ahLst/>
            <a:cxnLst/>
            <a:rect l="l" t="t" r="r" b="b"/>
            <a:pathLst>
              <a:path w="681354" h="601979">
                <a:moveTo>
                  <a:pt x="613524" y="481329"/>
                </a:moveTo>
                <a:lnTo>
                  <a:pt x="587425" y="481329"/>
                </a:lnTo>
                <a:lnTo>
                  <a:pt x="572389" y="585469"/>
                </a:lnTo>
                <a:lnTo>
                  <a:pt x="593547" y="601979"/>
                </a:lnTo>
                <a:lnTo>
                  <a:pt x="636305" y="551179"/>
                </a:lnTo>
                <a:lnTo>
                  <a:pt x="603072" y="551179"/>
                </a:lnTo>
                <a:lnTo>
                  <a:pt x="613524" y="481329"/>
                </a:lnTo>
                <a:close/>
              </a:path>
              <a:path w="681354" h="601979">
                <a:moveTo>
                  <a:pt x="661606" y="481329"/>
                </a:moveTo>
                <a:lnTo>
                  <a:pt x="603072" y="551179"/>
                </a:lnTo>
                <a:lnTo>
                  <a:pt x="636305" y="551179"/>
                </a:lnTo>
                <a:lnTo>
                  <a:pt x="681202" y="497839"/>
                </a:lnTo>
                <a:lnTo>
                  <a:pt x="661606" y="481329"/>
                </a:lnTo>
                <a:close/>
              </a:path>
              <a:path w="681354" h="601979">
                <a:moveTo>
                  <a:pt x="598322" y="427989"/>
                </a:moveTo>
                <a:lnTo>
                  <a:pt x="510679" y="533399"/>
                </a:lnTo>
                <a:lnTo>
                  <a:pt x="530275" y="549909"/>
                </a:lnTo>
                <a:lnTo>
                  <a:pt x="587425" y="481329"/>
                </a:lnTo>
                <a:lnTo>
                  <a:pt x="613524" y="481329"/>
                </a:lnTo>
                <a:lnTo>
                  <a:pt x="618845" y="445769"/>
                </a:lnTo>
                <a:lnTo>
                  <a:pt x="598322" y="427989"/>
                </a:lnTo>
                <a:close/>
              </a:path>
              <a:path w="681354" h="601979">
                <a:moveTo>
                  <a:pt x="500024" y="353059"/>
                </a:moveTo>
                <a:lnTo>
                  <a:pt x="492887" y="353059"/>
                </a:lnTo>
                <a:lnTo>
                  <a:pt x="477570" y="354329"/>
                </a:lnTo>
                <a:lnTo>
                  <a:pt x="436232" y="382269"/>
                </a:lnTo>
                <a:lnTo>
                  <a:pt x="417638" y="420369"/>
                </a:lnTo>
                <a:lnTo>
                  <a:pt x="417131" y="433069"/>
                </a:lnTo>
                <a:lnTo>
                  <a:pt x="419386" y="445769"/>
                </a:lnTo>
                <a:lnTo>
                  <a:pt x="442252" y="478789"/>
                </a:lnTo>
                <a:lnTo>
                  <a:pt x="478308" y="495299"/>
                </a:lnTo>
                <a:lnTo>
                  <a:pt x="491007" y="495299"/>
                </a:lnTo>
                <a:lnTo>
                  <a:pt x="503594" y="492759"/>
                </a:lnTo>
                <a:lnTo>
                  <a:pt x="515618" y="486409"/>
                </a:lnTo>
                <a:lnTo>
                  <a:pt x="527077" y="478789"/>
                </a:lnTo>
                <a:lnTo>
                  <a:pt x="536761" y="468629"/>
                </a:lnTo>
                <a:lnTo>
                  <a:pt x="477972" y="468629"/>
                </a:lnTo>
                <a:lnTo>
                  <a:pt x="470698" y="467359"/>
                </a:lnTo>
                <a:lnTo>
                  <a:pt x="444182" y="434339"/>
                </a:lnTo>
                <a:lnTo>
                  <a:pt x="444889" y="425449"/>
                </a:lnTo>
                <a:lnTo>
                  <a:pt x="466145" y="392429"/>
                </a:lnTo>
                <a:lnTo>
                  <a:pt x="489178" y="379729"/>
                </a:lnTo>
                <a:lnTo>
                  <a:pt x="541551" y="379729"/>
                </a:lnTo>
                <a:lnTo>
                  <a:pt x="532612" y="370839"/>
                </a:lnTo>
                <a:lnTo>
                  <a:pt x="526202" y="365759"/>
                </a:lnTo>
                <a:lnTo>
                  <a:pt x="513210" y="358139"/>
                </a:lnTo>
                <a:lnTo>
                  <a:pt x="500024" y="353059"/>
                </a:lnTo>
                <a:close/>
              </a:path>
              <a:path w="681354" h="601979">
                <a:moveTo>
                  <a:pt x="541551" y="379729"/>
                </a:moveTo>
                <a:lnTo>
                  <a:pt x="496762" y="379729"/>
                </a:lnTo>
                <a:lnTo>
                  <a:pt x="504045" y="380999"/>
                </a:lnTo>
                <a:lnTo>
                  <a:pt x="511025" y="383539"/>
                </a:lnTo>
                <a:lnTo>
                  <a:pt x="531202" y="415289"/>
                </a:lnTo>
                <a:lnTo>
                  <a:pt x="530460" y="422909"/>
                </a:lnTo>
                <a:lnTo>
                  <a:pt x="508934" y="455929"/>
                </a:lnTo>
                <a:lnTo>
                  <a:pt x="485635" y="468629"/>
                </a:lnTo>
                <a:lnTo>
                  <a:pt x="536761" y="468629"/>
                </a:lnTo>
                <a:lnTo>
                  <a:pt x="557006" y="429259"/>
                </a:lnTo>
                <a:lnTo>
                  <a:pt x="557542" y="415289"/>
                </a:lnTo>
                <a:lnTo>
                  <a:pt x="555292" y="402589"/>
                </a:lnTo>
                <a:lnTo>
                  <a:pt x="550387" y="391159"/>
                </a:lnTo>
                <a:lnTo>
                  <a:pt x="542828" y="380999"/>
                </a:lnTo>
                <a:lnTo>
                  <a:pt x="541551" y="379729"/>
                </a:lnTo>
                <a:close/>
              </a:path>
              <a:path w="681354" h="601979">
                <a:moveTo>
                  <a:pt x="443369" y="298449"/>
                </a:moveTo>
                <a:lnTo>
                  <a:pt x="355714" y="402589"/>
                </a:lnTo>
                <a:lnTo>
                  <a:pt x="376809" y="420369"/>
                </a:lnTo>
                <a:lnTo>
                  <a:pt x="464464" y="316229"/>
                </a:lnTo>
                <a:lnTo>
                  <a:pt x="443369" y="298449"/>
                </a:lnTo>
                <a:close/>
              </a:path>
              <a:path w="681354" h="601979">
                <a:moveTo>
                  <a:pt x="282638" y="283209"/>
                </a:moveTo>
                <a:lnTo>
                  <a:pt x="277287" y="293369"/>
                </a:lnTo>
                <a:lnTo>
                  <a:pt x="273885" y="302259"/>
                </a:lnTo>
                <a:lnTo>
                  <a:pt x="272430" y="312419"/>
                </a:lnTo>
                <a:lnTo>
                  <a:pt x="272923" y="321309"/>
                </a:lnTo>
                <a:lnTo>
                  <a:pt x="295668" y="355599"/>
                </a:lnTo>
                <a:lnTo>
                  <a:pt x="302396" y="360679"/>
                </a:lnTo>
                <a:lnTo>
                  <a:pt x="308959" y="365759"/>
                </a:lnTo>
                <a:lnTo>
                  <a:pt x="315360" y="368299"/>
                </a:lnTo>
                <a:lnTo>
                  <a:pt x="321602" y="370839"/>
                </a:lnTo>
                <a:lnTo>
                  <a:pt x="329806" y="373379"/>
                </a:lnTo>
                <a:lnTo>
                  <a:pt x="337769" y="373379"/>
                </a:lnTo>
                <a:lnTo>
                  <a:pt x="353199" y="368299"/>
                </a:lnTo>
                <a:lnTo>
                  <a:pt x="359562" y="364489"/>
                </a:lnTo>
                <a:lnTo>
                  <a:pt x="370128" y="351789"/>
                </a:lnTo>
                <a:lnTo>
                  <a:pt x="372739" y="346709"/>
                </a:lnTo>
                <a:lnTo>
                  <a:pt x="323951" y="346709"/>
                </a:lnTo>
                <a:lnTo>
                  <a:pt x="317627" y="344169"/>
                </a:lnTo>
                <a:lnTo>
                  <a:pt x="304419" y="332739"/>
                </a:lnTo>
                <a:lnTo>
                  <a:pt x="300685" y="326389"/>
                </a:lnTo>
                <a:lnTo>
                  <a:pt x="298551" y="313689"/>
                </a:lnTo>
                <a:lnTo>
                  <a:pt x="300291" y="307339"/>
                </a:lnTo>
                <a:lnTo>
                  <a:pt x="304825" y="298449"/>
                </a:lnTo>
                <a:lnTo>
                  <a:pt x="282638" y="283209"/>
                </a:lnTo>
                <a:close/>
              </a:path>
              <a:path w="681354" h="601979">
                <a:moveTo>
                  <a:pt x="353847" y="231139"/>
                </a:moveTo>
                <a:lnTo>
                  <a:pt x="346532" y="231139"/>
                </a:lnTo>
                <a:lnTo>
                  <a:pt x="332727" y="234949"/>
                </a:lnTo>
                <a:lnTo>
                  <a:pt x="314173" y="265429"/>
                </a:lnTo>
                <a:lnTo>
                  <a:pt x="314566" y="273049"/>
                </a:lnTo>
                <a:lnTo>
                  <a:pt x="336651" y="312419"/>
                </a:lnTo>
                <a:lnTo>
                  <a:pt x="341007" y="318769"/>
                </a:lnTo>
                <a:lnTo>
                  <a:pt x="342760" y="322579"/>
                </a:lnTo>
                <a:lnTo>
                  <a:pt x="345287" y="326389"/>
                </a:lnTo>
                <a:lnTo>
                  <a:pt x="346557" y="330199"/>
                </a:lnTo>
                <a:lnTo>
                  <a:pt x="346544" y="335279"/>
                </a:lnTo>
                <a:lnTo>
                  <a:pt x="345503" y="339089"/>
                </a:lnTo>
                <a:lnTo>
                  <a:pt x="340207" y="345439"/>
                </a:lnTo>
                <a:lnTo>
                  <a:pt x="335661" y="346709"/>
                </a:lnTo>
                <a:lnTo>
                  <a:pt x="372739" y="346709"/>
                </a:lnTo>
                <a:lnTo>
                  <a:pt x="373392" y="345439"/>
                </a:lnTo>
                <a:lnTo>
                  <a:pt x="375361" y="331469"/>
                </a:lnTo>
                <a:lnTo>
                  <a:pt x="374484" y="325119"/>
                </a:lnTo>
                <a:lnTo>
                  <a:pt x="371741" y="318769"/>
                </a:lnTo>
                <a:lnTo>
                  <a:pt x="369169" y="312419"/>
                </a:lnTo>
                <a:lnTo>
                  <a:pt x="365569" y="306069"/>
                </a:lnTo>
                <a:lnTo>
                  <a:pt x="349808" y="284479"/>
                </a:lnTo>
                <a:lnTo>
                  <a:pt x="345728" y="278129"/>
                </a:lnTo>
                <a:lnTo>
                  <a:pt x="343045" y="271779"/>
                </a:lnTo>
                <a:lnTo>
                  <a:pt x="341757" y="267969"/>
                </a:lnTo>
                <a:lnTo>
                  <a:pt x="341147" y="265429"/>
                </a:lnTo>
                <a:lnTo>
                  <a:pt x="341871" y="261619"/>
                </a:lnTo>
                <a:lnTo>
                  <a:pt x="346214" y="256539"/>
                </a:lnTo>
                <a:lnTo>
                  <a:pt x="349148" y="255269"/>
                </a:lnTo>
                <a:lnTo>
                  <a:pt x="393935" y="255269"/>
                </a:lnTo>
                <a:lnTo>
                  <a:pt x="385165" y="246379"/>
                </a:lnTo>
                <a:lnTo>
                  <a:pt x="373237" y="238759"/>
                </a:lnTo>
                <a:lnTo>
                  <a:pt x="367366" y="234949"/>
                </a:lnTo>
                <a:lnTo>
                  <a:pt x="361556" y="233679"/>
                </a:lnTo>
                <a:lnTo>
                  <a:pt x="353847" y="231139"/>
                </a:lnTo>
                <a:close/>
              </a:path>
              <a:path w="681354" h="601979">
                <a:moveTo>
                  <a:pt x="393935" y="255269"/>
                </a:moveTo>
                <a:lnTo>
                  <a:pt x="349148" y="255269"/>
                </a:lnTo>
                <a:lnTo>
                  <a:pt x="358317" y="256539"/>
                </a:lnTo>
                <a:lnTo>
                  <a:pt x="364172" y="259079"/>
                </a:lnTo>
                <a:lnTo>
                  <a:pt x="376237" y="269239"/>
                </a:lnTo>
                <a:lnTo>
                  <a:pt x="379704" y="274319"/>
                </a:lnTo>
                <a:lnTo>
                  <a:pt x="381698" y="283209"/>
                </a:lnTo>
                <a:lnTo>
                  <a:pt x="380390" y="289559"/>
                </a:lnTo>
                <a:lnTo>
                  <a:pt x="376796" y="294639"/>
                </a:lnTo>
                <a:lnTo>
                  <a:pt x="398665" y="312419"/>
                </a:lnTo>
                <a:lnTo>
                  <a:pt x="403556" y="304799"/>
                </a:lnTo>
                <a:lnTo>
                  <a:pt x="406665" y="297179"/>
                </a:lnTo>
                <a:lnTo>
                  <a:pt x="407990" y="288289"/>
                </a:lnTo>
                <a:lnTo>
                  <a:pt x="407530" y="280669"/>
                </a:lnTo>
                <a:lnTo>
                  <a:pt x="405118" y="271779"/>
                </a:lnTo>
                <a:lnTo>
                  <a:pt x="400586" y="262889"/>
                </a:lnTo>
                <a:lnTo>
                  <a:pt x="393935" y="255269"/>
                </a:lnTo>
                <a:close/>
              </a:path>
              <a:path w="681354" h="601979">
                <a:moveTo>
                  <a:pt x="185737" y="201929"/>
                </a:moveTo>
                <a:lnTo>
                  <a:pt x="180388" y="212089"/>
                </a:lnTo>
                <a:lnTo>
                  <a:pt x="176990" y="220979"/>
                </a:lnTo>
                <a:lnTo>
                  <a:pt x="175539" y="231139"/>
                </a:lnTo>
                <a:lnTo>
                  <a:pt x="176034" y="240029"/>
                </a:lnTo>
                <a:lnTo>
                  <a:pt x="198767" y="274319"/>
                </a:lnTo>
                <a:lnTo>
                  <a:pt x="205495" y="279399"/>
                </a:lnTo>
                <a:lnTo>
                  <a:pt x="212058" y="284479"/>
                </a:lnTo>
                <a:lnTo>
                  <a:pt x="218459" y="287019"/>
                </a:lnTo>
                <a:lnTo>
                  <a:pt x="224701" y="289559"/>
                </a:lnTo>
                <a:lnTo>
                  <a:pt x="232918" y="292099"/>
                </a:lnTo>
                <a:lnTo>
                  <a:pt x="240880" y="292099"/>
                </a:lnTo>
                <a:lnTo>
                  <a:pt x="256298" y="287019"/>
                </a:lnTo>
                <a:lnTo>
                  <a:pt x="262661" y="283209"/>
                </a:lnTo>
                <a:lnTo>
                  <a:pt x="273227" y="270509"/>
                </a:lnTo>
                <a:lnTo>
                  <a:pt x="275838" y="265429"/>
                </a:lnTo>
                <a:lnTo>
                  <a:pt x="227050" y="265429"/>
                </a:lnTo>
                <a:lnTo>
                  <a:pt x="220726" y="262889"/>
                </a:lnTo>
                <a:lnTo>
                  <a:pt x="207518" y="251459"/>
                </a:lnTo>
                <a:lnTo>
                  <a:pt x="203784" y="245109"/>
                </a:lnTo>
                <a:lnTo>
                  <a:pt x="201650" y="232409"/>
                </a:lnTo>
                <a:lnTo>
                  <a:pt x="203390" y="226059"/>
                </a:lnTo>
                <a:lnTo>
                  <a:pt x="207937" y="217169"/>
                </a:lnTo>
                <a:lnTo>
                  <a:pt x="185737" y="201929"/>
                </a:lnTo>
                <a:close/>
              </a:path>
              <a:path w="681354" h="601979">
                <a:moveTo>
                  <a:pt x="256946" y="149859"/>
                </a:moveTo>
                <a:lnTo>
                  <a:pt x="249643" y="149859"/>
                </a:lnTo>
                <a:lnTo>
                  <a:pt x="235839" y="153669"/>
                </a:lnTo>
                <a:lnTo>
                  <a:pt x="217272" y="184149"/>
                </a:lnTo>
                <a:lnTo>
                  <a:pt x="217665" y="191769"/>
                </a:lnTo>
                <a:lnTo>
                  <a:pt x="239750" y="231139"/>
                </a:lnTo>
                <a:lnTo>
                  <a:pt x="244106" y="237489"/>
                </a:lnTo>
                <a:lnTo>
                  <a:pt x="245859" y="241299"/>
                </a:lnTo>
                <a:lnTo>
                  <a:pt x="248386" y="245109"/>
                </a:lnTo>
                <a:lnTo>
                  <a:pt x="249656" y="248919"/>
                </a:lnTo>
                <a:lnTo>
                  <a:pt x="249643" y="253999"/>
                </a:lnTo>
                <a:lnTo>
                  <a:pt x="248602" y="257809"/>
                </a:lnTo>
                <a:lnTo>
                  <a:pt x="243306" y="264159"/>
                </a:lnTo>
                <a:lnTo>
                  <a:pt x="238760" y="265429"/>
                </a:lnTo>
                <a:lnTo>
                  <a:pt x="275838" y="265429"/>
                </a:lnTo>
                <a:lnTo>
                  <a:pt x="276491" y="264159"/>
                </a:lnTo>
                <a:lnTo>
                  <a:pt x="278460" y="250189"/>
                </a:lnTo>
                <a:lnTo>
                  <a:pt x="277583" y="243839"/>
                </a:lnTo>
                <a:lnTo>
                  <a:pt x="274840" y="237489"/>
                </a:lnTo>
                <a:lnTo>
                  <a:pt x="272268" y="231139"/>
                </a:lnTo>
                <a:lnTo>
                  <a:pt x="268668" y="224789"/>
                </a:lnTo>
                <a:lnTo>
                  <a:pt x="252907" y="203199"/>
                </a:lnTo>
                <a:lnTo>
                  <a:pt x="248827" y="195579"/>
                </a:lnTo>
                <a:lnTo>
                  <a:pt x="246144" y="190499"/>
                </a:lnTo>
                <a:lnTo>
                  <a:pt x="244856" y="186689"/>
                </a:lnTo>
                <a:lnTo>
                  <a:pt x="244246" y="182879"/>
                </a:lnTo>
                <a:lnTo>
                  <a:pt x="244970" y="180339"/>
                </a:lnTo>
                <a:lnTo>
                  <a:pt x="249313" y="175259"/>
                </a:lnTo>
                <a:lnTo>
                  <a:pt x="252247" y="173989"/>
                </a:lnTo>
                <a:lnTo>
                  <a:pt x="297034" y="173989"/>
                </a:lnTo>
                <a:lnTo>
                  <a:pt x="288264" y="165099"/>
                </a:lnTo>
                <a:lnTo>
                  <a:pt x="270467" y="153669"/>
                </a:lnTo>
                <a:lnTo>
                  <a:pt x="264655" y="152399"/>
                </a:lnTo>
                <a:lnTo>
                  <a:pt x="256946" y="149859"/>
                </a:lnTo>
                <a:close/>
              </a:path>
              <a:path w="681354" h="601979">
                <a:moveTo>
                  <a:pt x="297034" y="173989"/>
                </a:moveTo>
                <a:lnTo>
                  <a:pt x="252247" y="173989"/>
                </a:lnTo>
                <a:lnTo>
                  <a:pt x="261416" y="175259"/>
                </a:lnTo>
                <a:lnTo>
                  <a:pt x="267271" y="177799"/>
                </a:lnTo>
                <a:lnTo>
                  <a:pt x="279336" y="187959"/>
                </a:lnTo>
                <a:lnTo>
                  <a:pt x="282803" y="193039"/>
                </a:lnTo>
                <a:lnTo>
                  <a:pt x="284797" y="201929"/>
                </a:lnTo>
                <a:lnTo>
                  <a:pt x="283489" y="208279"/>
                </a:lnTo>
                <a:lnTo>
                  <a:pt x="279895" y="213359"/>
                </a:lnTo>
                <a:lnTo>
                  <a:pt x="301764" y="231139"/>
                </a:lnTo>
                <a:lnTo>
                  <a:pt x="306660" y="223519"/>
                </a:lnTo>
                <a:lnTo>
                  <a:pt x="309768" y="215899"/>
                </a:lnTo>
                <a:lnTo>
                  <a:pt x="311090" y="207009"/>
                </a:lnTo>
                <a:lnTo>
                  <a:pt x="310629" y="199389"/>
                </a:lnTo>
                <a:lnTo>
                  <a:pt x="308217" y="190499"/>
                </a:lnTo>
                <a:lnTo>
                  <a:pt x="303685" y="181609"/>
                </a:lnTo>
                <a:lnTo>
                  <a:pt x="297034" y="173989"/>
                </a:lnTo>
                <a:close/>
              </a:path>
              <a:path w="681354" h="601979">
                <a:moveTo>
                  <a:pt x="208711" y="101599"/>
                </a:moveTo>
                <a:lnTo>
                  <a:pt x="121056" y="205739"/>
                </a:lnTo>
                <a:lnTo>
                  <a:pt x="142151" y="223519"/>
                </a:lnTo>
                <a:lnTo>
                  <a:pt x="229806" y="119379"/>
                </a:lnTo>
                <a:lnTo>
                  <a:pt x="208711" y="101599"/>
                </a:lnTo>
                <a:close/>
              </a:path>
              <a:path w="681354" h="601979">
                <a:moveTo>
                  <a:pt x="184281" y="90169"/>
                </a:moveTo>
                <a:lnTo>
                  <a:pt x="150304" y="90169"/>
                </a:lnTo>
                <a:lnTo>
                  <a:pt x="81305" y="172719"/>
                </a:lnTo>
                <a:lnTo>
                  <a:pt x="100901" y="189229"/>
                </a:lnTo>
                <a:lnTo>
                  <a:pt x="184281" y="90169"/>
                </a:lnTo>
                <a:close/>
              </a:path>
              <a:path w="681354" h="601979">
                <a:moveTo>
                  <a:pt x="113297" y="39369"/>
                </a:moveTo>
                <a:lnTo>
                  <a:pt x="88595" y="39369"/>
                </a:lnTo>
                <a:lnTo>
                  <a:pt x="40259" y="138429"/>
                </a:lnTo>
                <a:lnTo>
                  <a:pt x="60566" y="154939"/>
                </a:lnTo>
                <a:lnTo>
                  <a:pt x="116872" y="114299"/>
                </a:lnTo>
                <a:lnTo>
                  <a:pt x="78384" y="114299"/>
                </a:lnTo>
                <a:lnTo>
                  <a:pt x="113297" y="39369"/>
                </a:lnTo>
                <a:close/>
              </a:path>
              <a:path w="681354" h="601979">
                <a:moveTo>
                  <a:pt x="87655" y="0"/>
                </a:moveTo>
                <a:lnTo>
                  <a:pt x="0" y="104139"/>
                </a:lnTo>
                <a:lnTo>
                  <a:pt x="19596" y="120649"/>
                </a:lnTo>
                <a:lnTo>
                  <a:pt x="88595" y="39369"/>
                </a:lnTo>
                <a:lnTo>
                  <a:pt x="113297" y="39369"/>
                </a:lnTo>
                <a:lnTo>
                  <a:pt x="119214" y="26669"/>
                </a:lnTo>
                <a:lnTo>
                  <a:pt x="87655" y="0"/>
                </a:lnTo>
                <a:close/>
              </a:path>
              <a:path w="681354" h="601979">
                <a:moveTo>
                  <a:pt x="156908" y="58419"/>
                </a:moveTo>
                <a:lnTo>
                  <a:pt x="78384" y="114299"/>
                </a:lnTo>
                <a:lnTo>
                  <a:pt x="116872" y="114299"/>
                </a:lnTo>
                <a:lnTo>
                  <a:pt x="150304" y="90169"/>
                </a:lnTo>
                <a:lnTo>
                  <a:pt x="184281" y="90169"/>
                </a:lnTo>
                <a:lnTo>
                  <a:pt x="188556" y="85089"/>
                </a:lnTo>
                <a:lnTo>
                  <a:pt x="156908" y="58419"/>
                </a:lnTo>
                <a:close/>
              </a:path>
            </a:pathLst>
          </a:custGeom>
          <a:solidFill>
            <a:srgbClr val="222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37898" y="3985731"/>
            <a:ext cx="513080" cy="535940"/>
          </a:xfrm>
          <a:custGeom>
            <a:avLst/>
            <a:gdLst/>
            <a:ahLst/>
            <a:cxnLst/>
            <a:rect l="l" t="t" r="r" b="b"/>
            <a:pathLst>
              <a:path w="513079" h="535939">
                <a:moveTo>
                  <a:pt x="446850" y="414312"/>
                </a:moveTo>
                <a:lnTo>
                  <a:pt x="420408" y="414312"/>
                </a:lnTo>
                <a:lnTo>
                  <a:pt x="398183" y="516470"/>
                </a:lnTo>
                <a:lnTo>
                  <a:pt x="418058" y="535660"/>
                </a:lnTo>
                <a:lnTo>
                  <a:pt x="466679" y="485305"/>
                </a:lnTo>
                <a:lnTo>
                  <a:pt x="431114" y="485305"/>
                </a:lnTo>
                <a:lnTo>
                  <a:pt x="446850" y="414312"/>
                </a:lnTo>
                <a:close/>
              </a:path>
              <a:path w="513079" h="535939">
                <a:moveTo>
                  <a:pt x="494372" y="419798"/>
                </a:moveTo>
                <a:lnTo>
                  <a:pt x="431114" y="485305"/>
                </a:lnTo>
                <a:lnTo>
                  <a:pt x="466679" y="485305"/>
                </a:lnTo>
                <a:lnTo>
                  <a:pt x="512775" y="437565"/>
                </a:lnTo>
                <a:lnTo>
                  <a:pt x="494372" y="419798"/>
                </a:lnTo>
                <a:close/>
              </a:path>
              <a:path w="513079" h="535939">
                <a:moveTo>
                  <a:pt x="434962" y="362419"/>
                </a:moveTo>
                <a:lnTo>
                  <a:pt x="340233" y="460514"/>
                </a:lnTo>
                <a:lnTo>
                  <a:pt x="358635" y="478281"/>
                </a:lnTo>
                <a:lnTo>
                  <a:pt x="420408" y="414312"/>
                </a:lnTo>
                <a:lnTo>
                  <a:pt x="446850" y="414312"/>
                </a:lnTo>
                <a:lnTo>
                  <a:pt x="454228" y="381025"/>
                </a:lnTo>
                <a:lnTo>
                  <a:pt x="434962" y="362419"/>
                </a:lnTo>
                <a:close/>
              </a:path>
              <a:path w="513079" h="535939">
                <a:moveTo>
                  <a:pt x="335051" y="279603"/>
                </a:moveTo>
                <a:lnTo>
                  <a:pt x="290893" y="292607"/>
                </a:lnTo>
                <a:lnTo>
                  <a:pt x="259511" y="329326"/>
                </a:lnTo>
                <a:lnTo>
                  <a:pt x="253872" y="354545"/>
                </a:lnTo>
                <a:lnTo>
                  <a:pt x="255249" y="367166"/>
                </a:lnTo>
                <a:lnTo>
                  <a:pt x="275767" y="401497"/>
                </a:lnTo>
                <a:lnTo>
                  <a:pt x="310584" y="420535"/>
                </a:lnTo>
                <a:lnTo>
                  <a:pt x="323253" y="421424"/>
                </a:lnTo>
                <a:lnTo>
                  <a:pt x="336004" y="419523"/>
                </a:lnTo>
                <a:lnTo>
                  <a:pt x="348389" y="414774"/>
                </a:lnTo>
                <a:lnTo>
                  <a:pt x="360407" y="407174"/>
                </a:lnTo>
                <a:lnTo>
                  <a:pt x="372059" y="396722"/>
                </a:lnTo>
                <a:lnTo>
                  <a:pt x="373716" y="394741"/>
                </a:lnTo>
                <a:lnTo>
                  <a:pt x="319735" y="394741"/>
                </a:lnTo>
                <a:lnTo>
                  <a:pt x="312062" y="394551"/>
                </a:lnTo>
                <a:lnTo>
                  <a:pt x="281296" y="364767"/>
                </a:lnTo>
                <a:lnTo>
                  <a:pt x="280822" y="357035"/>
                </a:lnTo>
                <a:lnTo>
                  <a:pt x="282094" y="348984"/>
                </a:lnTo>
                <a:lnTo>
                  <a:pt x="305647" y="316870"/>
                </a:lnTo>
                <a:lnTo>
                  <a:pt x="329463" y="306260"/>
                </a:lnTo>
                <a:lnTo>
                  <a:pt x="379144" y="306260"/>
                </a:lnTo>
                <a:lnTo>
                  <a:pt x="373456" y="299796"/>
                </a:lnTo>
                <a:lnTo>
                  <a:pt x="342125" y="280746"/>
                </a:lnTo>
                <a:lnTo>
                  <a:pt x="335051" y="279603"/>
                </a:lnTo>
                <a:close/>
              </a:path>
              <a:path w="513079" h="535939">
                <a:moveTo>
                  <a:pt x="379144" y="306260"/>
                </a:moveTo>
                <a:lnTo>
                  <a:pt x="329463" y="306260"/>
                </a:lnTo>
                <a:lnTo>
                  <a:pt x="337054" y="306491"/>
                </a:lnTo>
                <a:lnTo>
                  <a:pt x="344227" y="308346"/>
                </a:lnTo>
                <a:lnTo>
                  <a:pt x="368947" y="344182"/>
                </a:lnTo>
                <a:lnTo>
                  <a:pt x="367654" y="351993"/>
                </a:lnTo>
                <a:lnTo>
                  <a:pt x="343845" y="384020"/>
                </a:lnTo>
                <a:lnTo>
                  <a:pt x="319735" y="394741"/>
                </a:lnTo>
                <a:lnTo>
                  <a:pt x="373716" y="394741"/>
                </a:lnTo>
                <a:lnTo>
                  <a:pt x="382182" y="384618"/>
                </a:lnTo>
                <a:lnTo>
                  <a:pt x="389407" y="372254"/>
                </a:lnTo>
                <a:lnTo>
                  <a:pt x="393736" y="359630"/>
                </a:lnTo>
                <a:lnTo>
                  <a:pt x="395173" y="346748"/>
                </a:lnTo>
                <a:lnTo>
                  <a:pt x="393803" y="334061"/>
                </a:lnTo>
                <a:lnTo>
                  <a:pt x="389729" y="322005"/>
                </a:lnTo>
                <a:lnTo>
                  <a:pt x="382948" y="310582"/>
                </a:lnTo>
                <a:lnTo>
                  <a:pt x="379144" y="306260"/>
                </a:lnTo>
                <a:close/>
              </a:path>
              <a:path w="513079" h="535939">
                <a:moveTo>
                  <a:pt x="289445" y="221907"/>
                </a:moveTo>
                <a:lnTo>
                  <a:pt x="194729" y="320001"/>
                </a:lnTo>
                <a:lnTo>
                  <a:pt x="214528" y="339128"/>
                </a:lnTo>
                <a:lnTo>
                  <a:pt x="309257" y="241033"/>
                </a:lnTo>
                <a:lnTo>
                  <a:pt x="289445" y="221907"/>
                </a:lnTo>
                <a:close/>
              </a:path>
              <a:path w="513079" h="535939">
                <a:moveTo>
                  <a:pt x="130136" y="195948"/>
                </a:moveTo>
                <a:lnTo>
                  <a:pt x="124138" y="205106"/>
                </a:lnTo>
                <a:lnTo>
                  <a:pt x="120091" y="214253"/>
                </a:lnTo>
                <a:lnTo>
                  <a:pt x="117996" y="223389"/>
                </a:lnTo>
                <a:lnTo>
                  <a:pt x="117855" y="232511"/>
                </a:lnTo>
                <a:lnTo>
                  <a:pt x="119744" y="241603"/>
                </a:lnTo>
                <a:lnTo>
                  <a:pt x="144456" y="274387"/>
                </a:lnTo>
                <a:lnTo>
                  <a:pt x="178866" y="289471"/>
                </a:lnTo>
                <a:lnTo>
                  <a:pt x="194589" y="285686"/>
                </a:lnTo>
                <a:lnTo>
                  <a:pt x="201244" y="281927"/>
                </a:lnTo>
                <a:lnTo>
                  <a:pt x="212648" y="270116"/>
                </a:lnTo>
                <a:lnTo>
                  <a:pt x="216382" y="263639"/>
                </a:lnTo>
                <a:lnTo>
                  <a:pt x="216638" y="262458"/>
                </a:lnTo>
                <a:lnTo>
                  <a:pt x="178638" y="262458"/>
                </a:lnTo>
                <a:lnTo>
                  <a:pt x="166966" y="261607"/>
                </a:lnTo>
                <a:lnTo>
                  <a:pt x="160845" y="258317"/>
                </a:lnTo>
                <a:lnTo>
                  <a:pt x="148450" y="246341"/>
                </a:lnTo>
                <a:lnTo>
                  <a:pt x="145135" y="240207"/>
                </a:lnTo>
                <a:lnTo>
                  <a:pt x="143891" y="227291"/>
                </a:lnTo>
                <a:lnTo>
                  <a:pt x="146126" y="220268"/>
                </a:lnTo>
                <a:lnTo>
                  <a:pt x="151218" y="212686"/>
                </a:lnTo>
                <a:lnTo>
                  <a:pt x="130136" y="195948"/>
                </a:lnTo>
                <a:close/>
              </a:path>
              <a:path w="513079" h="535939">
                <a:moveTo>
                  <a:pt x="197599" y="147358"/>
                </a:moveTo>
                <a:lnTo>
                  <a:pt x="164645" y="171824"/>
                </a:lnTo>
                <a:lnTo>
                  <a:pt x="162808" y="187680"/>
                </a:lnTo>
                <a:lnTo>
                  <a:pt x="163883" y="193791"/>
                </a:lnTo>
                <a:lnTo>
                  <a:pt x="166425" y="201152"/>
                </a:lnTo>
                <a:lnTo>
                  <a:pt x="170374" y="209431"/>
                </a:lnTo>
                <a:lnTo>
                  <a:pt x="175729" y="218630"/>
                </a:lnTo>
                <a:lnTo>
                  <a:pt x="182003" y="228650"/>
                </a:lnTo>
                <a:lnTo>
                  <a:pt x="185902" y="235191"/>
                </a:lnTo>
                <a:lnTo>
                  <a:pt x="187452" y="238226"/>
                </a:lnTo>
                <a:lnTo>
                  <a:pt x="189674" y="242709"/>
                </a:lnTo>
                <a:lnTo>
                  <a:pt x="190690" y="246418"/>
                </a:lnTo>
                <a:lnTo>
                  <a:pt x="190258" y="252298"/>
                </a:lnTo>
                <a:lnTo>
                  <a:pt x="189039" y="254939"/>
                </a:lnTo>
                <a:lnTo>
                  <a:pt x="183311" y="260870"/>
                </a:lnTo>
                <a:lnTo>
                  <a:pt x="178638" y="262458"/>
                </a:lnTo>
                <a:lnTo>
                  <a:pt x="216638" y="262458"/>
                </a:lnTo>
                <a:lnTo>
                  <a:pt x="219303" y="250177"/>
                </a:lnTo>
                <a:lnTo>
                  <a:pt x="218897" y="243357"/>
                </a:lnTo>
                <a:lnTo>
                  <a:pt x="216623" y="236473"/>
                </a:lnTo>
                <a:lnTo>
                  <a:pt x="214440" y="230863"/>
                </a:lnTo>
                <a:lnTo>
                  <a:pt x="211285" y="224375"/>
                </a:lnTo>
                <a:lnTo>
                  <a:pt x="207160" y="217009"/>
                </a:lnTo>
                <a:lnTo>
                  <a:pt x="197142" y="200745"/>
                </a:lnTo>
                <a:lnTo>
                  <a:pt x="193522" y="194049"/>
                </a:lnTo>
                <a:lnTo>
                  <a:pt x="191207" y="188677"/>
                </a:lnTo>
                <a:lnTo>
                  <a:pt x="190195" y="184632"/>
                </a:lnTo>
                <a:lnTo>
                  <a:pt x="189826" y="181089"/>
                </a:lnTo>
                <a:lnTo>
                  <a:pt x="190766" y="178155"/>
                </a:lnTo>
                <a:lnTo>
                  <a:pt x="195465" y="173291"/>
                </a:lnTo>
                <a:lnTo>
                  <a:pt x="198462" y="172275"/>
                </a:lnTo>
                <a:lnTo>
                  <a:pt x="240702" y="172275"/>
                </a:lnTo>
                <a:lnTo>
                  <a:pt x="235000" y="166090"/>
                </a:lnTo>
                <a:lnTo>
                  <a:pt x="204876" y="147993"/>
                </a:lnTo>
                <a:lnTo>
                  <a:pt x="197599" y="147358"/>
                </a:lnTo>
                <a:close/>
              </a:path>
              <a:path w="513079" h="535939">
                <a:moveTo>
                  <a:pt x="240702" y="172275"/>
                </a:moveTo>
                <a:lnTo>
                  <a:pt x="198462" y="172275"/>
                </a:lnTo>
                <a:lnTo>
                  <a:pt x="207568" y="173570"/>
                </a:lnTo>
                <a:lnTo>
                  <a:pt x="213220" y="176733"/>
                </a:lnTo>
                <a:lnTo>
                  <a:pt x="224548" y="187680"/>
                </a:lnTo>
                <a:lnTo>
                  <a:pt x="227660" y="192824"/>
                </a:lnTo>
                <a:lnTo>
                  <a:pt x="228968" y="202615"/>
                </a:lnTo>
                <a:lnTo>
                  <a:pt x="227291" y="208000"/>
                </a:lnTo>
                <a:lnTo>
                  <a:pt x="223265" y="213855"/>
                </a:lnTo>
                <a:lnTo>
                  <a:pt x="243916" y="232117"/>
                </a:lnTo>
                <a:lnTo>
                  <a:pt x="249329" y="224933"/>
                </a:lnTo>
                <a:lnTo>
                  <a:pt x="252977" y="217360"/>
                </a:lnTo>
                <a:lnTo>
                  <a:pt x="254855" y="209431"/>
                </a:lnTo>
                <a:lnTo>
                  <a:pt x="254966" y="202615"/>
                </a:lnTo>
                <a:lnTo>
                  <a:pt x="254928" y="200745"/>
                </a:lnTo>
                <a:lnTo>
                  <a:pt x="253170" y="192434"/>
                </a:lnTo>
                <a:lnTo>
                  <a:pt x="249234" y="183742"/>
                </a:lnTo>
                <a:lnTo>
                  <a:pt x="243178" y="174960"/>
                </a:lnTo>
                <a:lnTo>
                  <a:pt x="240702" y="172275"/>
                </a:lnTo>
                <a:close/>
              </a:path>
              <a:path w="513079" h="535939">
                <a:moveTo>
                  <a:pt x="160083" y="96977"/>
                </a:moveTo>
                <a:lnTo>
                  <a:pt x="65366" y="195071"/>
                </a:lnTo>
                <a:lnTo>
                  <a:pt x="85166" y="214198"/>
                </a:lnTo>
                <a:lnTo>
                  <a:pt x="179895" y="116103"/>
                </a:lnTo>
                <a:lnTo>
                  <a:pt x="160083" y="96977"/>
                </a:lnTo>
                <a:close/>
              </a:path>
              <a:path w="513079" h="535939">
                <a:moveTo>
                  <a:pt x="59664" y="0"/>
                </a:moveTo>
                <a:lnTo>
                  <a:pt x="0" y="131952"/>
                </a:lnTo>
                <a:lnTo>
                  <a:pt x="21145" y="152374"/>
                </a:lnTo>
                <a:lnTo>
                  <a:pt x="92100" y="117309"/>
                </a:lnTo>
                <a:lnTo>
                  <a:pt x="35864" y="117309"/>
                </a:lnTo>
                <a:lnTo>
                  <a:pt x="81140" y="20739"/>
                </a:lnTo>
                <a:lnTo>
                  <a:pt x="59664" y="0"/>
                </a:lnTo>
                <a:close/>
              </a:path>
              <a:path w="513079" h="535939">
                <a:moveTo>
                  <a:pt x="129984" y="67919"/>
                </a:moveTo>
                <a:lnTo>
                  <a:pt x="35864" y="117309"/>
                </a:lnTo>
                <a:lnTo>
                  <a:pt x="92100" y="117309"/>
                </a:lnTo>
                <a:lnTo>
                  <a:pt x="151003" y="88201"/>
                </a:lnTo>
                <a:lnTo>
                  <a:pt x="129984" y="67919"/>
                </a:lnTo>
                <a:close/>
              </a:path>
            </a:pathLst>
          </a:custGeom>
          <a:solidFill>
            <a:srgbClr val="222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0894" y="3880567"/>
            <a:ext cx="1003935" cy="892175"/>
          </a:xfrm>
          <a:custGeom>
            <a:avLst/>
            <a:gdLst/>
            <a:ahLst/>
            <a:cxnLst/>
            <a:rect l="l" t="t" r="r" b="b"/>
            <a:pathLst>
              <a:path w="1003935" h="892175">
                <a:moveTo>
                  <a:pt x="460097" y="336651"/>
                </a:moveTo>
                <a:lnTo>
                  <a:pt x="388533" y="418985"/>
                </a:lnTo>
                <a:lnTo>
                  <a:pt x="425947" y="451523"/>
                </a:lnTo>
                <a:lnTo>
                  <a:pt x="431357" y="455206"/>
                </a:lnTo>
                <a:lnTo>
                  <a:pt x="442305" y="459917"/>
                </a:lnTo>
                <a:lnTo>
                  <a:pt x="448108" y="461111"/>
                </a:lnTo>
                <a:lnTo>
                  <a:pt x="460478" y="460425"/>
                </a:lnTo>
                <a:lnTo>
                  <a:pt x="467628" y="458127"/>
                </a:lnTo>
                <a:lnTo>
                  <a:pt x="480836" y="450494"/>
                </a:lnTo>
                <a:lnTo>
                  <a:pt x="486767" y="445388"/>
                </a:lnTo>
                <a:lnTo>
                  <a:pt x="490764" y="440778"/>
                </a:lnTo>
                <a:lnTo>
                  <a:pt x="446877" y="440778"/>
                </a:lnTo>
                <a:lnTo>
                  <a:pt x="443638" y="439978"/>
                </a:lnTo>
                <a:lnTo>
                  <a:pt x="440361" y="438302"/>
                </a:lnTo>
                <a:lnTo>
                  <a:pt x="437847" y="437045"/>
                </a:lnTo>
                <a:lnTo>
                  <a:pt x="434265" y="434390"/>
                </a:lnTo>
                <a:lnTo>
                  <a:pt x="417209" y="419569"/>
                </a:lnTo>
                <a:lnTo>
                  <a:pt x="464618" y="365036"/>
                </a:lnTo>
                <a:lnTo>
                  <a:pt x="492747" y="365036"/>
                </a:lnTo>
                <a:lnTo>
                  <a:pt x="460097" y="336651"/>
                </a:lnTo>
                <a:close/>
              </a:path>
              <a:path w="1003935" h="892175">
                <a:moveTo>
                  <a:pt x="492747" y="365036"/>
                </a:moveTo>
                <a:lnTo>
                  <a:pt x="464618" y="365036"/>
                </a:lnTo>
                <a:lnTo>
                  <a:pt x="478868" y="377418"/>
                </a:lnTo>
                <a:lnTo>
                  <a:pt x="483186" y="381634"/>
                </a:lnTo>
                <a:lnTo>
                  <a:pt x="487567" y="387553"/>
                </a:lnTo>
                <a:lnTo>
                  <a:pt x="489015" y="391071"/>
                </a:lnTo>
                <a:lnTo>
                  <a:pt x="489739" y="398411"/>
                </a:lnTo>
                <a:lnTo>
                  <a:pt x="489002" y="402437"/>
                </a:lnTo>
                <a:lnTo>
                  <a:pt x="465634" y="433844"/>
                </a:lnTo>
                <a:lnTo>
                  <a:pt x="446877" y="440778"/>
                </a:lnTo>
                <a:lnTo>
                  <a:pt x="490764" y="440778"/>
                </a:lnTo>
                <a:lnTo>
                  <a:pt x="510897" y="403263"/>
                </a:lnTo>
                <a:lnTo>
                  <a:pt x="510313" y="390004"/>
                </a:lnTo>
                <a:lnTo>
                  <a:pt x="508383" y="383882"/>
                </a:lnTo>
                <a:lnTo>
                  <a:pt x="504789" y="378256"/>
                </a:lnTo>
                <a:lnTo>
                  <a:pt x="502096" y="374091"/>
                </a:lnTo>
                <a:lnTo>
                  <a:pt x="497334" y="369023"/>
                </a:lnTo>
                <a:lnTo>
                  <a:pt x="492747" y="365036"/>
                </a:lnTo>
                <a:close/>
              </a:path>
              <a:path w="1003935" h="892175">
                <a:moveTo>
                  <a:pt x="383097" y="269709"/>
                </a:moveTo>
                <a:lnTo>
                  <a:pt x="311520" y="352043"/>
                </a:lnTo>
                <a:lnTo>
                  <a:pt x="374144" y="406476"/>
                </a:lnTo>
                <a:lnTo>
                  <a:pt x="386196" y="392607"/>
                </a:lnTo>
                <a:lnTo>
                  <a:pt x="340209" y="352628"/>
                </a:lnTo>
                <a:lnTo>
                  <a:pt x="359678" y="330212"/>
                </a:lnTo>
                <a:lnTo>
                  <a:pt x="387700" y="330212"/>
                </a:lnTo>
                <a:lnTo>
                  <a:pt x="371743" y="316344"/>
                </a:lnTo>
                <a:lnTo>
                  <a:pt x="387606" y="298094"/>
                </a:lnTo>
                <a:lnTo>
                  <a:pt x="415747" y="298094"/>
                </a:lnTo>
                <a:lnTo>
                  <a:pt x="383097" y="269709"/>
                </a:lnTo>
                <a:close/>
              </a:path>
              <a:path w="1003935" h="892175">
                <a:moveTo>
                  <a:pt x="387700" y="330212"/>
                </a:moveTo>
                <a:lnTo>
                  <a:pt x="359678" y="330212"/>
                </a:lnTo>
                <a:lnTo>
                  <a:pt x="401017" y="366153"/>
                </a:lnTo>
                <a:lnTo>
                  <a:pt x="413082" y="352272"/>
                </a:lnTo>
                <a:lnTo>
                  <a:pt x="387700" y="330212"/>
                </a:lnTo>
                <a:close/>
              </a:path>
              <a:path w="1003935" h="892175">
                <a:moveTo>
                  <a:pt x="301806" y="260184"/>
                </a:moveTo>
                <a:lnTo>
                  <a:pt x="275274" y="260184"/>
                </a:lnTo>
                <a:lnTo>
                  <a:pt x="282462" y="266433"/>
                </a:lnTo>
                <a:lnTo>
                  <a:pt x="284977" y="269176"/>
                </a:lnTo>
                <a:lnTo>
                  <a:pt x="287428" y="273469"/>
                </a:lnTo>
                <a:lnTo>
                  <a:pt x="288101" y="276059"/>
                </a:lnTo>
                <a:lnTo>
                  <a:pt x="288227" y="283413"/>
                </a:lnTo>
                <a:lnTo>
                  <a:pt x="287764" y="288632"/>
                </a:lnTo>
                <a:lnTo>
                  <a:pt x="286463" y="298805"/>
                </a:lnTo>
                <a:lnTo>
                  <a:pt x="282907" y="327164"/>
                </a:lnTo>
                <a:lnTo>
                  <a:pt x="302782" y="344449"/>
                </a:lnTo>
                <a:lnTo>
                  <a:pt x="306694" y="319646"/>
                </a:lnTo>
                <a:lnTo>
                  <a:pt x="308294" y="309803"/>
                </a:lnTo>
                <a:lnTo>
                  <a:pt x="309018" y="302602"/>
                </a:lnTo>
                <a:lnTo>
                  <a:pt x="308688" y="293522"/>
                </a:lnTo>
                <a:lnTo>
                  <a:pt x="307723" y="288632"/>
                </a:lnTo>
                <a:lnTo>
                  <a:pt x="305957" y="283413"/>
                </a:lnTo>
                <a:lnTo>
                  <a:pt x="344117" y="283413"/>
                </a:lnTo>
                <a:lnTo>
                  <a:pt x="351842" y="274523"/>
                </a:lnTo>
                <a:lnTo>
                  <a:pt x="353542" y="270954"/>
                </a:lnTo>
                <a:lnTo>
                  <a:pt x="319940" y="270954"/>
                </a:lnTo>
                <a:lnTo>
                  <a:pt x="317375" y="270763"/>
                </a:lnTo>
                <a:lnTo>
                  <a:pt x="312244" y="268668"/>
                </a:lnTo>
                <a:lnTo>
                  <a:pt x="306961" y="264667"/>
                </a:lnTo>
                <a:lnTo>
                  <a:pt x="301806" y="260184"/>
                </a:lnTo>
                <a:close/>
              </a:path>
              <a:path w="1003935" h="892175">
                <a:moveTo>
                  <a:pt x="415747" y="298094"/>
                </a:moveTo>
                <a:lnTo>
                  <a:pt x="387606" y="298094"/>
                </a:lnTo>
                <a:lnTo>
                  <a:pt x="432030" y="336715"/>
                </a:lnTo>
                <a:lnTo>
                  <a:pt x="444146" y="322783"/>
                </a:lnTo>
                <a:lnTo>
                  <a:pt x="415747" y="298094"/>
                </a:lnTo>
                <a:close/>
              </a:path>
              <a:path w="1003935" h="892175">
                <a:moveTo>
                  <a:pt x="300331" y="197777"/>
                </a:moveTo>
                <a:lnTo>
                  <a:pt x="228767" y="280111"/>
                </a:lnTo>
                <a:lnTo>
                  <a:pt x="245391" y="294563"/>
                </a:lnTo>
                <a:lnTo>
                  <a:pt x="275274" y="260184"/>
                </a:lnTo>
                <a:lnTo>
                  <a:pt x="301806" y="260184"/>
                </a:lnTo>
                <a:lnTo>
                  <a:pt x="286735" y="247078"/>
                </a:lnTo>
                <a:lnTo>
                  <a:pt x="286813" y="246900"/>
                </a:lnTo>
                <a:lnTo>
                  <a:pt x="304852" y="226148"/>
                </a:lnTo>
                <a:lnTo>
                  <a:pt x="332968" y="226148"/>
                </a:lnTo>
                <a:lnTo>
                  <a:pt x="300331" y="197777"/>
                </a:lnTo>
                <a:close/>
              </a:path>
              <a:path w="1003935" h="892175">
                <a:moveTo>
                  <a:pt x="344117" y="283413"/>
                </a:moveTo>
                <a:lnTo>
                  <a:pt x="305957" y="283413"/>
                </a:lnTo>
                <a:lnTo>
                  <a:pt x="314098" y="288645"/>
                </a:lnTo>
                <a:lnTo>
                  <a:pt x="321731" y="290829"/>
                </a:lnTo>
                <a:lnTo>
                  <a:pt x="335993" y="289090"/>
                </a:lnTo>
                <a:lnTo>
                  <a:pt x="342241" y="285572"/>
                </a:lnTo>
                <a:lnTo>
                  <a:pt x="344117" y="283413"/>
                </a:lnTo>
                <a:close/>
              </a:path>
              <a:path w="1003935" h="892175">
                <a:moveTo>
                  <a:pt x="209686" y="206336"/>
                </a:moveTo>
                <a:lnTo>
                  <a:pt x="181662" y="206336"/>
                </a:lnTo>
                <a:lnTo>
                  <a:pt x="214581" y="234937"/>
                </a:lnTo>
                <a:lnTo>
                  <a:pt x="205513" y="259892"/>
                </a:lnTo>
                <a:lnTo>
                  <a:pt x="223598" y="275615"/>
                </a:lnTo>
                <a:lnTo>
                  <a:pt x="244176" y="216433"/>
                </a:lnTo>
                <a:lnTo>
                  <a:pt x="221299" y="216433"/>
                </a:lnTo>
                <a:lnTo>
                  <a:pt x="209686" y="206336"/>
                </a:lnTo>
                <a:close/>
              </a:path>
              <a:path w="1003935" h="892175">
                <a:moveTo>
                  <a:pt x="332968" y="226148"/>
                </a:moveTo>
                <a:lnTo>
                  <a:pt x="304852" y="226148"/>
                </a:lnTo>
                <a:lnTo>
                  <a:pt x="324563" y="243293"/>
                </a:lnTo>
                <a:lnTo>
                  <a:pt x="328525" y="246900"/>
                </a:lnTo>
                <a:lnTo>
                  <a:pt x="329719" y="248259"/>
                </a:lnTo>
                <a:lnTo>
                  <a:pt x="332018" y="251053"/>
                </a:lnTo>
                <a:lnTo>
                  <a:pt x="333173" y="253936"/>
                </a:lnTo>
                <a:lnTo>
                  <a:pt x="333049" y="260184"/>
                </a:lnTo>
                <a:lnTo>
                  <a:pt x="331954" y="262801"/>
                </a:lnTo>
                <a:lnTo>
                  <a:pt x="327408" y="268046"/>
                </a:lnTo>
                <a:lnTo>
                  <a:pt x="325058" y="269608"/>
                </a:lnTo>
                <a:lnTo>
                  <a:pt x="319940" y="270954"/>
                </a:lnTo>
                <a:lnTo>
                  <a:pt x="353542" y="270954"/>
                </a:lnTo>
                <a:lnTo>
                  <a:pt x="354389" y="269176"/>
                </a:lnTo>
                <a:lnTo>
                  <a:pt x="356186" y="257428"/>
                </a:lnTo>
                <a:lnTo>
                  <a:pt x="355271" y="252031"/>
                </a:lnTo>
                <a:lnTo>
                  <a:pt x="335320" y="228193"/>
                </a:lnTo>
                <a:lnTo>
                  <a:pt x="332968" y="226148"/>
                </a:lnTo>
                <a:close/>
              </a:path>
              <a:path w="1003935" h="892175">
                <a:moveTo>
                  <a:pt x="244616" y="149339"/>
                </a:moveTo>
                <a:lnTo>
                  <a:pt x="140984" y="203796"/>
                </a:lnTo>
                <a:lnTo>
                  <a:pt x="158612" y="219125"/>
                </a:lnTo>
                <a:lnTo>
                  <a:pt x="181662" y="206336"/>
                </a:lnTo>
                <a:lnTo>
                  <a:pt x="209686" y="206336"/>
                </a:lnTo>
                <a:lnTo>
                  <a:pt x="198833" y="196900"/>
                </a:lnTo>
                <a:lnTo>
                  <a:pt x="236514" y="176021"/>
                </a:lnTo>
                <a:lnTo>
                  <a:pt x="258228" y="176021"/>
                </a:lnTo>
                <a:lnTo>
                  <a:pt x="262193" y="164617"/>
                </a:lnTo>
                <a:lnTo>
                  <a:pt x="244616" y="149339"/>
                </a:lnTo>
                <a:close/>
              </a:path>
              <a:path w="1003935" h="892175">
                <a:moveTo>
                  <a:pt x="258228" y="176021"/>
                </a:moveTo>
                <a:lnTo>
                  <a:pt x="236514" y="176021"/>
                </a:lnTo>
                <a:lnTo>
                  <a:pt x="221299" y="216433"/>
                </a:lnTo>
                <a:lnTo>
                  <a:pt x="244176" y="216433"/>
                </a:lnTo>
                <a:lnTo>
                  <a:pt x="258228" y="176021"/>
                </a:lnTo>
                <a:close/>
              </a:path>
              <a:path w="1003935" h="892175">
                <a:moveTo>
                  <a:pt x="142632" y="117576"/>
                </a:moveTo>
                <a:lnTo>
                  <a:pt x="114505" y="117576"/>
                </a:lnTo>
                <a:lnTo>
                  <a:pt x="147080" y="145897"/>
                </a:lnTo>
                <a:lnTo>
                  <a:pt x="115788" y="181902"/>
                </a:lnTo>
                <a:lnTo>
                  <a:pt x="132412" y="196354"/>
                </a:lnTo>
                <a:lnTo>
                  <a:pt x="188379" y="131965"/>
                </a:lnTo>
                <a:lnTo>
                  <a:pt x="159183" y="131965"/>
                </a:lnTo>
                <a:lnTo>
                  <a:pt x="142632" y="117576"/>
                </a:lnTo>
                <a:close/>
              </a:path>
              <a:path w="1003935" h="892175">
                <a:moveTo>
                  <a:pt x="138165" y="56794"/>
                </a:moveTo>
                <a:lnTo>
                  <a:pt x="66588" y="139128"/>
                </a:lnTo>
                <a:lnTo>
                  <a:pt x="83212" y="153581"/>
                </a:lnTo>
                <a:lnTo>
                  <a:pt x="114505" y="117576"/>
                </a:lnTo>
                <a:lnTo>
                  <a:pt x="142632" y="117576"/>
                </a:lnTo>
                <a:lnTo>
                  <a:pt x="126621" y="103657"/>
                </a:lnTo>
                <a:lnTo>
                  <a:pt x="154789" y="71246"/>
                </a:lnTo>
                <a:lnTo>
                  <a:pt x="138165" y="56794"/>
                </a:lnTo>
                <a:close/>
              </a:path>
              <a:path w="1003935" h="892175">
                <a:moveTo>
                  <a:pt x="187365" y="99567"/>
                </a:moveTo>
                <a:lnTo>
                  <a:pt x="159183" y="131965"/>
                </a:lnTo>
                <a:lnTo>
                  <a:pt x="188379" y="131965"/>
                </a:lnTo>
                <a:lnTo>
                  <a:pt x="203976" y="114020"/>
                </a:lnTo>
                <a:lnTo>
                  <a:pt x="187365" y="99567"/>
                </a:lnTo>
                <a:close/>
              </a:path>
              <a:path w="1003935" h="892175">
                <a:moveTo>
                  <a:pt x="8549" y="41643"/>
                </a:moveTo>
                <a:lnTo>
                  <a:pt x="4139" y="49215"/>
                </a:lnTo>
                <a:lnTo>
                  <a:pt x="1289" y="56692"/>
                </a:lnTo>
                <a:lnTo>
                  <a:pt x="0" y="64074"/>
                </a:lnTo>
                <a:lnTo>
                  <a:pt x="268" y="71361"/>
                </a:lnTo>
                <a:lnTo>
                  <a:pt x="25122" y="105638"/>
                </a:lnTo>
                <a:lnTo>
                  <a:pt x="51399" y="114325"/>
                </a:lnTo>
                <a:lnTo>
                  <a:pt x="63794" y="110642"/>
                </a:lnTo>
                <a:lnTo>
                  <a:pt x="68950" y="107365"/>
                </a:lnTo>
                <a:lnTo>
                  <a:pt x="77573" y="97434"/>
                </a:lnTo>
                <a:lnTo>
                  <a:pt x="79956" y="92748"/>
                </a:lnTo>
                <a:lnTo>
                  <a:pt x="50078" y="92748"/>
                </a:lnTo>
                <a:lnTo>
                  <a:pt x="40718" y="92557"/>
                </a:lnTo>
                <a:lnTo>
                  <a:pt x="35701" y="90182"/>
                </a:lnTo>
                <a:lnTo>
                  <a:pt x="25287" y="81140"/>
                </a:lnTo>
                <a:lnTo>
                  <a:pt x="22379" y="76377"/>
                </a:lnTo>
                <a:lnTo>
                  <a:pt x="20855" y="66116"/>
                </a:lnTo>
                <a:lnTo>
                  <a:pt x="22341" y="60401"/>
                </a:lnTo>
                <a:lnTo>
                  <a:pt x="26087" y="54127"/>
                </a:lnTo>
                <a:lnTo>
                  <a:pt x="8549" y="41643"/>
                </a:lnTo>
                <a:close/>
              </a:path>
              <a:path w="1003935" h="892175">
                <a:moveTo>
                  <a:pt x="60403" y="0"/>
                </a:moveTo>
                <a:lnTo>
                  <a:pt x="49303" y="3174"/>
                </a:lnTo>
                <a:lnTo>
                  <a:pt x="44706" y="6057"/>
                </a:lnTo>
                <a:lnTo>
                  <a:pt x="35397" y="16763"/>
                </a:lnTo>
                <a:lnTo>
                  <a:pt x="33123" y="24485"/>
                </a:lnTo>
                <a:lnTo>
                  <a:pt x="34241" y="33413"/>
                </a:lnTo>
                <a:lnTo>
                  <a:pt x="51459" y="65773"/>
                </a:lnTo>
                <a:lnTo>
                  <a:pt x="54739" y="70662"/>
                </a:lnTo>
                <a:lnTo>
                  <a:pt x="56110" y="73024"/>
                </a:lnTo>
                <a:lnTo>
                  <a:pt x="58079" y="76504"/>
                </a:lnTo>
                <a:lnTo>
                  <a:pt x="59031" y="79425"/>
                </a:lnTo>
                <a:lnTo>
                  <a:pt x="58942" y="84150"/>
                </a:lnTo>
                <a:lnTo>
                  <a:pt x="58066" y="86309"/>
                </a:lnTo>
                <a:lnTo>
                  <a:pt x="53748" y="91287"/>
                </a:lnTo>
                <a:lnTo>
                  <a:pt x="50078" y="92748"/>
                </a:lnTo>
                <a:lnTo>
                  <a:pt x="79956" y="92748"/>
                </a:lnTo>
                <a:lnTo>
                  <a:pt x="80278" y="92113"/>
                </a:lnTo>
                <a:lnTo>
                  <a:pt x="82056" y="81229"/>
                </a:lnTo>
                <a:lnTo>
                  <a:pt x="81447" y="75806"/>
                </a:lnTo>
                <a:lnTo>
                  <a:pt x="77243" y="64985"/>
                </a:lnTo>
                <a:lnTo>
                  <a:pt x="72976" y="57810"/>
                </a:lnTo>
                <a:lnTo>
                  <a:pt x="60123" y="39941"/>
                </a:lnTo>
                <a:lnTo>
                  <a:pt x="56623" y="33688"/>
                </a:lnTo>
                <a:lnTo>
                  <a:pt x="55615" y="27279"/>
                </a:lnTo>
                <a:lnTo>
                  <a:pt x="56237" y="24891"/>
                </a:lnTo>
                <a:lnTo>
                  <a:pt x="59781" y="20815"/>
                </a:lnTo>
                <a:lnTo>
                  <a:pt x="62143" y="19875"/>
                </a:lnTo>
                <a:lnTo>
                  <a:pt x="97699" y="19875"/>
                </a:lnTo>
                <a:lnTo>
                  <a:pt x="91073" y="13398"/>
                </a:lnTo>
                <a:lnTo>
                  <a:pt x="84749" y="7899"/>
                </a:lnTo>
                <a:lnTo>
                  <a:pt x="78513" y="4165"/>
                </a:lnTo>
                <a:lnTo>
                  <a:pt x="66245" y="203"/>
                </a:lnTo>
                <a:lnTo>
                  <a:pt x="60403" y="0"/>
                </a:lnTo>
                <a:close/>
              </a:path>
              <a:path w="1003935" h="892175">
                <a:moveTo>
                  <a:pt x="97699" y="19875"/>
                </a:moveTo>
                <a:lnTo>
                  <a:pt x="62143" y="19875"/>
                </a:lnTo>
                <a:lnTo>
                  <a:pt x="69471" y="20523"/>
                </a:lnTo>
                <a:lnTo>
                  <a:pt x="74119" y="22821"/>
                </a:lnTo>
                <a:lnTo>
                  <a:pt x="83631" y="31089"/>
                </a:lnTo>
                <a:lnTo>
                  <a:pt x="86336" y="35064"/>
                </a:lnTo>
                <a:lnTo>
                  <a:pt x="87784" y="42837"/>
                </a:lnTo>
                <a:lnTo>
                  <a:pt x="86666" y="47205"/>
                </a:lnTo>
                <a:lnTo>
                  <a:pt x="83707" y="52057"/>
                </a:lnTo>
                <a:lnTo>
                  <a:pt x="100967" y="65773"/>
                </a:lnTo>
                <a:lnTo>
                  <a:pt x="104988" y="59813"/>
                </a:lnTo>
                <a:lnTo>
                  <a:pt x="107585" y="53611"/>
                </a:lnTo>
                <a:lnTo>
                  <a:pt x="108748" y="47205"/>
                </a:lnTo>
                <a:lnTo>
                  <a:pt x="108498" y="40487"/>
                </a:lnTo>
                <a:lnTo>
                  <a:pt x="106684" y="33680"/>
                </a:lnTo>
                <a:lnTo>
                  <a:pt x="103181" y="26909"/>
                </a:lnTo>
                <a:lnTo>
                  <a:pt x="97977" y="20147"/>
                </a:lnTo>
                <a:lnTo>
                  <a:pt x="97699" y="19875"/>
                </a:lnTo>
                <a:close/>
              </a:path>
              <a:path w="1003935" h="892175">
                <a:moveTo>
                  <a:pt x="903391" y="819518"/>
                </a:moveTo>
                <a:lnTo>
                  <a:pt x="898979" y="827083"/>
                </a:lnTo>
                <a:lnTo>
                  <a:pt x="896125" y="834558"/>
                </a:lnTo>
                <a:lnTo>
                  <a:pt x="894831" y="841942"/>
                </a:lnTo>
                <a:lnTo>
                  <a:pt x="895098" y="849236"/>
                </a:lnTo>
                <a:lnTo>
                  <a:pt x="919964" y="883513"/>
                </a:lnTo>
                <a:lnTo>
                  <a:pt x="946241" y="892187"/>
                </a:lnTo>
                <a:lnTo>
                  <a:pt x="958636" y="888517"/>
                </a:lnTo>
                <a:lnTo>
                  <a:pt x="963792" y="885228"/>
                </a:lnTo>
                <a:lnTo>
                  <a:pt x="972415" y="875309"/>
                </a:lnTo>
                <a:lnTo>
                  <a:pt x="974798" y="870623"/>
                </a:lnTo>
                <a:lnTo>
                  <a:pt x="944920" y="870623"/>
                </a:lnTo>
                <a:lnTo>
                  <a:pt x="935560" y="870432"/>
                </a:lnTo>
                <a:lnTo>
                  <a:pt x="930531" y="868057"/>
                </a:lnTo>
                <a:lnTo>
                  <a:pt x="920129" y="859015"/>
                </a:lnTo>
                <a:lnTo>
                  <a:pt x="917221" y="854252"/>
                </a:lnTo>
                <a:lnTo>
                  <a:pt x="915697" y="843978"/>
                </a:lnTo>
                <a:lnTo>
                  <a:pt x="917183" y="838276"/>
                </a:lnTo>
                <a:lnTo>
                  <a:pt x="920929" y="832002"/>
                </a:lnTo>
                <a:lnTo>
                  <a:pt x="903391" y="819518"/>
                </a:lnTo>
                <a:close/>
              </a:path>
              <a:path w="1003935" h="892175">
                <a:moveTo>
                  <a:pt x="955245" y="777874"/>
                </a:moveTo>
                <a:lnTo>
                  <a:pt x="944145" y="781037"/>
                </a:lnTo>
                <a:lnTo>
                  <a:pt x="939548" y="783932"/>
                </a:lnTo>
                <a:lnTo>
                  <a:pt x="930239" y="794638"/>
                </a:lnTo>
                <a:lnTo>
                  <a:pt x="927965" y="802360"/>
                </a:lnTo>
                <a:lnTo>
                  <a:pt x="929083" y="811288"/>
                </a:lnTo>
                <a:lnTo>
                  <a:pt x="946309" y="843648"/>
                </a:lnTo>
                <a:lnTo>
                  <a:pt x="949581" y="848525"/>
                </a:lnTo>
                <a:lnTo>
                  <a:pt x="952908" y="854379"/>
                </a:lnTo>
                <a:lnTo>
                  <a:pt x="953873" y="857300"/>
                </a:lnTo>
                <a:lnTo>
                  <a:pt x="953784" y="862025"/>
                </a:lnTo>
                <a:lnTo>
                  <a:pt x="952908" y="864171"/>
                </a:lnTo>
                <a:lnTo>
                  <a:pt x="948577" y="869149"/>
                </a:lnTo>
                <a:lnTo>
                  <a:pt x="944920" y="870623"/>
                </a:lnTo>
                <a:lnTo>
                  <a:pt x="974798" y="870623"/>
                </a:lnTo>
                <a:lnTo>
                  <a:pt x="975120" y="869988"/>
                </a:lnTo>
                <a:lnTo>
                  <a:pt x="976886" y="859104"/>
                </a:lnTo>
                <a:lnTo>
                  <a:pt x="976276" y="853681"/>
                </a:lnTo>
                <a:lnTo>
                  <a:pt x="972072" y="842860"/>
                </a:lnTo>
                <a:lnTo>
                  <a:pt x="967818" y="835685"/>
                </a:lnTo>
                <a:lnTo>
                  <a:pt x="954965" y="817803"/>
                </a:lnTo>
                <a:lnTo>
                  <a:pt x="951468" y="811556"/>
                </a:lnTo>
                <a:lnTo>
                  <a:pt x="950457" y="805141"/>
                </a:lnTo>
                <a:lnTo>
                  <a:pt x="951079" y="802766"/>
                </a:lnTo>
                <a:lnTo>
                  <a:pt x="954623" y="798677"/>
                </a:lnTo>
                <a:lnTo>
                  <a:pt x="956985" y="797737"/>
                </a:lnTo>
                <a:lnTo>
                  <a:pt x="992528" y="797737"/>
                </a:lnTo>
                <a:lnTo>
                  <a:pt x="985915" y="791273"/>
                </a:lnTo>
                <a:lnTo>
                  <a:pt x="979591" y="785774"/>
                </a:lnTo>
                <a:lnTo>
                  <a:pt x="973355" y="782027"/>
                </a:lnTo>
                <a:lnTo>
                  <a:pt x="961087" y="778078"/>
                </a:lnTo>
                <a:lnTo>
                  <a:pt x="955245" y="777874"/>
                </a:lnTo>
                <a:close/>
              </a:path>
              <a:path w="1003935" h="892175">
                <a:moveTo>
                  <a:pt x="992528" y="797737"/>
                </a:moveTo>
                <a:lnTo>
                  <a:pt x="956985" y="797737"/>
                </a:lnTo>
                <a:lnTo>
                  <a:pt x="964313" y="798398"/>
                </a:lnTo>
                <a:lnTo>
                  <a:pt x="968948" y="800684"/>
                </a:lnTo>
                <a:lnTo>
                  <a:pt x="978460" y="808951"/>
                </a:lnTo>
                <a:lnTo>
                  <a:pt x="981166" y="812926"/>
                </a:lnTo>
                <a:lnTo>
                  <a:pt x="982626" y="820712"/>
                </a:lnTo>
                <a:lnTo>
                  <a:pt x="981508" y="825080"/>
                </a:lnTo>
                <a:lnTo>
                  <a:pt x="978537" y="829919"/>
                </a:lnTo>
                <a:lnTo>
                  <a:pt x="995796" y="843648"/>
                </a:lnTo>
                <a:lnTo>
                  <a:pt x="999818" y="837680"/>
                </a:lnTo>
                <a:lnTo>
                  <a:pt x="1002416" y="831475"/>
                </a:lnTo>
                <a:lnTo>
                  <a:pt x="1003581" y="825080"/>
                </a:lnTo>
                <a:lnTo>
                  <a:pt x="1003340" y="818349"/>
                </a:lnTo>
                <a:lnTo>
                  <a:pt x="1001521" y="811542"/>
                </a:lnTo>
                <a:lnTo>
                  <a:pt x="998018" y="804778"/>
                </a:lnTo>
                <a:lnTo>
                  <a:pt x="992813" y="798017"/>
                </a:lnTo>
                <a:lnTo>
                  <a:pt x="992528" y="797737"/>
                </a:lnTo>
                <a:close/>
              </a:path>
              <a:path w="1003935" h="892175">
                <a:moveTo>
                  <a:pt x="878816" y="700646"/>
                </a:moveTo>
                <a:lnTo>
                  <a:pt x="807252" y="782980"/>
                </a:lnTo>
                <a:lnTo>
                  <a:pt x="869875" y="837412"/>
                </a:lnTo>
                <a:lnTo>
                  <a:pt x="881928" y="823544"/>
                </a:lnTo>
                <a:lnTo>
                  <a:pt x="835928" y="783551"/>
                </a:lnTo>
                <a:lnTo>
                  <a:pt x="855410" y="761149"/>
                </a:lnTo>
                <a:lnTo>
                  <a:pt x="883427" y="761149"/>
                </a:lnTo>
                <a:lnTo>
                  <a:pt x="867475" y="747280"/>
                </a:lnTo>
                <a:lnTo>
                  <a:pt x="883337" y="729018"/>
                </a:lnTo>
                <a:lnTo>
                  <a:pt x="911459" y="729018"/>
                </a:lnTo>
                <a:lnTo>
                  <a:pt x="878816" y="700646"/>
                </a:lnTo>
                <a:close/>
              </a:path>
              <a:path w="1003935" h="892175">
                <a:moveTo>
                  <a:pt x="883427" y="761149"/>
                </a:moveTo>
                <a:lnTo>
                  <a:pt x="855410" y="761149"/>
                </a:lnTo>
                <a:lnTo>
                  <a:pt x="896749" y="797077"/>
                </a:lnTo>
                <a:lnTo>
                  <a:pt x="908801" y="783208"/>
                </a:lnTo>
                <a:lnTo>
                  <a:pt x="883427" y="761149"/>
                </a:lnTo>
                <a:close/>
              </a:path>
              <a:path w="1003935" h="892175">
                <a:moveTo>
                  <a:pt x="911459" y="729018"/>
                </a:moveTo>
                <a:lnTo>
                  <a:pt x="883337" y="729018"/>
                </a:lnTo>
                <a:lnTo>
                  <a:pt x="927762" y="767638"/>
                </a:lnTo>
                <a:lnTo>
                  <a:pt x="939865" y="753706"/>
                </a:lnTo>
                <a:lnTo>
                  <a:pt x="911459" y="729018"/>
                </a:lnTo>
                <a:close/>
              </a:path>
              <a:path w="1003935" h="892175">
                <a:moveTo>
                  <a:pt x="795898" y="628561"/>
                </a:moveTo>
                <a:lnTo>
                  <a:pt x="757722" y="672477"/>
                </a:lnTo>
                <a:lnTo>
                  <a:pt x="737745" y="712914"/>
                </a:lnTo>
                <a:lnTo>
                  <a:pt x="738913" y="718057"/>
                </a:lnTo>
                <a:lnTo>
                  <a:pt x="763424" y="747344"/>
                </a:lnTo>
                <a:lnTo>
                  <a:pt x="785586" y="755370"/>
                </a:lnTo>
                <a:lnTo>
                  <a:pt x="795301" y="753948"/>
                </a:lnTo>
                <a:lnTo>
                  <a:pt x="819766" y="733577"/>
                </a:lnTo>
                <a:lnTo>
                  <a:pt x="786017" y="733577"/>
                </a:lnTo>
                <a:lnTo>
                  <a:pt x="777877" y="733259"/>
                </a:lnTo>
                <a:lnTo>
                  <a:pt x="773482" y="731138"/>
                </a:lnTo>
                <a:lnTo>
                  <a:pt x="764123" y="722998"/>
                </a:lnTo>
                <a:lnTo>
                  <a:pt x="761341" y="718794"/>
                </a:lnTo>
                <a:lnTo>
                  <a:pt x="759538" y="710056"/>
                </a:lnTo>
                <a:lnTo>
                  <a:pt x="760198" y="705878"/>
                </a:lnTo>
                <a:lnTo>
                  <a:pt x="762408" y="701890"/>
                </a:lnTo>
                <a:lnTo>
                  <a:pt x="763818" y="699439"/>
                </a:lnTo>
                <a:lnTo>
                  <a:pt x="767602" y="694677"/>
                </a:lnTo>
                <a:lnTo>
                  <a:pt x="812522" y="643013"/>
                </a:lnTo>
                <a:lnTo>
                  <a:pt x="795898" y="628561"/>
                </a:lnTo>
                <a:close/>
              </a:path>
              <a:path w="1003935" h="892175">
                <a:moveTo>
                  <a:pt x="844920" y="671182"/>
                </a:moveTo>
                <a:lnTo>
                  <a:pt x="799670" y="723239"/>
                </a:lnTo>
                <a:lnTo>
                  <a:pt x="795377" y="727684"/>
                </a:lnTo>
                <a:lnTo>
                  <a:pt x="789523" y="732459"/>
                </a:lnTo>
                <a:lnTo>
                  <a:pt x="786017" y="733577"/>
                </a:lnTo>
                <a:lnTo>
                  <a:pt x="819766" y="733577"/>
                </a:lnTo>
                <a:lnTo>
                  <a:pt x="824052" y="728764"/>
                </a:lnTo>
                <a:lnTo>
                  <a:pt x="861544" y="685622"/>
                </a:lnTo>
                <a:lnTo>
                  <a:pt x="844920" y="671182"/>
                </a:lnTo>
                <a:close/>
              </a:path>
              <a:path w="1003935" h="892175">
                <a:moveTo>
                  <a:pt x="725705" y="568731"/>
                </a:moveTo>
                <a:lnTo>
                  <a:pt x="654725" y="650392"/>
                </a:lnTo>
                <a:lnTo>
                  <a:pt x="712688" y="700773"/>
                </a:lnTo>
                <a:lnTo>
                  <a:pt x="724740" y="686904"/>
                </a:lnTo>
                <a:lnTo>
                  <a:pt x="683401" y="650963"/>
                </a:lnTo>
                <a:lnTo>
                  <a:pt x="742329" y="583183"/>
                </a:lnTo>
                <a:lnTo>
                  <a:pt x="725705" y="568731"/>
                </a:lnTo>
                <a:close/>
              </a:path>
              <a:path w="1003935" h="892175">
                <a:moveTo>
                  <a:pt x="635251" y="576275"/>
                </a:moveTo>
                <a:lnTo>
                  <a:pt x="607227" y="576275"/>
                </a:lnTo>
                <a:lnTo>
                  <a:pt x="640145" y="604875"/>
                </a:lnTo>
                <a:lnTo>
                  <a:pt x="631077" y="629831"/>
                </a:lnTo>
                <a:lnTo>
                  <a:pt x="649162" y="645553"/>
                </a:lnTo>
                <a:lnTo>
                  <a:pt x="669740" y="586371"/>
                </a:lnTo>
                <a:lnTo>
                  <a:pt x="646863" y="586371"/>
                </a:lnTo>
                <a:lnTo>
                  <a:pt x="635251" y="576275"/>
                </a:lnTo>
                <a:close/>
              </a:path>
              <a:path w="1003935" h="892175">
                <a:moveTo>
                  <a:pt x="670181" y="519277"/>
                </a:moveTo>
                <a:lnTo>
                  <a:pt x="566549" y="573735"/>
                </a:lnTo>
                <a:lnTo>
                  <a:pt x="584176" y="589064"/>
                </a:lnTo>
                <a:lnTo>
                  <a:pt x="607227" y="576275"/>
                </a:lnTo>
                <a:lnTo>
                  <a:pt x="635251" y="576275"/>
                </a:lnTo>
                <a:lnTo>
                  <a:pt x="624397" y="566839"/>
                </a:lnTo>
                <a:lnTo>
                  <a:pt x="662078" y="545960"/>
                </a:lnTo>
                <a:lnTo>
                  <a:pt x="683792" y="545960"/>
                </a:lnTo>
                <a:lnTo>
                  <a:pt x="687757" y="534555"/>
                </a:lnTo>
                <a:lnTo>
                  <a:pt x="670181" y="519277"/>
                </a:lnTo>
                <a:close/>
              </a:path>
              <a:path w="1003935" h="892175">
                <a:moveTo>
                  <a:pt x="683792" y="545960"/>
                </a:moveTo>
                <a:lnTo>
                  <a:pt x="662078" y="545960"/>
                </a:lnTo>
                <a:lnTo>
                  <a:pt x="646863" y="586371"/>
                </a:lnTo>
                <a:lnTo>
                  <a:pt x="669740" y="586371"/>
                </a:lnTo>
                <a:lnTo>
                  <a:pt x="683792" y="545960"/>
                </a:lnTo>
                <a:close/>
              </a:path>
              <a:path w="1003935" h="892175">
                <a:moveTo>
                  <a:pt x="569051" y="431368"/>
                </a:moveTo>
                <a:lnTo>
                  <a:pt x="526912" y="539280"/>
                </a:lnTo>
                <a:lnTo>
                  <a:pt x="544654" y="554710"/>
                </a:lnTo>
                <a:lnTo>
                  <a:pt x="595667" y="526084"/>
                </a:lnTo>
                <a:lnTo>
                  <a:pt x="554941" y="526084"/>
                </a:lnTo>
                <a:lnTo>
                  <a:pt x="587072" y="447039"/>
                </a:lnTo>
                <a:lnTo>
                  <a:pt x="569051" y="431368"/>
                </a:lnTo>
                <a:close/>
              </a:path>
              <a:path w="1003935" h="892175">
                <a:moveTo>
                  <a:pt x="628080" y="482676"/>
                </a:moveTo>
                <a:lnTo>
                  <a:pt x="554941" y="526084"/>
                </a:lnTo>
                <a:lnTo>
                  <a:pt x="595667" y="526084"/>
                </a:lnTo>
                <a:lnTo>
                  <a:pt x="645708" y="498005"/>
                </a:lnTo>
                <a:lnTo>
                  <a:pt x="628080" y="482676"/>
                </a:lnTo>
                <a:close/>
              </a:path>
            </a:pathLst>
          </a:custGeom>
          <a:solidFill>
            <a:srgbClr val="222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538203"/>
            <a:ext cx="9144000" cy="550545"/>
          </a:xfrm>
          <a:custGeom>
            <a:avLst/>
            <a:gdLst/>
            <a:ahLst/>
            <a:cxnLst/>
            <a:rect l="l" t="t" r="r" b="b"/>
            <a:pathLst>
              <a:path w="9144000" h="550545">
                <a:moveTo>
                  <a:pt x="0" y="550176"/>
                </a:moveTo>
                <a:lnTo>
                  <a:pt x="9144000" y="550176"/>
                </a:lnTo>
                <a:lnTo>
                  <a:pt x="9144000" y="0"/>
                </a:lnTo>
                <a:lnTo>
                  <a:pt x="0" y="0"/>
                </a:lnTo>
                <a:lnTo>
                  <a:pt x="0" y="550176"/>
                </a:lnTo>
                <a:close/>
              </a:path>
            </a:pathLst>
          </a:custGeom>
          <a:solidFill>
            <a:srgbClr val="151C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804286" y="5521754"/>
            <a:ext cx="3533775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spc="-30" dirty="0">
                <a:solidFill>
                  <a:srgbClr val="FFC000"/>
                </a:solidFill>
                <a:latin typeface="Arial"/>
                <a:cs typeface="Arial"/>
              </a:rPr>
              <a:t>We </a:t>
            </a:r>
            <a:r>
              <a:rPr sz="3300" b="1" spc="-5" dirty="0">
                <a:solidFill>
                  <a:srgbClr val="FFC000"/>
                </a:solidFill>
                <a:latin typeface="Arial"/>
                <a:cs typeface="Arial"/>
              </a:rPr>
              <a:t>Raise </a:t>
            </a:r>
            <a:r>
              <a:rPr sz="3300" b="1" dirty="0">
                <a:solidFill>
                  <a:srgbClr val="FFC000"/>
                </a:solidFill>
                <a:latin typeface="Arial"/>
                <a:cs typeface="Arial"/>
              </a:rPr>
              <a:t>the</a:t>
            </a:r>
            <a:r>
              <a:rPr sz="3300" b="1" spc="-6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3300" b="1" dirty="0">
                <a:solidFill>
                  <a:srgbClr val="FFC000"/>
                </a:solidFill>
                <a:latin typeface="Arial"/>
                <a:cs typeface="Arial"/>
              </a:rPr>
              <a:t>bar!</a:t>
            </a:r>
            <a:endParaRPr sz="33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981443" y="4901184"/>
            <a:ext cx="1281683" cy="1187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5395" y="3922776"/>
            <a:ext cx="385571" cy="685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70275" y="3427476"/>
            <a:ext cx="260603" cy="16657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014769" y="3557996"/>
            <a:ext cx="175260" cy="1452245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b="1" spc="5" dirty="0">
                <a:solidFill>
                  <a:srgbClr val="22228B"/>
                </a:solidFill>
                <a:latin typeface="Arial"/>
                <a:cs typeface="Arial"/>
              </a:rPr>
              <a:t>C</a:t>
            </a:r>
            <a:r>
              <a:rPr sz="1050" b="1" dirty="0">
                <a:solidFill>
                  <a:srgbClr val="22228B"/>
                </a:solidFill>
                <a:latin typeface="Arial"/>
                <a:cs typeface="Arial"/>
              </a:rPr>
              <a:t>oo</a:t>
            </a:r>
            <a:r>
              <a:rPr sz="1050" b="1" spc="-5" dirty="0">
                <a:solidFill>
                  <a:srgbClr val="22228B"/>
                </a:solidFill>
                <a:latin typeface="Arial"/>
                <a:cs typeface="Arial"/>
              </a:rPr>
              <a:t>r</a:t>
            </a:r>
            <a:r>
              <a:rPr sz="1050" b="1" dirty="0">
                <a:solidFill>
                  <a:srgbClr val="22228B"/>
                </a:solidFill>
                <a:latin typeface="Arial"/>
                <a:cs typeface="Arial"/>
              </a:rPr>
              <a:t>d</a:t>
            </a:r>
            <a:r>
              <a:rPr sz="1050" b="1" spc="-10" dirty="0">
                <a:solidFill>
                  <a:srgbClr val="22228B"/>
                </a:solidFill>
                <a:latin typeface="Arial"/>
                <a:cs typeface="Arial"/>
              </a:rPr>
              <a:t>in</a:t>
            </a:r>
            <a:r>
              <a:rPr sz="1050" b="1" dirty="0">
                <a:solidFill>
                  <a:srgbClr val="22228B"/>
                </a:solidFill>
                <a:latin typeface="Arial"/>
                <a:cs typeface="Arial"/>
              </a:rPr>
              <a:t>a</a:t>
            </a:r>
            <a:r>
              <a:rPr sz="1050" b="1" spc="-5" dirty="0">
                <a:solidFill>
                  <a:srgbClr val="22228B"/>
                </a:solidFill>
                <a:latin typeface="Arial"/>
                <a:cs typeface="Arial"/>
              </a:rPr>
              <a:t>t</a:t>
            </a:r>
            <a:r>
              <a:rPr sz="1050" b="1" dirty="0">
                <a:solidFill>
                  <a:srgbClr val="22228B"/>
                </a:solidFill>
                <a:latin typeface="Arial"/>
                <a:cs typeface="Arial"/>
              </a:rPr>
              <a:t>ed</a:t>
            </a:r>
            <a:r>
              <a:rPr sz="1050" b="1" spc="-40" dirty="0">
                <a:solidFill>
                  <a:srgbClr val="22228B"/>
                </a:solidFill>
                <a:latin typeface="Arial"/>
                <a:cs typeface="Arial"/>
              </a:rPr>
              <a:t> </a:t>
            </a:r>
            <a:r>
              <a:rPr sz="1050" b="1" spc="5" dirty="0">
                <a:solidFill>
                  <a:srgbClr val="22228B"/>
                </a:solidFill>
                <a:latin typeface="Arial"/>
                <a:cs typeface="Arial"/>
              </a:rPr>
              <a:t>R</a:t>
            </a:r>
            <a:r>
              <a:rPr sz="1050" b="1" dirty="0">
                <a:solidFill>
                  <a:srgbClr val="22228B"/>
                </a:solidFill>
                <a:latin typeface="Arial"/>
                <a:cs typeface="Arial"/>
              </a:rPr>
              <a:t>eques</a:t>
            </a:r>
            <a:r>
              <a:rPr sz="1050" b="1" spc="-5" dirty="0">
                <a:solidFill>
                  <a:srgbClr val="22228B"/>
                </a:solidFill>
                <a:latin typeface="Arial"/>
                <a:cs typeface="Arial"/>
              </a:rPr>
              <a:t>t</a:t>
            </a:r>
            <a:r>
              <a:rPr sz="1050" b="1" dirty="0">
                <a:solidFill>
                  <a:srgbClr val="22228B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68794" y="3938029"/>
            <a:ext cx="175260" cy="778510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b="1" spc="5" dirty="0">
                <a:solidFill>
                  <a:srgbClr val="22228B"/>
                </a:solidFill>
                <a:latin typeface="Arial"/>
                <a:cs typeface="Arial"/>
              </a:rPr>
              <a:t>R</a:t>
            </a:r>
            <a:r>
              <a:rPr sz="1050" b="1" dirty="0">
                <a:solidFill>
                  <a:srgbClr val="22228B"/>
                </a:solidFill>
                <a:latin typeface="Arial"/>
                <a:cs typeface="Arial"/>
              </a:rPr>
              <a:t>espons</a:t>
            </a:r>
            <a:r>
              <a:rPr sz="1050" b="1" spc="-10" dirty="0">
                <a:solidFill>
                  <a:srgbClr val="22228B"/>
                </a:solidFill>
                <a:latin typeface="Arial"/>
                <a:cs typeface="Arial"/>
              </a:rPr>
              <a:t>i</a:t>
            </a:r>
            <a:r>
              <a:rPr sz="1050" b="1" spc="-15" dirty="0">
                <a:solidFill>
                  <a:srgbClr val="22228B"/>
                </a:solidFill>
                <a:latin typeface="Arial"/>
                <a:cs typeface="Arial"/>
              </a:rPr>
              <a:t>v</a:t>
            </a:r>
            <a:r>
              <a:rPr sz="1050" b="1" dirty="0">
                <a:solidFill>
                  <a:srgbClr val="22228B"/>
                </a:solidFill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241076" y="3965220"/>
            <a:ext cx="116205" cy="485140"/>
          </a:xfrm>
          <a:custGeom>
            <a:avLst/>
            <a:gdLst/>
            <a:ahLst/>
            <a:cxnLst/>
            <a:rect l="l" t="t" r="r" b="b"/>
            <a:pathLst>
              <a:path w="116204" h="485139">
                <a:moveTo>
                  <a:pt x="73872" y="391108"/>
                </a:moveTo>
                <a:lnTo>
                  <a:pt x="34107" y="400548"/>
                </a:lnTo>
                <a:lnTo>
                  <a:pt x="16852" y="431407"/>
                </a:lnTo>
                <a:lnTo>
                  <a:pt x="16893" y="442709"/>
                </a:lnTo>
                <a:lnTo>
                  <a:pt x="17398" y="449313"/>
                </a:lnTo>
                <a:lnTo>
                  <a:pt x="19189" y="456095"/>
                </a:lnTo>
                <a:lnTo>
                  <a:pt x="22174" y="461860"/>
                </a:lnTo>
                <a:lnTo>
                  <a:pt x="24383" y="466204"/>
                </a:lnTo>
                <a:lnTo>
                  <a:pt x="60680" y="484720"/>
                </a:lnTo>
                <a:lnTo>
                  <a:pt x="70434" y="483971"/>
                </a:lnTo>
                <a:lnTo>
                  <a:pt x="105346" y="468617"/>
                </a:lnTo>
                <a:lnTo>
                  <a:pt x="108453" y="464241"/>
                </a:lnTo>
                <a:lnTo>
                  <a:pt x="60477" y="464241"/>
                </a:lnTo>
                <a:lnTo>
                  <a:pt x="53674" y="463383"/>
                </a:lnTo>
                <a:lnTo>
                  <a:pt x="32702" y="432092"/>
                </a:lnTo>
                <a:lnTo>
                  <a:pt x="34899" y="425500"/>
                </a:lnTo>
                <a:lnTo>
                  <a:pt x="71771" y="411039"/>
                </a:lnTo>
                <a:lnTo>
                  <a:pt x="108615" y="411039"/>
                </a:lnTo>
                <a:lnTo>
                  <a:pt x="106341" y="407370"/>
                </a:lnTo>
                <a:lnTo>
                  <a:pt x="100088" y="400977"/>
                </a:lnTo>
                <a:lnTo>
                  <a:pt x="92489" y="396014"/>
                </a:lnTo>
                <a:lnTo>
                  <a:pt x="83751" y="392725"/>
                </a:lnTo>
                <a:lnTo>
                  <a:pt x="73872" y="391108"/>
                </a:lnTo>
                <a:close/>
              </a:path>
              <a:path w="116204" h="485139">
                <a:moveTo>
                  <a:pt x="108615" y="411039"/>
                </a:moveTo>
                <a:lnTo>
                  <a:pt x="71771" y="411039"/>
                </a:lnTo>
                <a:lnTo>
                  <a:pt x="78639" y="411910"/>
                </a:lnTo>
                <a:lnTo>
                  <a:pt x="84539" y="413788"/>
                </a:lnTo>
                <a:lnTo>
                  <a:pt x="89471" y="416674"/>
                </a:lnTo>
                <a:lnTo>
                  <a:pt x="95402" y="421182"/>
                </a:lnTo>
                <a:lnTo>
                  <a:pt x="98666" y="427291"/>
                </a:lnTo>
                <a:lnTo>
                  <a:pt x="99847" y="442709"/>
                </a:lnTo>
                <a:lnTo>
                  <a:pt x="97535" y="449275"/>
                </a:lnTo>
                <a:lnTo>
                  <a:pt x="60477" y="464241"/>
                </a:lnTo>
                <a:lnTo>
                  <a:pt x="108453" y="464241"/>
                </a:lnTo>
                <a:lnTo>
                  <a:pt x="110518" y="461332"/>
                </a:lnTo>
                <a:lnTo>
                  <a:pt x="113977" y="453080"/>
                </a:lnTo>
                <a:lnTo>
                  <a:pt x="115724" y="443858"/>
                </a:lnTo>
                <a:lnTo>
                  <a:pt x="115760" y="433666"/>
                </a:lnTo>
                <a:lnTo>
                  <a:pt x="114179" y="423715"/>
                </a:lnTo>
                <a:lnTo>
                  <a:pt x="111039" y="414950"/>
                </a:lnTo>
                <a:lnTo>
                  <a:pt x="108615" y="411039"/>
                </a:lnTo>
                <a:close/>
              </a:path>
              <a:path w="116204" h="485139">
                <a:moveTo>
                  <a:pt x="104647" y="310159"/>
                </a:moveTo>
                <a:lnTo>
                  <a:pt x="56197" y="313867"/>
                </a:lnTo>
                <a:lnTo>
                  <a:pt x="35263" y="334467"/>
                </a:lnTo>
                <a:lnTo>
                  <a:pt x="35295" y="335864"/>
                </a:lnTo>
                <a:lnTo>
                  <a:pt x="49034" y="360857"/>
                </a:lnTo>
                <a:lnTo>
                  <a:pt x="38849" y="361632"/>
                </a:lnTo>
                <a:lnTo>
                  <a:pt x="40157" y="378675"/>
                </a:lnTo>
                <a:lnTo>
                  <a:pt x="109499" y="373354"/>
                </a:lnTo>
                <a:lnTo>
                  <a:pt x="108320" y="358013"/>
                </a:lnTo>
                <a:lnTo>
                  <a:pt x="68935" y="358013"/>
                </a:lnTo>
                <a:lnTo>
                  <a:pt x="63588" y="357962"/>
                </a:lnTo>
                <a:lnTo>
                  <a:pt x="49872" y="341744"/>
                </a:lnTo>
                <a:lnTo>
                  <a:pt x="50317" y="339572"/>
                </a:lnTo>
                <a:lnTo>
                  <a:pt x="106057" y="328498"/>
                </a:lnTo>
                <a:lnTo>
                  <a:pt x="104647" y="310159"/>
                </a:lnTo>
                <a:close/>
              </a:path>
              <a:path w="116204" h="485139">
                <a:moveTo>
                  <a:pt x="108089" y="355015"/>
                </a:moveTo>
                <a:lnTo>
                  <a:pt x="68935" y="358013"/>
                </a:lnTo>
                <a:lnTo>
                  <a:pt x="108320" y="358013"/>
                </a:lnTo>
                <a:lnTo>
                  <a:pt x="108089" y="355015"/>
                </a:lnTo>
                <a:close/>
              </a:path>
              <a:path w="116204" h="485139">
                <a:moveTo>
                  <a:pt x="45818" y="260692"/>
                </a:moveTo>
                <a:lnTo>
                  <a:pt x="31102" y="260692"/>
                </a:lnTo>
                <a:lnTo>
                  <a:pt x="31749" y="269113"/>
                </a:lnTo>
                <a:lnTo>
                  <a:pt x="46380" y="267995"/>
                </a:lnTo>
                <a:lnTo>
                  <a:pt x="45818" y="260692"/>
                </a:lnTo>
                <a:close/>
              </a:path>
              <a:path w="116204" h="485139">
                <a:moveTo>
                  <a:pt x="43357" y="228625"/>
                </a:moveTo>
                <a:lnTo>
                  <a:pt x="28727" y="229743"/>
                </a:lnTo>
                <a:lnTo>
                  <a:pt x="29692" y="242277"/>
                </a:lnTo>
                <a:lnTo>
                  <a:pt x="5206" y="244157"/>
                </a:lnTo>
                <a:lnTo>
                  <a:pt x="17335" y="261759"/>
                </a:lnTo>
                <a:lnTo>
                  <a:pt x="31102" y="260692"/>
                </a:lnTo>
                <a:lnTo>
                  <a:pt x="45818" y="260692"/>
                </a:lnTo>
                <a:lnTo>
                  <a:pt x="45732" y="259575"/>
                </a:lnTo>
                <a:lnTo>
                  <a:pt x="82448" y="256755"/>
                </a:lnTo>
                <a:lnTo>
                  <a:pt x="86740" y="256235"/>
                </a:lnTo>
                <a:lnTo>
                  <a:pt x="88849" y="255676"/>
                </a:lnTo>
                <a:lnTo>
                  <a:pt x="91808" y="254965"/>
                </a:lnTo>
                <a:lnTo>
                  <a:pt x="94132" y="253923"/>
                </a:lnTo>
                <a:lnTo>
                  <a:pt x="97459" y="251167"/>
                </a:lnTo>
                <a:lnTo>
                  <a:pt x="98755" y="249110"/>
                </a:lnTo>
                <a:lnTo>
                  <a:pt x="100558" y="243636"/>
                </a:lnTo>
                <a:lnTo>
                  <a:pt x="100829" y="241160"/>
                </a:lnTo>
                <a:lnTo>
                  <a:pt x="44322" y="241160"/>
                </a:lnTo>
                <a:lnTo>
                  <a:pt x="43357" y="228625"/>
                </a:lnTo>
                <a:close/>
              </a:path>
              <a:path w="116204" h="485139">
                <a:moveTo>
                  <a:pt x="96786" y="223012"/>
                </a:moveTo>
                <a:lnTo>
                  <a:pt x="82664" y="225679"/>
                </a:lnTo>
                <a:lnTo>
                  <a:pt x="84086" y="228803"/>
                </a:lnTo>
                <a:lnTo>
                  <a:pt x="84861" y="231216"/>
                </a:lnTo>
                <a:lnTo>
                  <a:pt x="85089" y="234137"/>
                </a:lnTo>
                <a:lnTo>
                  <a:pt x="84861" y="235191"/>
                </a:lnTo>
                <a:lnTo>
                  <a:pt x="83781" y="236982"/>
                </a:lnTo>
                <a:lnTo>
                  <a:pt x="83045" y="237591"/>
                </a:lnTo>
                <a:lnTo>
                  <a:pt x="81216" y="238213"/>
                </a:lnTo>
                <a:lnTo>
                  <a:pt x="77927" y="238582"/>
                </a:lnTo>
                <a:lnTo>
                  <a:pt x="44322" y="241160"/>
                </a:lnTo>
                <a:lnTo>
                  <a:pt x="100829" y="241160"/>
                </a:lnTo>
                <a:lnTo>
                  <a:pt x="100888" y="240614"/>
                </a:lnTo>
                <a:lnTo>
                  <a:pt x="100215" y="231902"/>
                </a:lnTo>
                <a:lnTo>
                  <a:pt x="98932" y="227139"/>
                </a:lnTo>
                <a:lnTo>
                  <a:pt x="96786" y="223012"/>
                </a:lnTo>
                <a:close/>
              </a:path>
              <a:path w="116204" h="485139">
                <a:moveTo>
                  <a:pt x="16979" y="199847"/>
                </a:moveTo>
                <a:lnTo>
                  <a:pt x="0" y="201155"/>
                </a:lnTo>
                <a:lnTo>
                  <a:pt x="1409" y="219506"/>
                </a:lnTo>
                <a:lnTo>
                  <a:pt x="18389" y="218198"/>
                </a:lnTo>
                <a:lnTo>
                  <a:pt x="16979" y="199847"/>
                </a:lnTo>
                <a:close/>
              </a:path>
              <a:path w="116204" h="485139">
                <a:moveTo>
                  <a:pt x="95719" y="193814"/>
                </a:moveTo>
                <a:lnTo>
                  <a:pt x="26377" y="199136"/>
                </a:lnTo>
                <a:lnTo>
                  <a:pt x="27787" y="217474"/>
                </a:lnTo>
                <a:lnTo>
                  <a:pt x="97129" y="212153"/>
                </a:lnTo>
                <a:lnTo>
                  <a:pt x="95719" y="193814"/>
                </a:lnTo>
                <a:close/>
              </a:path>
              <a:path w="116204" h="485139">
                <a:moveTo>
                  <a:pt x="86613" y="75069"/>
                </a:moveTo>
                <a:lnTo>
                  <a:pt x="35661" y="78981"/>
                </a:lnTo>
                <a:lnTo>
                  <a:pt x="17056" y="98145"/>
                </a:lnTo>
                <a:lnTo>
                  <a:pt x="17754" y="107238"/>
                </a:lnTo>
                <a:lnTo>
                  <a:pt x="18961" y="110934"/>
                </a:lnTo>
                <a:lnTo>
                  <a:pt x="23152" y="117703"/>
                </a:lnTo>
                <a:lnTo>
                  <a:pt x="26174" y="120777"/>
                </a:lnTo>
                <a:lnTo>
                  <a:pt x="30111" y="123545"/>
                </a:lnTo>
                <a:lnTo>
                  <a:pt x="26568" y="125920"/>
                </a:lnTo>
                <a:lnTo>
                  <a:pt x="24002" y="128803"/>
                </a:lnTo>
                <a:lnTo>
                  <a:pt x="20853" y="135610"/>
                </a:lnTo>
                <a:lnTo>
                  <a:pt x="20382" y="138582"/>
                </a:lnTo>
                <a:lnTo>
                  <a:pt x="20332" y="140843"/>
                </a:lnTo>
                <a:lnTo>
                  <a:pt x="21221" y="152336"/>
                </a:lnTo>
                <a:lnTo>
                  <a:pt x="25450" y="159258"/>
                </a:lnTo>
                <a:lnTo>
                  <a:pt x="33273" y="164744"/>
                </a:lnTo>
                <a:lnTo>
                  <a:pt x="23799" y="165468"/>
                </a:lnTo>
                <a:lnTo>
                  <a:pt x="25095" y="182384"/>
                </a:lnTo>
                <a:lnTo>
                  <a:pt x="94437" y="177063"/>
                </a:lnTo>
                <a:lnTo>
                  <a:pt x="93265" y="161810"/>
                </a:lnTo>
                <a:lnTo>
                  <a:pt x="52679" y="161810"/>
                </a:lnTo>
                <a:lnTo>
                  <a:pt x="47878" y="161683"/>
                </a:lnTo>
                <a:lnTo>
                  <a:pt x="34912" y="146748"/>
                </a:lnTo>
                <a:lnTo>
                  <a:pt x="35242" y="144856"/>
                </a:lnTo>
                <a:lnTo>
                  <a:pt x="91224" y="135140"/>
                </a:lnTo>
                <a:lnTo>
                  <a:pt x="90048" y="119849"/>
                </a:lnTo>
                <a:lnTo>
                  <a:pt x="49987" y="119849"/>
                </a:lnTo>
                <a:lnTo>
                  <a:pt x="45173" y="119722"/>
                </a:lnTo>
                <a:lnTo>
                  <a:pt x="31622" y="103987"/>
                </a:lnTo>
                <a:lnTo>
                  <a:pt x="32727" y="101269"/>
                </a:lnTo>
                <a:lnTo>
                  <a:pt x="37122" y="97955"/>
                </a:lnTo>
                <a:lnTo>
                  <a:pt x="41516" y="96989"/>
                </a:lnTo>
                <a:lnTo>
                  <a:pt x="88023" y="93421"/>
                </a:lnTo>
                <a:lnTo>
                  <a:pt x="86613" y="75069"/>
                </a:lnTo>
                <a:close/>
              </a:path>
              <a:path w="116204" h="485139">
                <a:moveTo>
                  <a:pt x="93027" y="158711"/>
                </a:moveTo>
                <a:lnTo>
                  <a:pt x="52679" y="161810"/>
                </a:lnTo>
                <a:lnTo>
                  <a:pt x="93265" y="161810"/>
                </a:lnTo>
                <a:lnTo>
                  <a:pt x="93027" y="158711"/>
                </a:lnTo>
                <a:close/>
              </a:path>
              <a:path w="116204" h="485139">
                <a:moveTo>
                  <a:pt x="89814" y="116801"/>
                </a:moveTo>
                <a:lnTo>
                  <a:pt x="49987" y="119849"/>
                </a:lnTo>
                <a:lnTo>
                  <a:pt x="90048" y="119849"/>
                </a:lnTo>
                <a:lnTo>
                  <a:pt x="89814" y="116801"/>
                </a:lnTo>
                <a:close/>
              </a:path>
              <a:path w="116204" h="485139">
                <a:moveTo>
                  <a:pt x="51295" y="0"/>
                </a:moveTo>
                <a:lnTo>
                  <a:pt x="16549" y="16184"/>
                </a:lnTo>
                <a:lnTo>
                  <a:pt x="12378" y="28778"/>
                </a:lnTo>
                <a:lnTo>
                  <a:pt x="12392" y="37288"/>
                </a:lnTo>
                <a:lnTo>
                  <a:pt x="43309" y="65203"/>
                </a:lnTo>
                <a:lnTo>
                  <a:pt x="51498" y="65138"/>
                </a:lnTo>
                <a:lnTo>
                  <a:pt x="81780" y="46939"/>
                </a:lnTo>
                <a:lnTo>
                  <a:pt x="38569" y="46939"/>
                </a:lnTo>
                <a:lnTo>
                  <a:pt x="34505" y="45948"/>
                </a:lnTo>
                <a:lnTo>
                  <a:pt x="28270" y="41173"/>
                </a:lnTo>
                <a:lnTo>
                  <a:pt x="26568" y="37985"/>
                </a:lnTo>
                <a:lnTo>
                  <a:pt x="25971" y="30238"/>
                </a:lnTo>
                <a:lnTo>
                  <a:pt x="27101" y="26949"/>
                </a:lnTo>
                <a:lnTo>
                  <a:pt x="32232" y="21297"/>
                </a:lnTo>
                <a:lnTo>
                  <a:pt x="36169" y="19621"/>
                </a:lnTo>
                <a:lnTo>
                  <a:pt x="41465" y="19088"/>
                </a:lnTo>
                <a:lnTo>
                  <a:pt x="52761" y="19088"/>
                </a:lnTo>
                <a:lnTo>
                  <a:pt x="51295" y="0"/>
                </a:lnTo>
                <a:close/>
              </a:path>
              <a:path w="116204" h="485139">
                <a:moveTo>
                  <a:pt x="52761" y="19088"/>
                </a:moveTo>
                <a:lnTo>
                  <a:pt x="41465" y="19088"/>
                </a:lnTo>
                <a:lnTo>
                  <a:pt x="43573" y="46507"/>
                </a:lnTo>
                <a:lnTo>
                  <a:pt x="38569" y="46939"/>
                </a:lnTo>
                <a:lnTo>
                  <a:pt x="81780" y="46939"/>
                </a:lnTo>
                <a:lnTo>
                  <a:pt x="82266" y="45974"/>
                </a:lnTo>
                <a:lnTo>
                  <a:pt x="54825" y="45974"/>
                </a:lnTo>
                <a:lnTo>
                  <a:pt x="52761" y="19088"/>
                </a:lnTo>
                <a:close/>
              </a:path>
              <a:path w="116204" h="485139">
                <a:moveTo>
                  <a:pt x="61760" y="190"/>
                </a:moveTo>
                <a:lnTo>
                  <a:pt x="60096" y="18707"/>
                </a:lnTo>
                <a:lnTo>
                  <a:pt x="63652" y="19443"/>
                </a:lnTo>
                <a:lnTo>
                  <a:pt x="66293" y="20726"/>
                </a:lnTo>
                <a:lnTo>
                  <a:pt x="69722" y="24396"/>
                </a:lnTo>
                <a:lnTo>
                  <a:pt x="70688" y="26758"/>
                </a:lnTo>
                <a:lnTo>
                  <a:pt x="71234" y="33858"/>
                </a:lnTo>
                <a:lnTo>
                  <a:pt x="69989" y="37490"/>
                </a:lnTo>
                <a:lnTo>
                  <a:pt x="64376" y="43611"/>
                </a:lnTo>
                <a:lnTo>
                  <a:pt x="60261" y="45427"/>
                </a:lnTo>
                <a:lnTo>
                  <a:pt x="54825" y="45974"/>
                </a:lnTo>
                <a:lnTo>
                  <a:pt x="82266" y="45974"/>
                </a:lnTo>
                <a:lnTo>
                  <a:pt x="82889" y="44738"/>
                </a:lnTo>
                <a:lnTo>
                  <a:pt x="84499" y="37490"/>
                </a:lnTo>
                <a:lnTo>
                  <a:pt x="84632" y="28778"/>
                </a:lnTo>
                <a:lnTo>
                  <a:pt x="84048" y="21158"/>
                </a:lnTo>
                <a:lnTo>
                  <a:pt x="81813" y="14947"/>
                </a:lnTo>
                <a:lnTo>
                  <a:pt x="74028" y="5346"/>
                </a:lnTo>
                <a:lnTo>
                  <a:pt x="68643" y="2019"/>
                </a:lnTo>
                <a:lnTo>
                  <a:pt x="61760" y="190"/>
                </a:lnTo>
                <a:close/>
              </a:path>
            </a:pathLst>
          </a:custGeom>
          <a:solidFill>
            <a:srgbClr val="222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086570" y="3709510"/>
            <a:ext cx="175260" cy="1238885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b="1" spc="5" dirty="0">
                <a:solidFill>
                  <a:srgbClr val="22228B"/>
                </a:solidFill>
                <a:latin typeface="Arial"/>
                <a:cs typeface="Arial"/>
              </a:rPr>
              <a:t>C</a:t>
            </a:r>
            <a:r>
              <a:rPr sz="1050" b="1" dirty="0">
                <a:solidFill>
                  <a:srgbClr val="22228B"/>
                </a:solidFill>
                <a:latin typeface="Arial"/>
                <a:cs typeface="Arial"/>
              </a:rPr>
              <a:t>us</a:t>
            </a:r>
            <a:r>
              <a:rPr sz="1050" b="1" spc="-5" dirty="0">
                <a:solidFill>
                  <a:srgbClr val="22228B"/>
                </a:solidFill>
                <a:latin typeface="Arial"/>
                <a:cs typeface="Arial"/>
              </a:rPr>
              <a:t>t</a:t>
            </a:r>
            <a:r>
              <a:rPr sz="1050" b="1" dirty="0">
                <a:solidFill>
                  <a:srgbClr val="22228B"/>
                </a:solidFill>
                <a:latin typeface="Arial"/>
                <a:cs typeface="Arial"/>
              </a:rPr>
              <a:t>o</a:t>
            </a:r>
            <a:r>
              <a:rPr sz="1050" b="1" spc="-5" dirty="0">
                <a:solidFill>
                  <a:srgbClr val="22228B"/>
                </a:solidFill>
                <a:latin typeface="Arial"/>
                <a:cs typeface="Arial"/>
              </a:rPr>
              <a:t>m</a:t>
            </a:r>
            <a:r>
              <a:rPr sz="1050" b="1" dirty="0">
                <a:solidFill>
                  <a:srgbClr val="22228B"/>
                </a:solidFill>
                <a:latin typeface="Arial"/>
                <a:cs typeface="Arial"/>
              </a:rPr>
              <a:t>er</a:t>
            </a:r>
            <a:r>
              <a:rPr sz="1050" b="1" spc="-35" dirty="0">
                <a:solidFill>
                  <a:srgbClr val="22228B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22228B"/>
                </a:solidFill>
                <a:latin typeface="Arial"/>
                <a:cs typeface="Arial"/>
              </a:rPr>
              <a:t>Focused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893655" y="4356265"/>
            <a:ext cx="184785" cy="324485"/>
          </a:xfrm>
          <a:custGeom>
            <a:avLst/>
            <a:gdLst/>
            <a:ahLst/>
            <a:cxnLst/>
            <a:rect l="l" t="t" r="r" b="b"/>
            <a:pathLst>
              <a:path w="184784" h="324485">
                <a:moveTo>
                  <a:pt x="24637" y="238026"/>
                </a:moveTo>
                <a:lnTo>
                  <a:pt x="18973" y="257787"/>
                </a:lnTo>
                <a:lnTo>
                  <a:pt x="80784" y="299977"/>
                </a:lnTo>
                <a:lnTo>
                  <a:pt x="5791" y="303749"/>
                </a:lnTo>
                <a:lnTo>
                  <a:pt x="0" y="323954"/>
                </a:lnTo>
                <a:lnTo>
                  <a:pt x="101739" y="317426"/>
                </a:lnTo>
                <a:lnTo>
                  <a:pt x="107441" y="297538"/>
                </a:lnTo>
                <a:lnTo>
                  <a:pt x="24637" y="238026"/>
                </a:lnTo>
                <a:close/>
              </a:path>
              <a:path w="184784" h="324485">
                <a:moveTo>
                  <a:pt x="134326" y="203787"/>
                </a:moveTo>
                <a:lnTo>
                  <a:pt x="81533" y="203787"/>
                </a:lnTo>
                <a:lnTo>
                  <a:pt x="86690" y="205260"/>
                </a:lnTo>
                <a:lnTo>
                  <a:pt x="87089" y="208575"/>
                </a:lnTo>
                <a:lnTo>
                  <a:pt x="87061" y="210797"/>
                </a:lnTo>
                <a:lnTo>
                  <a:pt x="86954" y="214252"/>
                </a:lnTo>
                <a:lnTo>
                  <a:pt x="86831" y="216042"/>
                </a:lnTo>
                <a:lnTo>
                  <a:pt x="85642" y="228831"/>
                </a:lnTo>
                <a:lnTo>
                  <a:pt x="85559" y="235245"/>
                </a:lnTo>
                <a:lnTo>
                  <a:pt x="105854" y="255717"/>
                </a:lnTo>
                <a:lnTo>
                  <a:pt x="111137" y="255095"/>
                </a:lnTo>
                <a:lnTo>
                  <a:pt x="120891" y="249304"/>
                </a:lnTo>
                <a:lnTo>
                  <a:pt x="124307" y="244414"/>
                </a:lnTo>
                <a:lnTo>
                  <a:pt x="126559" y="236578"/>
                </a:lnTo>
                <a:lnTo>
                  <a:pt x="105867" y="236578"/>
                </a:lnTo>
                <a:lnTo>
                  <a:pt x="100876" y="235156"/>
                </a:lnTo>
                <a:lnTo>
                  <a:pt x="99123" y="233403"/>
                </a:lnTo>
                <a:lnTo>
                  <a:pt x="98158" y="230622"/>
                </a:lnTo>
                <a:lnTo>
                  <a:pt x="97574" y="228831"/>
                </a:lnTo>
                <a:lnTo>
                  <a:pt x="97701" y="222024"/>
                </a:lnTo>
                <a:lnTo>
                  <a:pt x="98117" y="216042"/>
                </a:lnTo>
                <a:lnTo>
                  <a:pt x="98224" y="214061"/>
                </a:lnTo>
                <a:lnTo>
                  <a:pt x="98209" y="208575"/>
                </a:lnTo>
                <a:lnTo>
                  <a:pt x="132954" y="208575"/>
                </a:lnTo>
                <a:lnTo>
                  <a:pt x="134326" y="203787"/>
                </a:lnTo>
                <a:close/>
              </a:path>
              <a:path w="184784" h="324485">
                <a:moveTo>
                  <a:pt x="79501" y="185258"/>
                </a:moveTo>
                <a:lnTo>
                  <a:pt x="56375" y="217617"/>
                </a:lnTo>
                <a:lnTo>
                  <a:pt x="56057" y="224615"/>
                </a:lnTo>
                <a:lnTo>
                  <a:pt x="59723" y="235156"/>
                </a:lnTo>
                <a:lnTo>
                  <a:pt x="63626" y="239690"/>
                </a:lnTo>
                <a:lnTo>
                  <a:pt x="69570" y="243347"/>
                </a:lnTo>
                <a:lnTo>
                  <a:pt x="77076" y="228120"/>
                </a:lnTo>
                <a:lnTo>
                  <a:pt x="74282" y="226139"/>
                </a:lnTo>
                <a:lnTo>
                  <a:pt x="72516" y="224094"/>
                </a:lnTo>
                <a:lnTo>
                  <a:pt x="71056" y="219852"/>
                </a:lnTo>
                <a:lnTo>
                  <a:pt x="71132" y="217223"/>
                </a:lnTo>
                <a:lnTo>
                  <a:pt x="73380" y="209413"/>
                </a:lnTo>
                <a:lnTo>
                  <a:pt x="75006" y="206454"/>
                </a:lnTo>
                <a:lnTo>
                  <a:pt x="78866" y="203927"/>
                </a:lnTo>
                <a:lnTo>
                  <a:pt x="81533" y="203787"/>
                </a:lnTo>
                <a:lnTo>
                  <a:pt x="134326" y="203787"/>
                </a:lnTo>
                <a:lnTo>
                  <a:pt x="136157" y="197399"/>
                </a:lnTo>
                <a:lnTo>
                  <a:pt x="129463" y="197399"/>
                </a:lnTo>
                <a:lnTo>
                  <a:pt x="123558" y="196929"/>
                </a:lnTo>
                <a:lnTo>
                  <a:pt x="119151" y="195976"/>
                </a:lnTo>
                <a:lnTo>
                  <a:pt x="85001" y="185981"/>
                </a:lnTo>
                <a:lnTo>
                  <a:pt x="79501" y="185258"/>
                </a:lnTo>
                <a:close/>
              </a:path>
              <a:path w="184784" h="324485">
                <a:moveTo>
                  <a:pt x="132954" y="208575"/>
                </a:moveTo>
                <a:lnTo>
                  <a:pt x="98209" y="208575"/>
                </a:lnTo>
                <a:lnTo>
                  <a:pt x="105968" y="210797"/>
                </a:lnTo>
                <a:lnTo>
                  <a:pt x="108788" y="211851"/>
                </a:lnTo>
                <a:lnTo>
                  <a:pt x="110159" y="212740"/>
                </a:lnTo>
                <a:lnTo>
                  <a:pt x="112280" y="214074"/>
                </a:lnTo>
                <a:lnTo>
                  <a:pt x="113830" y="216042"/>
                </a:lnTo>
                <a:lnTo>
                  <a:pt x="114807" y="218646"/>
                </a:lnTo>
                <a:lnTo>
                  <a:pt x="116036" y="222024"/>
                </a:lnTo>
                <a:lnTo>
                  <a:pt x="116161" y="223700"/>
                </a:lnTo>
                <a:lnTo>
                  <a:pt x="116255" y="225478"/>
                </a:lnTo>
                <a:lnTo>
                  <a:pt x="114515" y="231524"/>
                </a:lnTo>
                <a:lnTo>
                  <a:pt x="112918" y="233632"/>
                </a:lnTo>
                <a:lnTo>
                  <a:pt x="108280" y="236273"/>
                </a:lnTo>
                <a:lnTo>
                  <a:pt x="105867" y="236578"/>
                </a:lnTo>
                <a:lnTo>
                  <a:pt x="126559" y="236578"/>
                </a:lnTo>
                <a:lnTo>
                  <a:pt x="127406" y="233632"/>
                </a:lnTo>
                <a:lnTo>
                  <a:pt x="127689" y="230165"/>
                </a:lnTo>
                <a:lnTo>
                  <a:pt x="127609" y="228831"/>
                </a:lnTo>
                <a:lnTo>
                  <a:pt x="126758" y="222024"/>
                </a:lnTo>
                <a:lnTo>
                  <a:pt x="125475" y="218163"/>
                </a:lnTo>
                <a:lnTo>
                  <a:pt x="123405" y="214302"/>
                </a:lnTo>
                <a:lnTo>
                  <a:pt x="128168" y="214252"/>
                </a:lnTo>
                <a:lnTo>
                  <a:pt x="131381" y="214061"/>
                </a:lnTo>
                <a:lnTo>
                  <a:pt x="132954" y="208575"/>
                </a:lnTo>
                <a:close/>
              </a:path>
              <a:path w="184784" h="324485">
                <a:moveTo>
                  <a:pt x="136397" y="196561"/>
                </a:moveTo>
                <a:lnTo>
                  <a:pt x="132765" y="197196"/>
                </a:lnTo>
                <a:lnTo>
                  <a:pt x="129463" y="197399"/>
                </a:lnTo>
                <a:lnTo>
                  <a:pt x="136157" y="197399"/>
                </a:lnTo>
                <a:lnTo>
                  <a:pt x="136397" y="196561"/>
                </a:lnTo>
                <a:close/>
              </a:path>
              <a:path w="184784" h="324485">
                <a:moveTo>
                  <a:pt x="53111" y="138725"/>
                </a:moveTo>
                <a:lnTo>
                  <a:pt x="48044" y="156416"/>
                </a:lnTo>
                <a:lnTo>
                  <a:pt x="140322" y="182883"/>
                </a:lnTo>
                <a:lnTo>
                  <a:pt x="145389" y="165192"/>
                </a:lnTo>
                <a:lnTo>
                  <a:pt x="53111" y="138725"/>
                </a:lnTo>
                <a:close/>
              </a:path>
              <a:path w="184784" h="324485">
                <a:moveTo>
                  <a:pt x="88518" y="111242"/>
                </a:moveTo>
                <a:lnTo>
                  <a:pt x="83438" y="128933"/>
                </a:lnTo>
                <a:lnTo>
                  <a:pt x="132041" y="142865"/>
                </a:lnTo>
                <a:lnTo>
                  <a:pt x="137198" y="143475"/>
                </a:lnTo>
                <a:lnTo>
                  <a:pt x="145249" y="142332"/>
                </a:lnTo>
                <a:lnTo>
                  <a:pt x="148755" y="140554"/>
                </a:lnTo>
                <a:lnTo>
                  <a:pt x="154749" y="134546"/>
                </a:lnTo>
                <a:lnTo>
                  <a:pt x="156883" y="130800"/>
                </a:lnTo>
                <a:lnTo>
                  <a:pt x="158815" y="124069"/>
                </a:lnTo>
                <a:lnTo>
                  <a:pt x="134492" y="124069"/>
                </a:lnTo>
                <a:lnTo>
                  <a:pt x="128638" y="122748"/>
                </a:lnTo>
                <a:lnTo>
                  <a:pt x="88518" y="111242"/>
                </a:lnTo>
                <a:close/>
              </a:path>
              <a:path w="184784" h="324485">
                <a:moveTo>
                  <a:pt x="100876" y="68125"/>
                </a:moveTo>
                <a:lnTo>
                  <a:pt x="95808" y="85804"/>
                </a:lnTo>
                <a:lnTo>
                  <a:pt x="133578" y="96637"/>
                </a:lnTo>
                <a:lnTo>
                  <a:pt x="139458" y="98809"/>
                </a:lnTo>
                <a:lnTo>
                  <a:pt x="143865" y="101971"/>
                </a:lnTo>
                <a:lnTo>
                  <a:pt x="145453" y="104206"/>
                </a:lnTo>
                <a:lnTo>
                  <a:pt x="147396" y="109934"/>
                </a:lnTo>
                <a:lnTo>
                  <a:pt x="147446" y="112880"/>
                </a:lnTo>
                <a:lnTo>
                  <a:pt x="145821" y="118544"/>
                </a:lnTo>
                <a:lnTo>
                  <a:pt x="144576" y="120551"/>
                </a:lnTo>
                <a:lnTo>
                  <a:pt x="141122" y="123282"/>
                </a:lnTo>
                <a:lnTo>
                  <a:pt x="139103" y="123980"/>
                </a:lnTo>
                <a:lnTo>
                  <a:pt x="134492" y="124069"/>
                </a:lnTo>
                <a:lnTo>
                  <a:pt x="158815" y="124069"/>
                </a:lnTo>
                <a:lnTo>
                  <a:pt x="159435" y="121910"/>
                </a:lnTo>
                <a:lnTo>
                  <a:pt x="159613" y="117427"/>
                </a:lnTo>
                <a:lnTo>
                  <a:pt x="157772" y="108308"/>
                </a:lnTo>
                <a:lnTo>
                  <a:pt x="155879" y="104308"/>
                </a:lnTo>
                <a:lnTo>
                  <a:pt x="153009" y="100853"/>
                </a:lnTo>
                <a:lnTo>
                  <a:pt x="163840" y="100853"/>
                </a:lnTo>
                <a:lnTo>
                  <a:pt x="167728" y="87290"/>
                </a:lnTo>
                <a:lnTo>
                  <a:pt x="100876" y="68125"/>
                </a:lnTo>
                <a:close/>
              </a:path>
              <a:path w="184784" h="324485">
                <a:moveTo>
                  <a:pt x="163840" y="100853"/>
                </a:moveTo>
                <a:lnTo>
                  <a:pt x="153009" y="100853"/>
                </a:lnTo>
                <a:lnTo>
                  <a:pt x="163017" y="103724"/>
                </a:lnTo>
                <a:lnTo>
                  <a:pt x="163840" y="100853"/>
                </a:lnTo>
                <a:close/>
              </a:path>
              <a:path w="184784" h="324485">
                <a:moveTo>
                  <a:pt x="142936" y="0"/>
                </a:moveTo>
                <a:lnTo>
                  <a:pt x="112039" y="23510"/>
                </a:lnTo>
                <a:lnTo>
                  <a:pt x="110803" y="30038"/>
                </a:lnTo>
                <a:lnTo>
                  <a:pt x="110909" y="36325"/>
                </a:lnTo>
                <a:lnTo>
                  <a:pt x="138683" y="64328"/>
                </a:lnTo>
                <a:lnTo>
                  <a:pt x="151872" y="66328"/>
                </a:lnTo>
                <a:lnTo>
                  <a:pt x="157925" y="65828"/>
                </a:lnTo>
                <a:lnTo>
                  <a:pt x="179684" y="48898"/>
                </a:lnTo>
                <a:lnTo>
                  <a:pt x="153758" y="48898"/>
                </a:lnTo>
                <a:lnTo>
                  <a:pt x="148475" y="47526"/>
                </a:lnTo>
                <a:lnTo>
                  <a:pt x="149459" y="44097"/>
                </a:lnTo>
                <a:lnTo>
                  <a:pt x="137744" y="44097"/>
                </a:lnTo>
                <a:lnTo>
                  <a:pt x="132905" y="42764"/>
                </a:lnTo>
                <a:lnTo>
                  <a:pt x="129438" y="40427"/>
                </a:lnTo>
                <a:lnTo>
                  <a:pt x="125260" y="33785"/>
                </a:lnTo>
                <a:lnTo>
                  <a:pt x="124764" y="30191"/>
                </a:lnTo>
                <a:lnTo>
                  <a:pt x="126911" y="22723"/>
                </a:lnTo>
                <a:lnTo>
                  <a:pt x="129120" y="20031"/>
                </a:lnTo>
                <a:lnTo>
                  <a:pt x="135889" y="16525"/>
                </a:lnTo>
                <a:lnTo>
                  <a:pt x="140169" y="16322"/>
                </a:lnTo>
                <a:lnTo>
                  <a:pt x="157425" y="16322"/>
                </a:lnTo>
                <a:lnTo>
                  <a:pt x="161188" y="3203"/>
                </a:lnTo>
                <a:lnTo>
                  <a:pt x="151567" y="850"/>
                </a:lnTo>
                <a:lnTo>
                  <a:pt x="142936" y="0"/>
                </a:lnTo>
                <a:close/>
              </a:path>
              <a:path w="184784" h="324485">
                <a:moveTo>
                  <a:pt x="170929" y="7026"/>
                </a:moveTo>
                <a:lnTo>
                  <a:pt x="162915" y="23802"/>
                </a:lnTo>
                <a:lnTo>
                  <a:pt x="165988" y="25720"/>
                </a:lnTo>
                <a:lnTo>
                  <a:pt x="168020" y="27854"/>
                </a:lnTo>
                <a:lnTo>
                  <a:pt x="169951" y="32489"/>
                </a:lnTo>
                <a:lnTo>
                  <a:pt x="170040" y="35042"/>
                </a:lnTo>
                <a:lnTo>
                  <a:pt x="168084" y="41875"/>
                </a:lnTo>
                <a:lnTo>
                  <a:pt x="165646" y="44859"/>
                </a:lnTo>
                <a:lnTo>
                  <a:pt x="158254" y="48644"/>
                </a:lnTo>
                <a:lnTo>
                  <a:pt x="153758" y="48898"/>
                </a:lnTo>
                <a:lnTo>
                  <a:pt x="179684" y="48898"/>
                </a:lnTo>
                <a:lnTo>
                  <a:pt x="182410" y="41786"/>
                </a:lnTo>
                <a:lnTo>
                  <a:pt x="184518" y="34445"/>
                </a:lnTo>
                <a:lnTo>
                  <a:pt x="184581" y="27841"/>
                </a:lnTo>
                <a:lnTo>
                  <a:pt x="180632" y="16132"/>
                </a:lnTo>
                <a:lnTo>
                  <a:pt x="176733" y="11141"/>
                </a:lnTo>
                <a:lnTo>
                  <a:pt x="170929" y="7026"/>
                </a:lnTo>
                <a:close/>
              </a:path>
              <a:path w="184784" h="324485">
                <a:moveTo>
                  <a:pt x="157425" y="16322"/>
                </a:moveTo>
                <a:lnTo>
                  <a:pt x="140169" y="16322"/>
                </a:lnTo>
                <a:lnTo>
                  <a:pt x="145326" y="17668"/>
                </a:lnTo>
                <a:lnTo>
                  <a:pt x="137744" y="44097"/>
                </a:lnTo>
                <a:lnTo>
                  <a:pt x="149459" y="44097"/>
                </a:lnTo>
                <a:lnTo>
                  <a:pt x="157425" y="16322"/>
                </a:lnTo>
                <a:close/>
              </a:path>
            </a:pathLst>
          </a:custGeom>
          <a:solidFill>
            <a:srgbClr val="222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44443" y="4308237"/>
            <a:ext cx="27940" cy="40005"/>
          </a:xfrm>
          <a:custGeom>
            <a:avLst/>
            <a:gdLst/>
            <a:ahLst/>
            <a:cxnLst/>
            <a:rect l="l" t="t" r="r" b="b"/>
            <a:pathLst>
              <a:path w="27940" h="40004">
                <a:moveTo>
                  <a:pt x="9969" y="0"/>
                </a:moveTo>
                <a:lnTo>
                  <a:pt x="0" y="34747"/>
                </a:lnTo>
                <a:lnTo>
                  <a:pt x="17691" y="39814"/>
                </a:lnTo>
                <a:lnTo>
                  <a:pt x="27660" y="5067"/>
                </a:lnTo>
                <a:lnTo>
                  <a:pt x="9969" y="0"/>
                </a:lnTo>
                <a:close/>
              </a:path>
            </a:pathLst>
          </a:custGeom>
          <a:solidFill>
            <a:srgbClr val="222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14884" y="4054370"/>
            <a:ext cx="150495" cy="266065"/>
          </a:xfrm>
          <a:custGeom>
            <a:avLst/>
            <a:gdLst/>
            <a:ahLst/>
            <a:cxnLst/>
            <a:rect l="l" t="t" r="r" b="b"/>
            <a:pathLst>
              <a:path w="150495" h="266064">
                <a:moveTo>
                  <a:pt x="108521" y="172897"/>
                </a:moveTo>
                <a:lnTo>
                  <a:pt x="5651" y="183387"/>
                </a:lnTo>
                <a:lnTo>
                  <a:pt x="0" y="203085"/>
                </a:lnTo>
                <a:lnTo>
                  <a:pt x="81965" y="265493"/>
                </a:lnTo>
                <a:lnTo>
                  <a:pt x="87642" y="245732"/>
                </a:lnTo>
                <a:lnTo>
                  <a:pt x="68859" y="232105"/>
                </a:lnTo>
                <a:lnTo>
                  <a:pt x="71780" y="221919"/>
                </a:lnTo>
                <a:lnTo>
                  <a:pt x="54952" y="221919"/>
                </a:lnTo>
                <a:lnTo>
                  <a:pt x="24282" y="199631"/>
                </a:lnTo>
                <a:lnTo>
                  <a:pt x="62179" y="196735"/>
                </a:lnTo>
                <a:lnTo>
                  <a:pt x="79001" y="196735"/>
                </a:lnTo>
                <a:lnTo>
                  <a:pt x="79438" y="195211"/>
                </a:lnTo>
                <a:lnTo>
                  <a:pt x="102704" y="193166"/>
                </a:lnTo>
                <a:lnTo>
                  <a:pt x="108521" y="172897"/>
                </a:lnTo>
                <a:close/>
              </a:path>
              <a:path w="150495" h="266064">
                <a:moveTo>
                  <a:pt x="79001" y="196735"/>
                </a:moveTo>
                <a:lnTo>
                  <a:pt x="62179" y="196735"/>
                </a:lnTo>
                <a:lnTo>
                  <a:pt x="54952" y="221919"/>
                </a:lnTo>
                <a:lnTo>
                  <a:pt x="71780" y="221919"/>
                </a:lnTo>
                <a:lnTo>
                  <a:pt x="79001" y="196735"/>
                </a:lnTo>
                <a:close/>
              </a:path>
              <a:path w="150495" h="266064">
                <a:moveTo>
                  <a:pt x="35547" y="79108"/>
                </a:moveTo>
                <a:lnTo>
                  <a:pt x="30479" y="96799"/>
                </a:lnTo>
                <a:lnTo>
                  <a:pt x="63715" y="106324"/>
                </a:lnTo>
                <a:lnTo>
                  <a:pt x="55930" y="109994"/>
                </a:lnTo>
                <a:lnTo>
                  <a:pt x="50977" y="115569"/>
                </a:lnTo>
                <a:lnTo>
                  <a:pt x="46507" y="131178"/>
                </a:lnTo>
                <a:lnTo>
                  <a:pt x="47523" y="138760"/>
                </a:lnTo>
                <a:lnTo>
                  <a:pt x="83434" y="162924"/>
                </a:lnTo>
                <a:lnTo>
                  <a:pt x="90809" y="163371"/>
                </a:lnTo>
                <a:lnTo>
                  <a:pt x="97563" y="162529"/>
                </a:lnTo>
                <a:lnTo>
                  <a:pt x="103695" y="160400"/>
                </a:lnTo>
                <a:lnTo>
                  <a:pt x="111455" y="156692"/>
                </a:lnTo>
                <a:lnTo>
                  <a:pt x="116433" y="151002"/>
                </a:lnTo>
                <a:lnTo>
                  <a:pt x="118067" y="145313"/>
                </a:lnTo>
                <a:lnTo>
                  <a:pt x="91998" y="145313"/>
                </a:lnTo>
                <a:lnTo>
                  <a:pt x="86550" y="144818"/>
                </a:lnTo>
                <a:lnTo>
                  <a:pt x="62555" y="126250"/>
                </a:lnTo>
                <a:lnTo>
                  <a:pt x="64947" y="117944"/>
                </a:lnTo>
                <a:lnTo>
                  <a:pt x="67652" y="114884"/>
                </a:lnTo>
                <a:lnTo>
                  <a:pt x="75996" y="111277"/>
                </a:lnTo>
                <a:lnTo>
                  <a:pt x="126186" y="111277"/>
                </a:lnTo>
                <a:lnTo>
                  <a:pt x="127825" y="105562"/>
                </a:lnTo>
                <a:lnTo>
                  <a:pt x="35547" y="79108"/>
                </a:lnTo>
                <a:close/>
              </a:path>
              <a:path w="150495" h="266064">
                <a:moveTo>
                  <a:pt x="126186" y="111277"/>
                </a:moveTo>
                <a:lnTo>
                  <a:pt x="75996" y="111277"/>
                </a:lnTo>
                <a:lnTo>
                  <a:pt x="81927" y="111480"/>
                </a:lnTo>
                <a:lnTo>
                  <a:pt x="96481" y="115658"/>
                </a:lnTo>
                <a:lnTo>
                  <a:pt x="101244" y="118567"/>
                </a:lnTo>
                <a:lnTo>
                  <a:pt x="106540" y="126250"/>
                </a:lnTo>
                <a:lnTo>
                  <a:pt x="107276" y="130213"/>
                </a:lnTo>
                <a:lnTo>
                  <a:pt x="104635" y="139407"/>
                </a:lnTo>
                <a:lnTo>
                  <a:pt x="101180" y="142735"/>
                </a:lnTo>
                <a:lnTo>
                  <a:pt x="91998" y="145313"/>
                </a:lnTo>
                <a:lnTo>
                  <a:pt x="118067" y="145313"/>
                </a:lnTo>
                <a:lnTo>
                  <a:pt x="119722" y="139547"/>
                </a:lnTo>
                <a:lnTo>
                  <a:pt x="119862" y="135534"/>
                </a:lnTo>
                <a:lnTo>
                  <a:pt x="118249" y="127038"/>
                </a:lnTo>
                <a:lnTo>
                  <a:pt x="116331" y="122999"/>
                </a:lnTo>
                <a:lnTo>
                  <a:pt x="113296" y="119176"/>
                </a:lnTo>
                <a:lnTo>
                  <a:pt x="123922" y="119176"/>
                </a:lnTo>
                <a:lnTo>
                  <a:pt x="126186" y="111277"/>
                </a:lnTo>
                <a:close/>
              </a:path>
              <a:path w="150495" h="266064">
                <a:moveTo>
                  <a:pt x="123922" y="119176"/>
                </a:moveTo>
                <a:lnTo>
                  <a:pt x="113296" y="119176"/>
                </a:lnTo>
                <a:lnTo>
                  <a:pt x="123113" y="121996"/>
                </a:lnTo>
                <a:lnTo>
                  <a:pt x="123922" y="119176"/>
                </a:lnTo>
                <a:close/>
              </a:path>
              <a:path w="150495" h="266064">
                <a:moveTo>
                  <a:pt x="58229" y="0"/>
                </a:moveTo>
                <a:lnTo>
                  <a:pt x="53162" y="17691"/>
                </a:lnTo>
                <a:lnTo>
                  <a:pt x="86398" y="27216"/>
                </a:lnTo>
                <a:lnTo>
                  <a:pt x="78625" y="30886"/>
                </a:lnTo>
                <a:lnTo>
                  <a:pt x="73659" y="36461"/>
                </a:lnTo>
                <a:lnTo>
                  <a:pt x="69189" y="52069"/>
                </a:lnTo>
                <a:lnTo>
                  <a:pt x="70205" y="59651"/>
                </a:lnTo>
                <a:lnTo>
                  <a:pt x="106116" y="83816"/>
                </a:lnTo>
                <a:lnTo>
                  <a:pt x="113491" y="84262"/>
                </a:lnTo>
                <a:lnTo>
                  <a:pt x="120246" y="83421"/>
                </a:lnTo>
                <a:lnTo>
                  <a:pt x="126377" y="81292"/>
                </a:lnTo>
                <a:lnTo>
                  <a:pt x="134137" y="77584"/>
                </a:lnTo>
                <a:lnTo>
                  <a:pt x="139115" y="71894"/>
                </a:lnTo>
                <a:lnTo>
                  <a:pt x="140749" y="66205"/>
                </a:lnTo>
                <a:lnTo>
                  <a:pt x="114680" y="66205"/>
                </a:lnTo>
                <a:lnTo>
                  <a:pt x="109232" y="65709"/>
                </a:lnTo>
                <a:lnTo>
                  <a:pt x="85249" y="47142"/>
                </a:lnTo>
                <a:lnTo>
                  <a:pt x="87629" y="38836"/>
                </a:lnTo>
                <a:lnTo>
                  <a:pt x="90335" y="35775"/>
                </a:lnTo>
                <a:lnTo>
                  <a:pt x="98678" y="32169"/>
                </a:lnTo>
                <a:lnTo>
                  <a:pt x="148869" y="32169"/>
                </a:lnTo>
                <a:lnTo>
                  <a:pt x="150507" y="26454"/>
                </a:lnTo>
                <a:lnTo>
                  <a:pt x="58229" y="0"/>
                </a:lnTo>
                <a:close/>
              </a:path>
              <a:path w="150495" h="266064">
                <a:moveTo>
                  <a:pt x="148869" y="32169"/>
                </a:moveTo>
                <a:lnTo>
                  <a:pt x="98678" y="32169"/>
                </a:lnTo>
                <a:lnTo>
                  <a:pt x="104609" y="32372"/>
                </a:lnTo>
                <a:lnTo>
                  <a:pt x="119164" y="36550"/>
                </a:lnTo>
                <a:lnTo>
                  <a:pt x="123926" y="39458"/>
                </a:lnTo>
                <a:lnTo>
                  <a:pt x="129222" y="47142"/>
                </a:lnTo>
                <a:lnTo>
                  <a:pt x="129959" y="51104"/>
                </a:lnTo>
                <a:lnTo>
                  <a:pt x="127317" y="60299"/>
                </a:lnTo>
                <a:lnTo>
                  <a:pt x="123875" y="63626"/>
                </a:lnTo>
                <a:lnTo>
                  <a:pt x="114680" y="66205"/>
                </a:lnTo>
                <a:lnTo>
                  <a:pt x="140749" y="66205"/>
                </a:lnTo>
                <a:lnTo>
                  <a:pt x="142405" y="60439"/>
                </a:lnTo>
                <a:lnTo>
                  <a:pt x="142544" y="56426"/>
                </a:lnTo>
                <a:lnTo>
                  <a:pt x="140931" y="47929"/>
                </a:lnTo>
                <a:lnTo>
                  <a:pt x="139014" y="43891"/>
                </a:lnTo>
                <a:lnTo>
                  <a:pt x="135978" y="40068"/>
                </a:lnTo>
                <a:lnTo>
                  <a:pt x="146604" y="40068"/>
                </a:lnTo>
                <a:lnTo>
                  <a:pt x="148869" y="32169"/>
                </a:lnTo>
                <a:close/>
              </a:path>
              <a:path w="150495" h="266064">
                <a:moveTo>
                  <a:pt x="146604" y="40068"/>
                </a:moveTo>
                <a:lnTo>
                  <a:pt x="135978" y="40068"/>
                </a:lnTo>
                <a:lnTo>
                  <a:pt x="145795" y="42887"/>
                </a:lnTo>
                <a:lnTo>
                  <a:pt x="146604" y="40068"/>
                </a:lnTo>
                <a:close/>
              </a:path>
            </a:pathLst>
          </a:custGeom>
          <a:solidFill>
            <a:srgbClr val="22228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231391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912">
            <a:solidFill>
              <a:srgbClr val="0C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7368" y="96011"/>
            <a:ext cx="932687" cy="100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4612" y="2638044"/>
            <a:ext cx="2516123" cy="3325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30523" y="2610611"/>
            <a:ext cx="2532887" cy="3352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56603" y="2610611"/>
            <a:ext cx="2522219" cy="3352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3444" y="1136904"/>
            <a:ext cx="3066287" cy="18196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8515" y="1331976"/>
            <a:ext cx="2480741" cy="12313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61532" y="1101852"/>
            <a:ext cx="2982467" cy="1822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56604" y="1296924"/>
            <a:ext cx="2478023" cy="12317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43738" y="3325743"/>
            <a:ext cx="1550035" cy="1240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229235" indent="-17081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195580" algn="l"/>
              </a:tabLst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Qualifying nano-  pulsed laser</a:t>
            </a:r>
            <a:r>
              <a:rPr sz="1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and  CO</a:t>
            </a:r>
            <a:r>
              <a:rPr sz="1200" spc="-7" baseline="-20833" dirty="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continuous 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wave</a:t>
            </a:r>
            <a:r>
              <a:rPr sz="1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laser</a:t>
            </a:r>
            <a:endParaRPr sz="1200">
              <a:latin typeface="Arial"/>
              <a:cs typeface="Arial"/>
            </a:endParaRPr>
          </a:p>
          <a:p>
            <a:pPr marL="184785" marR="5080" indent="-172085">
              <a:lnSpc>
                <a:spcPct val="100000"/>
              </a:lnSpc>
              <a:spcBef>
                <a:spcPts val="1005"/>
              </a:spcBef>
              <a:buChar char="•"/>
              <a:tabLst>
                <a:tab pos="185420" algn="l"/>
              </a:tabLst>
            </a:pP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Targeting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B-2,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F-22, 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F-35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12274" y="3286964"/>
            <a:ext cx="1783714" cy="2323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74930" indent="-18288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Laser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Surface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Prep:  Elimination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solvent  cleaning and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Pre-Kote 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surface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endParaRPr sz="1200">
              <a:latin typeface="Arial"/>
              <a:cs typeface="Arial"/>
            </a:endParaRPr>
          </a:p>
          <a:p>
            <a:pPr marL="195580" marR="5080" indent="-170815">
              <a:lnSpc>
                <a:spcPct val="100000"/>
              </a:lnSpc>
              <a:spcBef>
                <a:spcPts val="405"/>
              </a:spcBef>
              <a:buChar char="•"/>
              <a:tabLst>
                <a:tab pos="195580" algn="l"/>
              </a:tabLst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Exploring use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300</a:t>
            </a:r>
            <a:r>
              <a:rPr sz="1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W 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laser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clean substrate 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surface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prior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to top 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coat/paint</a:t>
            </a:r>
            <a:r>
              <a:rPr sz="1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application</a:t>
            </a:r>
            <a:endParaRPr sz="1200">
              <a:latin typeface="Arial"/>
              <a:cs typeface="Arial"/>
            </a:endParaRPr>
          </a:p>
          <a:p>
            <a:pPr marL="184785" marR="28575" indent="-172085">
              <a:lnSpc>
                <a:spcPct val="100000"/>
              </a:lnSpc>
              <a:spcBef>
                <a:spcPts val="484"/>
              </a:spcBef>
              <a:buChar char="•"/>
              <a:tabLst>
                <a:tab pos="185420" algn="l"/>
              </a:tabLst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Conducting prescreen 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tests to define 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parameters/gauge</a:t>
            </a:r>
            <a:r>
              <a:rPr sz="1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tech 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maturity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5016" y="3270063"/>
            <a:ext cx="1897380" cy="2479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880" marR="5080" indent="-170180">
              <a:lnSpc>
                <a:spcPct val="100000"/>
              </a:lnSpc>
              <a:buChar char="•"/>
              <a:tabLst>
                <a:tab pos="183515" algn="l"/>
              </a:tabLst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Capability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a  production-ready system 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coating removal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using  either:</a:t>
            </a:r>
            <a:endParaRPr sz="1200">
              <a:latin typeface="Arial"/>
              <a:cs typeface="Arial"/>
            </a:endParaRPr>
          </a:p>
          <a:p>
            <a:pPr marL="182880" marR="247650" lvl="1">
              <a:lnSpc>
                <a:spcPct val="100000"/>
              </a:lnSpc>
              <a:spcBef>
                <a:spcPts val="605"/>
              </a:spcBef>
              <a:buChar char="-"/>
              <a:tabLst>
                <a:tab pos="264160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1 kW nano-pulsed</a:t>
            </a:r>
            <a:r>
              <a:rPr sz="10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fiber  laser</a:t>
            </a:r>
            <a:endParaRPr sz="1050">
              <a:latin typeface="Arial"/>
              <a:cs typeface="Arial"/>
            </a:endParaRPr>
          </a:p>
          <a:p>
            <a:pPr marL="182880" marR="275590" lvl="1">
              <a:lnSpc>
                <a:spcPct val="100000"/>
              </a:lnSpc>
              <a:buChar char="-"/>
              <a:tabLst>
                <a:tab pos="264160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20 kW CO</a:t>
            </a:r>
            <a:r>
              <a:rPr sz="1050" baseline="-19841" dirty="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continuous 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wave</a:t>
            </a:r>
            <a:r>
              <a:rPr sz="10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laser</a:t>
            </a:r>
            <a:endParaRPr sz="1050">
              <a:latin typeface="Arial"/>
              <a:cs typeface="Arial"/>
            </a:endParaRPr>
          </a:p>
          <a:p>
            <a:pPr marL="182880" marR="200025" indent="-170180">
              <a:lnSpc>
                <a:spcPct val="100000"/>
              </a:lnSpc>
              <a:spcBef>
                <a:spcPts val="400"/>
              </a:spcBef>
              <a:buChar char="•"/>
              <a:tabLst>
                <a:tab pos="183515" algn="l"/>
              </a:tabLst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Qualifying 1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kW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nano-  pulsed laser and CO</a:t>
            </a:r>
            <a:r>
              <a:rPr sz="1200" spc="-7" baseline="-20833" dirty="0">
                <a:solidFill>
                  <a:srgbClr val="FFFFFF"/>
                </a:solidFill>
                <a:latin typeface="Arial"/>
                <a:cs typeface="Arial"/>
              </a:rPr>
              <a:t>2 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continuous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wave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laser</a:t>
            </a:r>
            <a:endParaRPr sz="1200">
              <a:latin typeface="Arial"/>
              <a:cs typeface="Arial"/>
            </a:endParaRPr>
          </a:p>
          <a:p>
            <a:pPr marL="182880" marR="175895" indent="-170180">
              <a:lnSpc>
                <a:spcPct val="100000"/>
              </a:lnSpc>
              <a:spcBef>
                <a:spcPts val="390"/>
              </a:spcBef>
              <a:buChar char="•"/>
              <a:tabLst>
                <a:tab pos="183515" algn="l"/>
              </a:tabLst>
            </a:pP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Targeting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C-130, RQ-4  and</a:t>
            </a:r>
            <a:r>
              <a:rPr sz="12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C-17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65988" y="2404871"/>
            <a:ext cx="1812035" cy="7437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49823" y="2664631"/>
            <a:ext cx="10439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CC66"/>
                </a:solidFill>
                <a:latin typeface="Arial"/>
                <a:cs typeface="Arial"/>
              </a:rPr>
              <a:t>Composites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51319" y="2389644"/>
            <a:ext cx="1813547" cy="7436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864009" y="2512715"/>
            <a:ext cx="1587500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0045" marR="5080" indent="-347980">
              <a:lnSpc>
                <a:spcPct val="100000"/>
              </a:lnSpc>
            </a:pPr>
            <a:r>
              <a:rPr sz="1600" b="1" spc="-10" dirty="0">
                <a:solidFill>
                  <a:srgbClr val="FFCC66"/>
                </a:solidFill>
                <a:latin typeface="Arial"/>
                <a:cs typeface="Arial"/>
              </a:rPr>
              <a:t>Low</a:t>
            </a:r>
            <a:r>
              <a:rPr sz="1600" b="1" spc="-5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CC66"/>
                </a:solidFill>
                <a:latin typeface="Arial"/>
                <a:cs typeface="Arial"/>
              </a:rPr>
              <a:t>Observable  Coatings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130295" y="1118616"/>
            <a:ext cx="3291839" cy="18196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25367" y="1313688"/>
            <a:ext cx="2704198" cy="122752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68851" y="2400300"/>
            <a:ext cx="1807463" cy="7376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165007" y="2550577"/>
            <a:ext cx="1014730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410" marR="5080" indent="-93345">
              <a:lnSpc>
                <a:spcPct val="100000"/>
              </a:lnSpc>
            </a:pPr>
            <a:r>
              <a:rPr sz="1400" b="1" spc="-5" dirty="0">
                <a:solidFill>
                  <a:srgbClr val="FFCC66"/>
                </a:solidFill>
                <a:latin typeface="Arial"/>
                <a:cs typeface="Arial"/>
              </a:rPr>
              <a:t>For</a:t>
            </a:r>
            <a:r>
              <a:rPr sz="1400" b="1" spc="-6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CC66"/>
                </a:solidFill>
                <a:latin typeface="Arial"/>
                <a:cs typeface="Arial"/>
              </a:rPr>
              <a:t>Surface  </a:t>
            </a:r>
            <a:r>
              <a:rPr sz="1400" b="1" spc="-10" dirty="0">
                <a:solidFill>
                  <a:srgbClr val="FFCC66"/>
                </a:solidFill>
                <a:latin typeface="Arial"/>
                <a:cs typeface="Arial"/>
              </a:rPr>
              <a:t>Adhesion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5984747"/>
            <a:ext cx="9144000" cy="399415"/>
          </a:xfrm>
          <a:custGeom>
            <a:avLst/>
            <a:gdLst/>
            <a:ahLst/>
            <a:cxnLst/>
            <a:rect l="l" t="t" r="r" b="b"/>
            <a:pathLst>
              <a:path w="9144000" h="399414">
                <a:moveTo>
                  <a:pt x="0" y="399287"/>
                </a:moveTo>
                <a:lnTo>
                  <a:pt x="9144000" y="399287"/>
                </a:lnTo>
                <a:lnTo>
                  <a:pt x="9144000" y="0"/>
                </a:lnTo>
                <a:lnTo>
                  <a:pt x="0" y="0"/>
                </a:lnTo>
                <a:lnTo>
                  <a:pt x="0" y="399287"/>
                </a:lnTo>
                <a:close/>
              </a:path>
            </a:pathLst>
          </a:custGeom>
          <a:solidFill>
            <a:srgbClr val="151C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551557" y="6022901"/>
            <a:ext cx="6039485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20Kw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and Co2 Nano </a:t>
            </a: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Pulse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Lasers Being</a:t>
            </a:r>
            <a:r>
              <a:rPr sz="2000" b="1" spc="-7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Qualified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B r e a k i n g  B a r r i e r s  …  S i n c e  1 9 4</a:t>
            </a:r>
            <a:r>
              <a:rPr spc="190" dirty="0"/>
              <a:t> </a:t>
            </a:r>
            <a:r>
              <a:rPr spc="-5" dirty="0"/>
              <a:t>7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885428" y="6566579"/>
            <a:ext cx="1657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808080"/>
                </a:solidFill>
                <a:latin typeface="Arial"/>
                <a:cs typeface="Arial"/>
              </a:rPr>
              <a:t>27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382718" y="292360"/>
            <a:ext cx="6373495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Large Area Robotic</a:t>
            </a:r>
            <a:r>
              <a:rPr spc="-40" dirty="0"/>
              <a:t> </a:t>
            </a:r>
            <a:r>
              <a:rPr spc="-5" dirty="0"/>
              <a:t>Stripping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6478523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912">
            <a:solidFill>
              <a:srgbClr val="0C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1231391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912">
            <a:solidFill>
              <a:srgbClr val="0C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7368" y="96011"/>
            <a:ext cx="932687" cy="100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64178" y="142589"/>
            <a:ext cx="1878330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i="0" spc="-5" dirty="0">
                <a:solidFill>
                  <a:srgbClr val="000000"/>
                </a:solidFill>
                <a:latin typeface="Arial"/>
                <a:cs typeface="Arial"/>
              </a:rPr>
              <a:t>Summary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5568696"/>
            <a:ext cx="9144000" cy="908685"/>
          </a:xfrm>
          <a:custGeom>
            <a:avLst/>
            <a:gdLst/>
            <a:ahLst/>
            <a:cxnLst/>
            <a:rect l="l" t="t" r="r" b="b"/>
            <a:pathLst>
              <a:path w="9144000" h="908685">
                <a:moveTo>
                  <a:pt x="0" y="908303"/>
                </a:moveTo>
                <a:lnTo>
                  <a:pt x="9144000" y="908303"/>
                </a:lnTo>
                <a:lnTo>
                  <a:pt x="9144000" y="0"/>
                </a:lnTo>
                <a:lnTo>
                  <a:pt x="0" y="0"/>
                </a:lnTo>
                <a:lnTo>
                  <a:pt x="0" y="908303"/>
                </a:lnTo>
                <a:close/>
              </a:path>
            </a:pathLst>
          </a:custGeom>
          <a:solidFill>
            <a:srgbClr val="222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504622"/>
            <a:ext cx="8220075" cy="492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i="1" spc="-10" dirty="0">
                <a:latin typeface="Arial"/>
                <a:cs typeface="Arial"/>
              </a:rPr>
              <a:t>AFLCMC’s </a:t>
            </a:r>
            <a:r>
              <a:rPr sz="3000" b="1" i="1" dirty="0">
                <a:latin typeface="Arial"/>
                <a:cs typeface="Arial"/>
              </a:rPr>
              <a:t>Approach - </a:t>
            </a:r>
            <a:r>
              <a:rPr sz="3000" b="1" i="1" u="heavy" spc="-5" dirty="0">
                <a:latin typeface="Arial"/>
                <a:cs typeface="Arial"/>
              </a:rPr>
              <a:t>Big </a:t>
            </a:r>
            <a:r>
              <a:rPr sz="3000" b="1" i="1" u="heavy" dirty="0">
                <a:latin typeface="Arial"/>
                <a:cs typeface="Arial"/>
              </a:rPr>
              <a:t>Rocks</a:t>
            </a:r>
            <a:r>
              <a:rPr sz="3000" b="1" i="1" u="heavy" spc="-185" dirty="0">
                <a:latin typeface="Arial"/>
                <a:cs typeface="Arial"/>
              </a:rPr>
              <a:t> </a:t>
            </a:r>
            <a:r>
              <a:rPr sz="3000" b="1" i="1" u="heavy" spc="-5" dirty="0">
                <a:latin typeface="Arial"/>
                <a:cs typeface="Arial"/>
              </a:rPr>
              <a:t>Initiatives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i="1" spc="-5" dirty="0">
                <a:latin typeface="Arial"/>
                <a:cs typeface="Arial"/>
              </a:rPr>
              <a:t>Revolutionary </a:t>
            </a:r>
            <a:r>
              <a:rPr sz="3000" b="1" i="1" dirty="0">
                <a:latin typeface="Arial"/>
                <a:cs typeface="Arial"/>
              </a:rPr>
              <a:t>Changes </a:t>
            </a:r>
            <a:r>
              <a:rPr sz="3000" b="1" i="1" spc="-5" dirty="0">
                <a:latin typeface="Arial"/>
                <a:cs typeface="Arial"/>
              </a:rPr>
              <a:t>to</a:t>
            </a:r>
            <a:r>
              <a:rPr sz="3000" b="1" i="1" spc="-45" dirty="0">
                <a:latin typeface="Arial"/>
                <a:cs typeface="Arial"/>
              </a:rPr>
              <a:t> </a:t>
            </a:r>
            <a:r>
              <a:rPr sz="3000" b="1" i="1" spc="-5" dirty="0">
                <a:latin typeface="Arial"/>
                <a:cs typeface="Arial"/>
              </a:rPr>
              <a:t>Improve</a:t>
            </a:r>
            <a:endParaRPr sz="3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i="1" spc="-10" dirty="0">
                <a:latin typeface="Arial"/>
                <a:cs typeface="Arial"/>
              </a:rPr>
              <a:t>Mission</a:t>
            </a:r>
            <a:r>
              <a:rPr sz="2400" b="1" i="1" spc="-70" dirty="0">
                <a:latin typeface="Arial"/>
                <a:cs typeface="Arial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Readiness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i="1" spc="-5" dirty="0">
                <a:latin typeface="Arial"/>
                <a:cs typeface="Arial"/>
              </a:rPr>
              <a:t>Cost</a:t>
            </a:r>
            <a:r>
              <a:rPr sz="2400" b="1" i="1" spc="-50" dirty="0">
                <a:latin typeface="Arial"/>
                <a:cs typeface="Arial"/>
              </a:rPr>
              <a:t> </a:t>
            </a:r>
            <a:r>
              <a:rPr sz="2400" b="1" i="1" spc="-10" dirty="0">
                <a:latin typeface="Arial"/>
                <a:cs typeface="Arial"/>
              </a:rPr>
              <a:t>Effectiveness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i="1" spc="-5" dirty="0">
                <a:latin typeface="Arial"/>
                <a:cs typeface="Arial"/>
              </a:rPr>
              <a:t>Asset</a:t>
            </a:r>
            <a:r>
              <a:rPr sz="2400" b="1" i="1" spc="-40" dirty="0">
                <a:latin typeface="Arial"/>
                <a:cs typeface="Arial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Supportability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i="1" spc="-5" dirty="0">
                <a:latin typeface="Arial"/>
                <a:cs typeface="Arial"/>
              </a:rPr>
              <a:t>Promotion </a:t>
            </a:r>
            <a:r>
              <a:rPr sz="3000" b="1" i="1" dirty="0">
                <a:latin typeface="Arial"/>
                <a:cs typeface="Arial"/>
              </a:rPr>
              <a:t>of </a:t>
            </a:r>
            <a:r>
              <a:rPr sz="3000" b="1" i="1" spc="-5" dirty="0">
                <a:latin typeface="Arial"/>
                <a:cs typeface="Arial"/>
              </a:rPr>
              <a:t>Enterprise</a:t>
            </a:r>
            <a:r>
              <a:rPr sz="3000" b="1" i="1" spc="-20" dirty="0">
                <a:latin typeface="Arial"/>
                <a:cs typeface="Arial"/>
              </a:rPr>
              <a:t> </a:t>
            </a:r>
            <a:r>
              <a:rPr sz="3000" b="1" i="1" spc="-10" dirty="0">
                <a:latin typeface="Arial"/>
                <a:cs typeface="Arial"/>
              </a:rPr>
              <a:t>Mindset</a:t>
            </a:r>
            <a:endParaRPr sz="3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40"/>
              </a:spcBef>
              <a:buFont typeface="Arial"/>
              <a:buChar char="–"/>
              <a:tabLst>
                <a:tab pos="756920" algn="l"/>
              </a:tabLst>
            </a:pPr>
            <a:r>
              <a:rPr sz="2600" b="1" i="1" dirty="0">
                <a:latin typeface="Arial"/>
                <a:cs typeface="Arial"/>
              </a:rPr>
              <a:t>Enterprise</a:t>
            </a:r>
            <a:r>
              <a:rPr sz="2600" b="1" i="1" spc="-75" dirty="0">
                <a:latin typeface="Arial"/>
                <a:cs typeface="Arial"/>
              </a:rPr>
              <a:t> </a:t>
            </a:r>
            <a:r>
              <a:rPr sz="2600" b="1" i="1" dirty="0">
                <a:latin typeface="Arial"/>
                <a:cs typeface="Arial"/>
              </a:rPr>
              <a:t>Impact!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50">
              <a:latin typeface="Times New Roman"/>
              <a:cs typeface="Times New Roman"/>
            </a:endParaRPr>
          </a:p>
          <a:p>
            <a:pPr marL="2680335" marR="537210" indent="-1824355">
              <a:lnSpc>
                <a:spcPct val="120800"/>
              </a:lnSpc>
            </a:pPr>
            <a:r>
              <a:rPr sz="2400" b="1" spc="-5" dirty="0">
                <a:solidFill>
                  <a:srgbClr val="FFC000"/>
                </a:solidFill>
                <a:latin typeface="Arial"/>
                <a:cs typeface="Arial"/>
              </a:rPr>
              <a:t>Ensuring Faster Implementation of Technology  Across the</a:t>
            </a:r>
            <a:r>
              <a:rPr sz="2400" b="1" spc="-5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C000"/>
                </a:solidFill>
                <a:latin typeface="Arial"/>
                <a:cs typeface="Arial"/>
              </a:rPr>
              <a:t>Enterprise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B r e a k i n g  B a r r i e r s  …  S i n c e  1 9 4</a:t>
            </a:r>
            <a:r>
              <a:rPr spc="190" dirty="0"/>
              <a:t> </a:t>
            </a:r>
            <a:r>
              <a:rPr spc="-5" dirty="0"/>
              <a:t>7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67647" y="6535124"/>
            <a:ext cx="1962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8A8A8A"/>
                </a:solidFill>
                <a:latin typeface="Arial"/>
                <a:cs typeface="Arial"/>
              </a:rPr>
              <a:t>22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B r e a k i n g  B a r r i e r s  …  S i n c e  1 9 4</a:t>
            </a:r>
            <a:r>
              <a:rPr spc="190" dirty="0"/>
              <a:t> </a:t>
            </a:r>
            <a:r>
              <a:rPr spc="-5" dirty="0"/>
              <a:t>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5094" y="6533453"/>
            <a:ext cx="4832350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i="1" spc="-5" dirty="0">
                <a:latin typeface="Century Schoolbook"/>
                <a:cs typeface="Century Schoolbook"/>
              </a:rPr>
              <a:t>B r e a k i n g  B a r r i e r s  …  S i n c e  1 9 4</a:t>
            </a:r>
            <a:r>
              <a:rPr sz="1600" b="1" i="1" spc="190" dirty="0">
                <a:latin typeface="Century Schoolbook"/>
                <a:cs typeface="Century Schoolbook"/>
              </a:rPr>
              <a:t> </a:t>
            </a:r>
            <a:r>
              <a:rPr sz="1600" b="1" i="1" spc="-5" dirty="0">
                <a:latin typeface="Century Schoolbook"/>
                <a:cs typeface="Century Schoolbook"/>
              </a:rPr>
              <a:t>7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6451091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912">
            <a:solidFill>
              <a:srgbClr val="0C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1231391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912">
            <a:solidFill>
              <a:srgbClr val="0C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7368" y="96011"/>
            <a:ext cx="932687" cy="100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06067" y="141732"/>
            <a:ext cx="5530850" cy="474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i="0" spc="-10" dirty="0">
                <a:solidFill>
                  <a:srgbClr val="000000"/>
                </a:solidFill>
                <a:latin typeface="Arial"/>
                <a:cs typeface="Arial"/>
              </a:rPr>
              <a:t>AFLCMC/EZP </a:t>
            </a:r>
            <a:r>
              <a:rPr sz="3000" i="0" spc="-5" dirty="0">
                <a:solidFill>
                  <a:srgbClr val="000000"/>
                </a:solidFill>
                <a:latin typeface="Arial"/>
                <a:cs typeface="Arial"/>
              </a:rPr>
              <a:t>Nationwide</a:t>
            </a:r>
            <a:r>
              <a:rPr sz="3000" i="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0" spc="-60" dirty="0">
                <a:solidFill>
                  <a:srgbClr val="000000"/>
                </a:solidFill>
                <a:latin typeface="Arial"/>
                <a:cs typeface="Arial"/>
              </a:rPr>
              <a:t>Team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5800" y="1143000"/>
            <a:ext cx="7967471" cy="5333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72911" y="2590800"/>
            <a:ext cx="762000" cy="368935"/>
          </a:xfrm>
          <a:prstGeom prst="rect">
            <a:avLst/>
          </a:prstGeom>
          <a:solidFill>
            <a:srgbClr val="008E0F"/>
          </a:solidFill>
        </p:spPr>
        <p:txBody>
          <a:bodyPr vert="horz" wrap="square" lIns="0" tIns="42545" rIns="0" bIns="0" rtlCol="0">
            <a:spAutoFit/>
          </a:bodyPr>
          <a:lstStyle/>
          <a:p>
            <a:pPr marL="165735" marR="160655" indent="57785">
              <a:lnSpc>
                <a:spcPct val="100000"/>
              </a:lnSpc>
              <a:spcBef>
                <a:spcPts val="335"/>
              </a:spcBef>
            </a:pPr>
            <a:r>
              <a:rPr sz="900" b="1" i="1" spc="-5" dirty="0">
                <a:solidFill>
                  <a:srgbClr val="FFFFFF"/>
                </a:solidFill>
                <a:latin typeface="Arial"/>
                <a:cs typeface="Arial"/>
              </a:rPr>
              <a:t>Frank  E</a:t>
            </a:r>
            <a:r>
              <a:rPr sz="900" b="1" i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b="1" i="1" dirty="0">
                <a:solidFill>
                  <a:srgbClr val="FFFFFF"/>
                </a:solidFill>
                <a:latin typeface="Arial"/>
                <a:cs typeface="Arial"/>
              </a:rPr>
              <a:t>dman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29400" y="2514600"/>
            <a:ext cx="914400" cy="368935"/>
          </a:xfrm>
          <a:prstGeom prst="rect">
            <a:avLst/>
          </a:prstGeom>
          <a:solidFill>
            <a:srgbClr val="FF7C13"/>
          </a:solidFill>
        </p:spPr>
        <p:txBody>
          <a:bodyPr vert="horz" wrap="square" lIns="0" tIns="42545" rIns="0" bIns="0" rtlCol="0">
            <a:spAutoFit/>
          </a:bodyPr>
          <a:lstStyle/>
          <a:p>
            <a:pPr marL="154305" marR="147955" indent="168910">
              <a:lnSpc>
                <a:spcPct val="100000"/>
              </a:lnSpc>
              <a:spcBef>
                <a:spcPts val="335"/>
              </a:spcBef>
            </a:pPr>
            <a:r>
              <a:rPr sz="900" b="1" i="1" spc="-10" dirty="0">
                <a:solidFill>
                  <a:srgbClr val="FFFFFF"/>
                </a:solidFill>
                <a:latin typeface="Arial"/>
                <a:cs typeface="Arial"/>
              </a:rPr>
              <a:t>Mark  </a:t>
            </a:r>
            <a:r>
              <a:rPr sz="900" b="1" i="1" spc="-5" dirty="0">
                <a:solidFill>
                  <a:srgbClr val="FFFFFF"/>
                </a:solidFill>
                <a:latin typeface="Arial"/>
                <a:cs typeface="Arial"/>
              </a:rPr>
              <a:t>Sma</a:t>
            </a:r>
            <a:r>
              <a:rPr sz="900" b="1" i="1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900" b="1" i="1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900" b="1" i="1" dirty="0">
                <a:solidFill>
                  <a:srgbClr val="FFFFFF"/>
                </a:solidFill>
                <a:latin typeface="Arial"/>
                <a:cs typeface="Arial"/>
              </a:rPr>
              <a:t>ood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07807" y="2781300"/>
            <a:ext cx="914400" cy="231775"/>
          </a:xfrm>
          <a:prstGeom prst="rect">
            <a:avLst/>
          </a:prstGeom>
          <a:solidFill>
            <a:srgbClr val="FFCF2A"/>
          </a:solidFill>
        </p:spPr>
        <p:txBody>
          <a:bodyPr vert="horz" wrap="square" lIns="0" tIns="4318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40"/>
              </a:spcBef>
            </a:pPr>
            <a:r>
              <a:rPr sz="900" b="1" i="1" spc="-5" dirty="0">
                <a:solidFill>
                  <a:srgbClr val="FFFFFF"/>
                </a:solidFill>
                <a:latin typeface="Arial"/>
                <a:cs typeface="Arial"/>
              </a:rPr>
              <a:t>Jerry</a:t>
            </a:r>
            <a:r>
              <a:rPr sz="900" b="1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i="1" spc="-5" dirty="0">
                <a:solidFill>
                  <a:srgbClr val="FFFFFF"/>
                </a:solidFill>
                <a:latin typeface="Arial"/>
                <a:cs typeface="Arial"/>
              </a:rPr>
              <a:t>Gibson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52992" y="6533388"/>
            <a:ext cx="110489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A8A8A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8300" y="1380773"/>
            <a:ext cx="3467735" cy="163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2225" algn="ctr">
              <a:lnSpc>
                <a:spcPct val="100000"/>
              </a:lnSpc>
            </a:pPr>
            <a:r>
              <a:rPr sz="2000" b="1" i="1" u="heavy" spc="-10" dirty="0">
                <a:latin typeface="Arial"/>
                <a:cs typeface="Arial"/>
              </a:rPr>
              <a:t>Technical</a:t>
            </a:r>
            <a:r>
              <a:rPr sz="2000" b="1" i="1" u="heavy" spc="-80" dirty="0">
                <a:latin typeface="Arial"/>
                <a:cs typeface="Arial"/>
              </a:rPr>
              <a:t> </a:t>
            </a:r>
            <a:r>
              <a:rPr sz="2000" b="1" i="1" u="heavy" spc="-5" dirty="0">
                <a:latin typeface="Arial"/>
                <a:cs typeface="Arial"/>
              </a:rPr>
              <a:t>Disciplines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000" b="1" spc="-5" dirty="0">
                <a:solidFill>
                  <a:srgbClr val="151C77"/>
                </a:solidFill>
                <a:latin typeface="Arial"/>
                <a:cs typeface="Arial"/>
              </a:rPr>
              <a:t>Reliability &amp; Maintainability </a:t>
            </a:r>
            <a:r>
              <a:rPr sz="1000" b="1" dirty="0">
                <a:solidFill>
                  <a:srgbClr val="151C77"/>
                </a:solidFill>
                <a:latin typeface="Arial"/>
                <a:cs typeface="Arial"/>
              </a:rPr>
              <a:t>(R&amp;M) </a:t>
            </a:r>
            <a:r>
              <a:rPr sz="1000" b="1" spc="-5" dirty="0">
                <a:solidFill>
                  <a:srgbClr val="151C77"/>
                </a:solidFill>
                <a:latin typeface="Arial"/>
                <a:cs typeface="Arial"/>
              </a:rPr>
              <a:t>&amp; Sustainment</a:t>
            </a:r>
            <a:r>
              <a:rPr sz="1000" b="1" spc="-80" dirty="0">
                <a:solidFill>
                  <a:srgbClr val="151C77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151C77"/>
                </a:solidFill>
                <a:latin typeface="Arial"/>
                <a:cs typeface="Arial"/>
              </a:rPr>
              <a:t>Branch</a:t>
            </a:r>
            <a:endParaRPr sz="1000">
              <a:latin typeface="Arial"/>
              <a:cs typeface="Arial"/>
            </a:endParaRPr>
          </a:p>
          <a:p>
            <a:pPr marL="108585" indent="-95885">
              <a:lnSpc>
                <a:spcPct val="100000"/>
              </a:lnSpc>
              <a:buFont typeface="Arial"/>
              <a:buChar char="•"/>
              <a:tabLst>
                <a:tab pos="109220" algn="l"/>
              </a:tabLst>
            </a:pPr>
            <a:r>
              <a:rPr sz="1000" b="1" spc="-5" dirty="0">
                <a:latin typeface="Arial"/>
                <a:cs typeface="Arial"/>
              </a:rPr>
              <a:t>Reliability </a:t>
            </a:r>
            <a:r>
              <a:rPr sz="1000" b="1" spc="-15" dirty="0">
                <a:latin typeface="Arial"/>
                <a:cs typeface="Arial"/>
              </a:rPr>
              <a:t>Analysis, </a:t>
            </a:r>
            <a:r>
              <a:rPr sz="1000" b="1" spc="-5" dirty="0">
                <a:latin typeface="Arial"/>
                <a:cs typeface="Arial"/>
              </a:rPr>
              <a:t>Planning, Tracking, &amp;</a:t>
            </a:r>
            <a:r>
              <a:rPr sz="1000" b="1" spc="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Reporting</a:t>
            </a:r>
            <a:endParaRPr sz="1000">
              <a:latin typeface="Arial"/>
              <a:cs typeface="Arial"/>
            </a:endParaRPr>
          </a:p>
          <a:p>
            <a:pPr marL="108585" indent="-95885">
              <a:lnSpc>
                <a:spcPct val="100000"/>
              </a:lnSpc>
              <a:buFont typeface="Arial"/>
              <a:buChar char="•"/>
              <a:tabLst>
                <a:tab pos="109220" algn="l"/>
              </a:tabLst>
            </a:pPr>
            <a:r>
              <a:rPr sz="1000" b="1" spc="-5" dirty="0">
                <a:latin typeface="Arial"/>
                <a:cs typeface="Arial"/>
              </a:rPr>
              <a:t>Reliability Centered Maintenance</a:t>
            </a:r>
            <a:r>
              <a:rPr sz="1000" b="1" spc="-9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(RCM)</a:t>
            </a:r>
            <a:endParaRPr sz="1000">
              <a:latin typeface="Arial"/>
              <a:cs typeface="Arial"/>
            </a:endParaRPr>
          </a:p>
          <a:p>
            <a:pPr marL="108585" indent="-95885">
              <a:lnSpc>
                <a:spcPct val="100000"/>
              </a:lnSpc>
              <a:buFont typeface="Arial"/>
              <a:buChar char="•"/>
              <a:tabLst>
                <a:tab pos="109220" algn="l"/>
              </a:tabLst>
            </a:pPr>
            <a:r>
              <a:rPr sz="1000" b="1" spc="-5" dirty="0">
                <a:latin typeface="Arial"/>
                <a:cs typeface="Arial"/>
              </a:rPr>
              <a:t>Condition </a:t>
            </a:r>
            <a:r>
              <a:rPr sz="1000" b="1" spc="-10" dirty="0">
                <a:latin typeface="Arial"/>
                <a:cs typeface="Arial"/>
              </a:rPr>
              <a:t>Based </a:t>
            </a:r>
            <a:r>
              <a:rPr sz="1000" b="1" spc="-5" dirty="0">
                <a:latin typeface="Arial"/>
                <a:cs typeface="Arial"/>
              </a:rPr>
              <a:t>Maintenance Plus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(CBM+)</a:t>
            </a:r>
            <a:endParaRPr sz="1000">
              <a:latin typeface="Arial"/>
              <a:cs typeface="Arial"/>
            </a:endParaRPr>
          </a:p>
          <a:p>
            <a:pPr marL="108585" indent="-95885">
              <a:lnSpc>
                <a:spcPct val="100000"/>
              </a:lnSpc>
              <a:buFont typeface="Arial"/>
              <a:buChar char="•"/>
              <a:tabLst>
                <a:tab pos="109220" algn="l"/>
              </a:tabLst>
            </a:pPr>
            <a:r>
              <a:rPr sz="1000" b="1" spc="-5" dirty="0">
                <a:latin typeface="Arial"/>
                <a:cs typeface="Arial"/>
              </a:rPr>
              <a:t>Engineering Technical </a:t>
            </a:r>
            <a:r>
              <a:rPr sz="1000" b="1" spc="-10" dirty="0">
                <a:latin typeface="Arial"/>
                <a:cs typeface="Arial"/>
              </a:rPr>
              <a:t>Assistance </a:t>
            </a:r>
            <a:r>
              <a:rPr sz="1000" b="1" spc="-5" dirty="0">
                <a:latin typeface="Arial"/>
                <a:cs typeface="Arial"/>
              </a:rPr>
              <a:t>Reports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(ETARs)</a:t>
            </a:r>
            <a:endParaRPr sz="1000">
              <a:latin typeface="Arial"/>
              <a:cs typeface="Arial"/>
            </a:endParaRPr>
          </a:p>
          <a:p>
            <a:pPr marL="108585" indent="-95885">
              <a:lnSpc>
                <a:spcPct val="100000"/>
              </a:lnSpc>
              <a:buFont typeface="Arial"/>
              <a:buChar char="•"/>
              <a:tabLst>
                <a:tab pos="109220" algn="l"/>
              </a:tabLst>
            </a:pPr>
            <a:r>
              <a:rPr sz="1000" b="1" spc="-5" dirty="0">
                <a:latin typeface="Arial"/>
                <a:cs typeface="Arial"/>
              </a:rPr>
              <a:t>Critical Safety Items</a:t>
            </a:r>
            <a:r>
              <a:rPr sz="1000" b="1" spc="-7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(CSIs)</a:t>
            </a:r>
            <a:endParaRPr sz="1000">
              <a:latin typeface="Arial"/>
              <a:cs typeface="Arial"/>
            </a:endParaRPr>
          </a:p>
          <a:p>
            <a:pPr marL="108585" marR="189230" indent="-95885">
              <a:lnSpc>
                <a:spcPct val="100000"/>
              </a:lnSpc>
              <a:buFont typeface="Arial"/>
              <a:buChar char="•"/>
              <a:tabLst>
                <a:tab pos="109220" algn="l"/>
              </a:tabLst>
            </a:pPr>
            <a:r>
              <a:rPr sz="1000" b="1" spc="-10" dirty="0">
                <a:latin typeface="Arial"/>
                <a:cs typeface="Arial"/>
              </a:rPr>
              <a:t>Aircraft </a:t>
            </a:r>
            <a:r>
              <a:rPr sz="1000" b="1" spc="-5" dirty="0">
                <a:latin typeface="Arial"/>
                <a:cs typeface="Arial"/>
              </a:rPr>
              <a:t>Structural Integrity Management Information  </a:t>
            </a:r>
            <a:r>
              <a:rPr sz="1000" b="1" spc="-10" dirty="0">
                <a:latin typeface="Arial"/>
                <a:cs typeface="Arial"/>
              </a:rPr>
              <a:t>System</a:t>
            </a:r>
            <a:r>
              <a:rPr sz="1000" b="1" spc="-6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(ASIMIS)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8300" y="3152308"/>
            <a:ext cx="3300729" cy="2453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151C77"/>
                </a:solidFill>
                <a:latin typeface="Arial"/>
                <a:cs typeface="Arial"/>
              </a:rPr>
              <a:t>Sustainment Technology Transition</a:t>
            </a:r>
            <a:r>
              <a:rPr sz="1000" b="1" spc="-80" dirty="0">
                <a:solidFill>
                  <a:srgbClr val="151C77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151C77"/>
                </a:solidFill>
                <a:latin typeface="Arial"/>
                <a:cs typeface="Arial"/>
              </a:rPr>
              <a:t>Branch</a:t>
            </a:r>
            <a:endParaRPr sz="1000">
              <a:latin typeface="Arial"/>
              <a:cs typeface="Arial"/>
            </a:endParaRPr>
          </a:p>
          <a:p>
            <a:pPr marL="108585" indent="-95885">
              <a:lnSpc>
                <a:spcPct val="100000"/>
              </a:lnSpc>
              <a:buFont typeface="Arial"/>
              <a:buChar char="•"/>
              <a:tabLst>
                <a:tab pos="109220" algn="l"/>
              </a:tabLst>
            </a:pPr>
            <a:r>
              <a:rPr sz="1000" b="1" spc="-10" dirty="0">
                <a:latin typeface="Arial"/>
                <a:cs typeface="Arial"/>
              </a:rPr>
              <a:t>Airworthiness </a:t>
            </a:r>
            <a:r>
              <a:rPr sz="1000" b="1" spc="-5" dirty="0">
                <a:latin typeface="Arial"/>
                <a:cs typeface="Arial"/>
              </a:rPr>
              <a:t>New Materials and Substitution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Lead</a:t>
            </a:r>
            <a:endParaRPr sz="1000">
              <a:latin typeface="Arial"/>
              <a:cs typeface="Arial"/>
            </a:endParaRPr>
          </a:p>
          <a:p>
            <a:pPr marL="108585" marR="5080" indent="-95885">
              <a:lnSpc>
                <a:spcPct val="100000"/>
              </a:lnSpc>
              <a:buFont typeface="Arial"/>
              <a:buChar char="•"/>
              <a:tabLst>
                <a:tab pos="109220" algn="l"/>
              </a:tabLst>
            </a:pPr>
            <a:r>
              <a:rPr sz="1000" b="1" spc="-5" dirty="0">
                <a:latin typeface="Arial"/>
                <a:cs typeface="Arial"/>
              </a:rPr>
              <a:t>Weapon </a:t>
            </a:r>
            <a:r>
              <a:rPr sz="1000" b="1" spc="-10" dirty="0">
                <a:latin typeface="Arial"/>
                <a:cs typeface="Arial"/>
              </a:rPr>
              <a:t>System </a:t>
            </a:r>
            <a:r>
              <a:rPr sz="1000" b="1" spc="-5" dirty="0">
                <a:latin typeface="Arial"/>
                <a:cs typeface="Arial"/>
              </a:rPr>
              <a:t>Sustainment Technology Enterprise  </a:t>
            </a:r>
            <a:r>
              <a:rPr sz="1000" b="1" spc="-10" dirty="0">
                <a:latin typeface="Arial"/>
                <a:cs typeface="Arial"/>
              </a:rPr>
              <a:t>Program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(WS-STEP)</a:t>
            </a:r>
            <a:endParaRPr sz="1000">
              <a:latin typeface="Arial"/>
              <a:cs typeface="Arial"/>
            </a:endParaRPr>
          </a:p>
          <a:p>
            <a:pPr marL="108585" indent="-95885">
              <a:lnSpc>
                <a:spcPct val="100000"/>
              </a:lnSpc>
              <a:buFont typeface="Arial"/>
              <a:buChar char="•"/>
              <a:tabLst>
                <a:tab pos="109220" algn="l"/>
              </a:tabLst>
            </a:pPr>
            <a:r>
              <a:rPr sz="1000" b="1" spc="-10" dirty="0">
                <a:latin typeface="Arial"/>
                <a:cs typeface="Arial"/>
              </a:rPr>
              <a:t>Laser </a:t>
            </a:r>
            <a:r>
              <a:rPr sz="1000" b="1" spc="-5" dirty="0">
                <a:latin typeface="Arial"/>
                <a:cs typeface="Arial"/>
              </a:rPr>
              <a:t>De-Paint</a:t>
            </a:r>
            <a:r>
              <a:rPr sz="1000" b="1" spc="-5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Initiative</a:t>
            </a:r>
            <a:endParaRPr sz="1000">
              <a:latin typeface="Arial"/>
              <a:cs typeface="Arial"/>
            </a:endParaRPr>
          </a:p>
          <a:p>
            <a:pPr marL="108585" indent="-95885">
              <a:lnSpc>
                <a:spcPct val="100000"/>
              </a:lnSpc>
              <a:buFont typeface="Arial"/>
              <a:buChar char="•"/>
              <a:tabLst>
                <a:tab pos="109220" algn="l"/>
              </a:tabLst>
            </a:pPr>
            <a:r>
              <a:rPr sz="1000" b="1" spc="-5" dirty="0">
                <a:latin typeface="Arial"/>
                <a:cs typeface="Arial"/>
              </a:rPr>
              <a:t>Chromium Risk Mitigation</a:t>
            </a:r>
            <a:r>
              <a:rPr sz="1000" b="1" spc="-5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Initiative</a:t>
            </a:r>
            <a:endParaRPr sz="1000">
              <a:latin typeface="Arial"/>
              <a:cs typeface="Arial"/>
            </a:endParaRPr>
          </a:p>
          <a:p>
            <a:pPr marL="108585" indent="-95885">
              <a:lnSpc>
                <a:spcPct val="100000"/>
              </a:lnSpc>
              <a:buFont typeface="Arial"/>
              <a:buChar char="•"/>
              <a:tabLst>
                <a:tab pos="109220" algn="l"/>
              </a:tabLst>
            </a:pPr>
            <a:r>
              <a:rPr sz="1000" b="1" spc="-5" dirty="0">
                <a:latin typeface="Arial"/>
                <a:cs typeface="Arial"/>
              </a:rPr>
              <a:t>Cadmium Risk Mitigation</a:t>
            </a:r>
            <a:r>
              <a:rPr sz="1000" b="1" spc="-5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Initiative</a:t>
            </a:r>
            <a:endParaRPr sz="1000">
              <a:latin typeface="Arial"/>
              <a:cs typeface="Arial"/>
            </a:endParaRPr>
          </a:p>
          <a:p>
            <a:pPr marL="108585" indent="-95885">
              <a:lnSpc>
                <a:spcPct val="100000"/>
              </a:lnSpc>
              <a:buFont typeface="Arial"/>
              <a:buChar char="•"/>
              <a:tabLst>
                <a:tab pos="109220" algn="l"/>
              </a:tabLst>
            </a:pPr>
            <a:r>
              <a:rPr sz="1000" b="1" spc="-25" dirty="0">
                <a:latin typeface="Arial"/>
                <a:cs typeface="Arial"/>
              </a:rPr>
              <a:t>AF </a:t>
            </a:r>
            <a:r>
              <a:rPr sz="1000" b="1" spc="-10" dirty="0">
                <a:latin typeface="Arial"/>
                <a:cs typeface="Arial"/>
              </a:rPr>
              <a:t>Additive </a:t>
            </a:r>
            <a:r>
              <a:rPr sz="1000" b="1" spc="-5" dirty="0">
                <a:latin typeface="Arial"/>
                <a:cs typeface="Arial"/>
              </a:rPr>
              <a:t>Manufacturing Implementation</a:t>
            </a:r>
            <a:r>
              <a:rPr sz="1000" b="1" spc="6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Plan</a:t>
            </a:r>
            <a:endParaRPr sz="1000">
              <a:latin typeface="Arial"/>
              <a:cs typeface="Arial"/>
            </a:endParaRPr>
          </a:p>
          <a:p>
            <a:pPr marL="108585" indent="-95885">
              <a:lnSpc>
                <a:spcPct val="100000"/>
              </a:lnSpc>
              <a:buFont typeface="Arial"/>
              <a:buChar char="•"/>
              <a:tabLst>
                <a:tab pos="109220" algn="l"/>
              </a:tabLst>
            </a:pPr>
            <a:r>
              <a:rPr sz="1000" b="1" spc="-5" dirty="0">
                <a:latin typeface="Arial"/>
                <a:cs typeface="Arial"/>
              </a:rPr>
              <a:t>Sustaining Engineering Requirements</a:t>
            </a:r>
            <a:r>
              <a:rPr sz="1000" b="1" spc="-7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Support</a:t>
            </a:r>
            <a:endParaRPr sz="1000">
              <a:latin typeface="Arial"/>
              <a:cs typeface="Arial"/>
            </a:endParaRPr>
          </a:p>
          <a:p>
            <a:pPr marL="108585" indent="-95885">
              <a:lnSpc>
                <a:spcPct val="100000"/>
              </a:lnSpc>
              <a:buFont typeface="Arial"/>
              <a:buChar char="•"/>
              <a:tabLst>
                <a:tab pos="109220" algn="l"/>
              </a:tabLst>
            </a:pPr>
            <a:r>
              <a:rPr sz="1000" b="1" spc="-25" dirty="0">
                <a:latin typeface="Arial"/>
                <a:cs typeface="Arial"/>
              </a:rPr>
              <a:t>AF </a:t>
            </a:r>
            <a:r>
              <a:rPr sz="1000" b="1" spc="-5" dirty="0">
                <a:latin typeface="Arial"/>
                <a:cs typeface="Arial"/>
              </a:rPr>
              <a:t>Corrosion Technical Working</a:t>
            </a:r>
            <a:r>
              <a:rPr sz="1000" b="1" spc="1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Group</a:t>
            </a:r>
            <a:endParaRPr sz="1000">
              <a:latin typeface="Arial"/>
              <a:cs typeface="Arial"/>
            </a:endParaRPr>
          </a:p>
          <a:p>
            <a:pPr marL="108585" indent="-95885">
              <a:lnSpc>
                <a:spcPct val="100000"/>
              </a:lnSpc>
              <a:buFont typeface="Arial"/>
              <a:buChar char="•"/>
              <a:tabLst>
                <a:tab pos="109220" algn="l"/>
              </a:tabLst>
            </a:pPr>
            <a:r>
              <a:rPr sz="1000" b="1" spc="-10" dirty="0">
                <a:latin typeface="Arial"/>
                <a:cs typeface="Arial"/>
              </a:rPr>
              <a:t>Aircraft </a:t>
            </a:r>
            <a:r>
              <a:rPr sz="1000" b="1" spc="-5" dirty="0">
                <a:latin typeface="Arial"/>
                <a:cs typeface="Arial"/>
              </a:rPr>
              <a:t>Battle Damage Repair Engineering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(ABDRE)</a:t>
            </a:r>
            <a:endParaRPr sz="1000">
              <a:latin typeface="Arial"/>
              <a:cs typeface="Arial"/>
            </a:endParaRPr>
          </a:p>
          <a:p>
            <a:pPr marL="108585" indent="-95885">
              <a:lnSpc>
                <a:spcPct val="100000"/>
              </a:lnSpc>
              <a:buFont typeface="Arial"/>
              <a:buChar char="•"/>
              <a:tabLst>
                <a:tab pos="109220" algn="l"/>
              </a:tabLst>
            </a:pPr>
            <a:r>
              <a:rPr sz="1000" b="1" spc="-5" dirty="0">
                <a:latin typeface="Arial"/>
                <a:cs typeface="Arial"/>
              </a:rPr>
              <a:t>Center Test </a:t>
            </a:r>
            <a:r>
              <a:rPr sz="1000" b="1" spc="-10" dirty="0">
                <a:latin typeface="Arial"/>
                <a:cs typeface="Arial"/>
              </a:rPr>
              <a:t>Authorities</a:t>
            </a:r>
            <a:r>
              <a:rPr sz="1000" b="1" spc="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(CTAs)</a:t>
            </a:r>
            <a:endParaRPr sz="1000">
              <a:latin typeface="Arial"/>
              <a:cs typeface="Arial"/>
            </a:endParaRPr>
          </a:p>
          <a:p>
            <a:pPr marL="108585" indent="-95885">
              <a:lnSpc>
                <a:spcPct val="100000"/>
              </a:lnSpc>
              <a:buFont typeface="Arial"/>
              <a:buChar char="•"/>
              <a:tabLst>
                <a:tab pos="109220" algn="l"/>
              </a:tabLst>
            </a:pPr>
            <a:r>
              <a:rPr sz="1000" b="1" spc="-5" dirty="0">
                <a:latin typeface="Arial"/>
                <a:cs typeface="Arial"/>
              </a:rPr>
              <a:t>Corrosion Prevention &amp; Control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Office</a:t>
            </a:r>
            <a:endParaRPr sz="1000">
              <a:latin typeface="Arial"/>
              <a:cs typeface="Arial"/>
            </a:endParaRPr>
          </a:p>
          <a:p>
            <a:pPr marL="108585" indent="-95885">
              <a:lnSpc>
                <a:spcPct val="100000"/>
              </a:lnSpc>
              <a:buFont typeface="Arial"/>
              <a:buChar char="•"/>
              <a:tabLst>
                <a:tab pos="109220" algn="l"/>
              </a:tabLst>
            </a:pPr>
            <a:r>
              <a:rPr sz="1000" b="1" spc="-5" dirty="0">
                <a:latin typeface="Arial"/>
                <a:cs typeface="Arial"/>
              </a:rPr>
              <a:t>Non-Destructive Inspection</a:t>
            </a:r>
            <a:r>
              <a:rPr sz="1000" b="1" spc="-7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Office</a:t>
            </a:r>
            <a:endParaRPr sz="1000">
              <a:latin typeface="Arial"/>
              <a:cs typeface="Arial"/>
            </a:endParaRPr>
          </a:p>
          <a:p>
            <a:pPr marL="108585" indent="-95885">
              <a:lnSpc>
                <a:spcPct val="100000"/>
              </a:lnSpc>
              <a:buFont typeface="Arial"/>
              <a:buChar char="•"/>
              <a:tabLst>
                <a:tab pos="109220" algn="l"/>
              </a:tabLst>
            </a:pPr>
            <a:r>
              <a:rPr sz="1000" b="1" spc="-10" dirty="0">
                <a:latin typeface="Arial"/>
                <a:cs typeface="Arial"/>
              </a:rPr>
              <a:t>Advanced </a:t>
            </a:r>
            <a:r>
              <a:rPr sz="1000" b="1" spc="-5" dirty="0">
                <a:latin typeface="Arial"/>
                <a:cs typeface="Arial"/>
              </a:rPr>
              <a:t>Composites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Office</a:t>
            </a:r>
            <a:endParaRPr sz="1000">
              <a:latin typeface="Arial"/>
              <a:cs typeface="Arial"/>
            </a:endParaRPr>
          </a:p>
          <a:p>
            <a:pPr marL="108585" indent="-95885">
              <a:lnSpc>
                <a:spcPct val="100000"/>
              </a:lnSpc>
              <a:buFont typeface="Arial"/>
              <a:buChar char="•"/>
              <a:tabLst>
                <a:tab pos="109220" algn="l"/>
              </a:tabLst>
            </a:pPr>
            <a:r>
              <a:rPr sz="1000" b="1" spc="-5" dirty="0">
                <a:latin typeface="Arial"/>
                <a:cs typeface="Arial"/>
              </a:rPr>
              <a:t>Metals Technology</a:t>
            </a:r>
            <a:r>
              <a:rPr sz="1000" b="1" spc="-8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Office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8300" y="5743085"/>
            <a:ext cx="2600960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151C77"/>
                </a:solidFill>
                <a:latin typeface="Arial"/>
                <a:cs typeface="Arial"/>
              </a:rPr>
              <a:t>Applied </a:t>
            </a:r>
            <a:r>
              <a:rPr sz="1000" b="1" spc="-5" dirty="0">
                <a:solidFill>
                  <a:srgbClr val="151C77"/>
                </a:solidFill>
                <a:latin typeface="Arial"/>
                <a:cs typeface="Arial"/>
              </a:rPr>
              <a:t>Engineering &amp; Technology</a:t>
            </a:r>
            <a:r>
              <a:rPr sz="1000" b="1" spc="-35" dirty="0">
                <a:solidFill>
                  <a:srgbClr val="151C77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151C77"/>
                </a:solidFill>
                <a:latin typeface="Arial"/>
                <a:cs typeface="Arial"/>
              </a:rPr>
              <a:t>Branch</a:t>
            </a:r>
            <a:endParaRPr sz="1000">
              <a:latin typeface="Arial"/>
              <a:cs typeface="Arial"/>
            </a:endParaRPr>
          </a:p>
          <a:p>
            <a:pPr marL="108585" indent="-95885">
              <a:lnSpc>
                <a:spcPct val="100000"/>
              </a:lnSpc>
              <a:buFont typeface="Arial"/>
              <a:buChar char="•"/>
              <a:tabLst>
                <a:tab pos="109220" algn="l"/>
              </a:tabLst>
            </a:pPr>
            <a:r>
              <a:rPr sz="1000" b="1" spc="-5" dirty="0">
                <a:latin typeface="Arial"/>
                <a:cs typeface="Arial"/>
              </a:rPr>
              <a:t>Materials Handling</a:t>
            </a:r>
            <a:r>
              <a:rPr sz="1000" b="1" spc="-10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Engineering</a:t>
            </a:r>
            <a:endParaRPr sz="1000">
              <a:latin typeface="Arial"/>
              <a:cs typeface="Arial"/>
            </a:endParaRPr>
          </a:p>
          <a:p>
            <a:pPr marL="108585" indent="-95885">
              <a:lnSpc>
                <a:spcPct val="100000"/>
              </a:lnSpc>
              <a:buFont typeface="Arial"/>
              <a:buChar char="•"/>
              <a:tabLst>
                <a:tab pos="109220" algn="l"/>
              </a:tabLst>
            </a:pPr>
            <a:r>
              <a:rPr sz="1000" b="1" spc="-10" dirty="0">
                <a:latin typeface="Arial"/>
                <a:cs typeface="Arial"/>
              </a:rPr>
              <a:t>Packaging </a:t>
            </a:r>
            <a:r>
              <a:rPr sz="1000" b="1" spc="-5" dirty="0">
                <a:latin typeface="Arial"/>
                <a:cs typeface="Arial"/>
              </a:rPr>
              <a:t>Technology &amp;</a:t>
            </a:r>
            <a:r>
              <a:rPr sz="1000" b="1" spc="-5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Engineering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98820" y="1837944"/>
            <a:ext cx="1757680" cy="407034"/>
          </a:xfrm>
          <a:prstGeom prst="rect">
            <a:avLst/>
          </a:prstGeom>
          <a:solidFill>
            <a:srgbClr val="151C77"/>
          </a:solidFill>
          <a:ln w="12192">
            <a:solidFill>
              <a:srgbClr val="000066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118745" marR="112395" indent="200660">
              <a:lnSpc>
                <a:spcPct val="100000"/>
              </a:lnSpc>
              <a:spcBef>
                <a:spcPts val="200"/>
              </a:spcBef>
              <a:tabLst>
                <a:tab pos="1080135" algn="l"/>
              </a:tabLst>
            </a:pPr>
            <a:r>
              <a:rPr sz="1100" b="1" spc="-5" dirty="0">
                <a:solidFill>
                  <a:srgbClr val="FFFF00"/>
                </a:solidFill>
                <a:latin typeface="Arial"/>
                <a:cs typeface="Arial"/>
              </a:rPr>
              <a:t>Product Support  Engineering	Division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05034" y="5540259"/>
            <a:ext cx="556895" cy="21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>
              <a:lnSpc>
                <a:spcPct val="103000"/>
              </a:lnSpc>
            </a:pPr>
            <a:r>
              <a:rPr sz="650" b="1" i="1" spc="5" dirty="0">
                <a:latin typeface="Arial"/>
                <a:cs typeface="Arial"/>
              </a:rPr>
              <a:t>Jerry</a:t>
            </a:r>
            <a:r>
              <a:rPr sz="650" b="1" i="1" spc="-50" dirty="0">
                <a:latin typeface="Arial"/>
                <a:cs typeface="Arial"/>
              </a:rPr>
              <a:t> </a:t>
            </a:r>
            <a:r>
              <a:rPr sz="650" b="1" i="1" spc="10" dirty="0">
                <a:latin typeface="Arial"/>
                <a:cs typeface="Arial"/>
              </a:rPr>
              <a:t>Gibson  </a:t>
            </a:r>
            <a:r>
              <a:rPr sz="650" b="1" i="1" spc="5" dirty="0">
                <a:latin typeface="Arial"/>
                <a:cs typeface="Arial"/>
              </a:rPr>
              <a:t>Branch</a:t>
            </a:r>
            <a:r>
              <a:rPr sz="650" b="1" i="1" spc="-45" dirty="0">
                <a:latin typeface="Arial"/>
                <a:cs typeface="Arial"/>
              </a:rPr>
              <a:t> </a:t>
            </a:r>
            <a:r>
              <a:rPr sz="650" b="1" i="1" spc="5" dirty="0">
                <a:latin typeface="Arial"/>
                <a:cs typeface="Arial"/>
              </a:rPr>
              <a:t>Chief</a:t>
            </a:r>
            <a:endParaRPr sz="6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45964" y="4786884"/>
            <a:ext cx="617219" cy="664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76444" y="1731264"/>
            <a:ext cx="577595" cy="655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76513" y="2411732"/>
            <a:ext cx="595630" cy="21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>
              <a:lnSpc>
                <a:spcPct val="103000"/>
              </a:lnSpc>
            </a:pPr>
            <a:r>
              <a:rPr sz="650" b="1" i="1" spc="5" dirty="0">
                <a:latin typeface="Arial"/>
                <a:cs typeface="Arial"/>
              </a:rPr>
              <a:t>Debbie</a:t>
            </a:r>
            <a:r>
              <a:rPr sz="650" b="1" i="1" spc="-35" dirty="0">
                <a:latin typeface="Arial"/>
                <a:cs typeface="Arial"/>
              </a:rPr>
              <a:t> </a:t>
            </a:r>
            <a:r>
              <a:rPr sz="650" b="1" i="1" spc="5" dirty="0">
                <a:latin typeface="Arial"/>
                <a:cs typeface="Arial"/>
              </a:rPr>
              <a:t>Naguy  Division</a:t>
            </a:r>
            <a:r>
              <a:rPr sz="650" b="1" i="1" spc="-45" dirty="0">
                <a:latin typeface="Arial"/>
                <a:cs typeface="Arial"/>
              </a:rPr>
              <a:t> </a:t>
            </a:r>
            <a:r>
              <a:rPr sz="650" b="1" i="1" spc="5" dirty="0">
                <a:latin typeface="Arial"/>
                <a:cs typeface="Arial"/>
              </a:rPr>
              <a:t>Chief</a:t>
            </a:r>
            <a:endParaRPr sz="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17108" y="2869692"/>
            <a:ext cx="1748155" cy="585470"/>
          </a:xfrm>
          <a:prstGeom prst="rect">
            <a:avLst/>
          </a:prstGeom>
          <a:solidFill>
            <a:srgbClr val="151C77"/>
          </a:solidFill>
        </p:spPr>
        <p:txBody>
          <a:bodyPr vert="horz" wrap="square" lIns="0" tIns="37465" rIns="0" bIns="0" rtlCol="0">
            <a:spAutoFit/>
          </a:bodyPr>
          <a:lstStyle/>
          <a:p>
            <a:pPr marL="321310" marR="313690" indent="1270" algn="ctr">
              <a:lnSpc>
                <a:spcPct val="100000"/>
              </a:lnSpc>
              <a:spcBef>
                <a:spcPts val="295"/>
              </a:spcBef>
            </a:pPr>
            <a:r>
              <a:rPr sz="1100" b="1" dirty="0">
                <a:solidFill>
                  <a:srgbClr val="FFFF00"/>
                </a:solidFill>
                <a:latin typeface="Arial"/>
                <a:cs typeface="Arial"/>
              </a:rPr>
              <a:t>Reliability  </a:t>
            </a:r>
            <a:r>
              <a:rPr sz="1100" b="1" spc="-5" dirty="0">
                <a:solidFill>
                  <a:srgbClr val="FFFF00"/>
                </a:solidFill>
                <a:latin typeface="Arial"/>
                <a:cs typeface="Arial"/>
              </a:rPr>
              <a:t>Maintainability</a:t>
            </a:r>
            <a:r>
              <a:rPr sz="1100" b="1" spc="-9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00"/>
                </a:solidFill>
                <a:latin typeface="Arial"/>
                <a:cs typeface="Arial"/>
              </a:rPr>
              <a:t>&amp;  </a:t>
            </a:r>
            <a:r>
              <a:rPr sz="1100" b="1" spc="-5" dirty="0">
                <a:solidFill>
                  <a:srgbClr val="FFFF00"/>
                </a:solidFill>
                <a:latin typeface="Arial"/>
                <a:cs typeface="Arial"/>
              </a:rPr>
              <a:t>Sustainment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20294" y="4549322"/>
            <a:ext cx="701040" cy="21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820" marR="5080" indent="-71755">
              <a:lnSpc>
                <a:spcPct val="103000"/>
              </a:lnSpc>
            </a:pPr>
            <a:r>
              <a:rPr sz="650" b="1" i="1" spc="5" dirty="0">
                <a:latin typeface="Arial"/>
                <a:cs typeface="Arial"/>
              </a:rPr>
              <a:t>Mark</a:t>
            </a:r>
            <a:r>
              <a:rPr sz="650" b="1" i="1" spc="-35" dirty="0">
                <a:latin typeface="Arial"/>
                <a:cs typeface="Arial"/>
              </a:rPr>
              <a:t> </a:t>
            </a:r>
            <a:r>
              <a:rPr sz="650" b="1" i="1" spc="10" dirty="0">
                <a:latin typeface="Arial"/>
                <a:cs typeface="Arial"/>
              </a:rPr>
              <a:t>Smallwood  </a:t>
            </a:r>
            <a:r>
              <a:rPr sz="650" b="1" i="1" spc="5" dirty="0">
                <a:latin typeface="Arial"/>
                <a:cs typeface="Arial"/>
              </a:rPr>
              <a:t>Branch</a:t>
            </a:r>
            <a:r>
              <a:rPr sz="650" b="1" i="1" spc="-45" dirty="0">
                <a:latin typeface="Arial"/>
                <a:cs typeface="Arial"/>
              </a:rPr>
              <a:t> </a:t>
            </a:r>
            <a:r>
              <a:rPr sz="650" b="1" i="1" spc="5" dirty="0">
                <a:latin typeface="Arial"/>
                <a:cs typeface="Arial"/>
              </a:rPr>
              <a:t>Chief</a:t>
            </a:r>
            <a:endParaRPr sz="6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72615" y="3512051"/>
            <a:ext cx="709295" cy="21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0330">
              <a:lnSpc>
                <a:spcPct val="103000"/>
              </a:lnSpc>
            </a:pPr>
            <a:r>
              <a:rPr sz="650" b="1" i="1" spc="5" dirty="0">
                <a:latin typeface="Arial"/>
                <a:cs typeface="Arial"/>
              </a:rPr>
              <a:t>John Hedke  Technical</a:t>
            </a:r>
            <a:r>
              <a:rPr sz="650" b="1" i="1" spc="-30" dirty="0">
                <a:latin typeface="Arial"/>
                <a:cs typeface="Arial"/>
              </a:rPr>
              <a:t> </a:t>
            </a:r>
            <a:r>
              <a:rPr sz="650" b="1" i="1" spc="5" dirty="0">
                <a:latin typeface="Arial"/>
                <a:cs typeface="Arial"/>
              </a:rPr>
              <a:t>Expert</a:t>
            </a:r>
            <a:endParaRPr sz="6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728204" y="2807207"/>
            <a:ext cx="597407" cy="6781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62728" y="2813304"/>
            <a:ext cx="591311" cy="6720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798820" y="3887723"/>
            <a:ext cx="1757680" cy="408940"/>
          </a:xfrm>
          <a:prstGeom prst="rect">
            <a:avLst/>
          </a:prstGeom>
          <a:solidFill>
            <a:srgbClr val="151C77"/>
          </a:solidFill>
        </p:spPr>
        <p:txBody>
          <a:bodyPr vert="horz" wrap="square" lIns="0" tIns="32384" rIns="0" bIns="0" rtlCol="0">
            <a:spAutoFit/>
          </a:bodyPr>
          <a:lstStyle/>
          <a:p>
            <a:pPr marL="127635" marR="120014" indent="328930">
              <a:lnSpc>
                <a:spcPct val="100000"/>
              </a:lnSpc>
              <a:spcBef>
                <a:spcPts val="254"/>
              </a:spcBef>
            </a:pPr>
            <a:r>
              <a:rPr sz="1100" b="1" spc="-5" dirty="0">
                <a:solidFill>
                  <a:srgbClr val="FFFF00"/>
                </a:solidFill>
                <a:latin typeface="Arial"/>
                <a:cs typeface="Arial"/>
              </a:rPr>
              <a:t>Sustainment  Technology</a:t>
            </a:r>
            <a:r>
              <a:rPr sz="11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00"/>
                </a:solidFill>
                <a:latin typeface="Arial"/>
                <a:cs typeface="Arial"/>
              </a:rPr>
              <a:t>Transition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31073" y="3512083"/>
            <a:ext cx="600710" cy="21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55" marR="5080" indent="-21590">
              <a:lnSpc>
                <a:spcPct val="103000"/>
              </a:lnSpc>
            </a:pPr>
            <a:r>
              <a:rPr sz="650" b="1" i="1" spc="5" dirty="0">
                <a:latin typeface="Arial"/>
                <a:cs typeface="Arial"/>
              </a:rPr>
              <a:t>Frank</a:t>
            </a:r>
            <a:r>
              <a:rPr sz="650" b="1" i="1" spc="-45" dirty="0">
                <a:latin typeface="Arial"/>
                <a:cs typeface="Arial"/>
              </a:rPr>
              <a:t> </a:t>
            </a:r>
            <a:r>
              <a:rPr sz="650" b="1" i="1" spc="10" dirty="0">
                <a:latin typeface="Arial"/>
                <a:cs typeface="Arial"/>
              </a:rPr>
              <a:t>Erdman  </a:t>
            </a:r>
            <a:r>
              <a:rPr sz="650" b="1" i="1" spc="5" dirty="0">
                <a:latin typeface="Arial"/>
                <a:cs typeface="Arial"/>
              </a:rPr>
              <a:t>Branch</a:t>
            </a:r>
            <a:r>
              <a:rPr sz="650" b="1" i="1" spc="-45" dirty="0">
                <a:latin typeface="Arial"/>
                <a:cs typeface="Arial"/>
              </a:rPr>
              <a:t> </a:t>
            </a:r>
            <a:r>
              <a:rPr sz="650" b="1" i="1" spc="5" dirty="0">
                <a:latin typeface="Arial"/>
                <a:cs typeface="Arial"/>
              </a:rPr>
              <a:t>Chief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55680" y="4517606"/>
            <a:ext cx="709295" cy="21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6200">
              <a:lnSpc>
                <a:spcPct val="103000"/>
              </a:lnSpc>
            </a:pPr>
            <a:r>
              <a:rPr sz="650" b="1" i="1" spc="5" dirty="0">
                <a:latin typeface="Arial"/>
                <a:cs typeface="Arial"/>
              </a:rPr>
              <a:t>Mike Froning  Technical</a:t>
            </a:r>
            <a:r>
              <a:rPr sz="650" b="1" i="1" spc="-30" dirty="0">
                <a:latin typeface="Arial"/>
                <a:cs typeface="Arial"/>
              </a:rPr>
              <a:t> </a:t>
            </a:r>
            <a:r>
              <a:rPr sz="650" b="1" i="1" spc="5" dirty="0">
                <a:latin typeface="Arial"/>
                <a:cs typeface="Arial"/>
              </a:rPr>
              <a:t>Expert</a:t>
            </a:r>
            <a:endParaRPr sz="6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98820" y="4829555"/>
            <a:ext cx="1757680" cy="413384"/>
          </a:xfrm>
          <a:prstGeom prst="rect">
            <a:avLst/>
          </a:prstGeom>
          <a:solidFill>
            <a:srgbClr val="151C77"/>
          </a:solidFill>
        </p:spPr>
        <p:txBody>
          <a:bodyPr vert="horz" wrap="square" lIns="0" tIns="34925" rIns="0" bIns="0" rtlCol="0">
            <a:spAutoFit/>
          </a:bodyPr>
          <a:lstStyle/>
          <a:p>
            <a:pPr marL="487680" marR="120650" indent="-358140">
              <a:lnSpc>
                <a:spcPct val="100000"/>
              </a:lnSpc>
              <a:spcBef>
                <a:spcPts val="275"/>
              </a:spcBef>
            </a:pPr>
            <a:r>
              <a:rPr sz="1100" b="1" spc="-5" dirty="0">
                <a:solidFill>
                  <a:srgbClr val="FFFF00"/>
                </a:solidFill>
                <a:latin typeface="Arial"/>
                <a:cs typeface="Arial"/>
              </a:rPr>
              <a:t>Applied Engineering </a:t>
            </a:r>
            <a:r>
              <a:rPr sz="1100" b="1" dirty="0">
                <a:solidFill>
                  <a:srgbClr val="FFFF00"/>
                </a:solidFill>
                <a:latin typeface="Arial"/>
                <a:cs typeface="Arial"/>
              </a:rPr>
              <a:t>&amp;  </a:t>
            </a:r>
            <a:r>
              <a:rPr sz="1100" b="1" spc="-5" dirty="0">
                <a:solidFill>
                  <a:srgbClr val="FFFF00"/>
                </a:solidFill>
                <a:latin typeface="Arial"/>
                <a:cs typeface="Arial"/>
              </a:rPr>
              <a:t>Technology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48574" y="2424794"/>
            <a:ext cx="577215" cy="21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4130">
              <a:lnSpc>
                <a:spcPct val="103000"/>
              </a:lnSpc>
            </a:pPr>
            <a:r>
              <a:rPr sz="650" b="1" i="1" spc="5" dirty="0">
                <a:latin typeface="Arial"/>
                <a:cs typeface="Arial"/>
              </a:rPr>
              <a:t>Matt </a:t>
            </a:r>
            <a:r>
              <a:rPr sz="650" b="1" i="1" spc="10" dirty="0">
                <a:latin typeface="Arial"/>
                <a:cs typeface="Arial"/>
              </a:rPr>
              <a:t>Phillips  </a:t>
            </a:r>
            <a:r>
              <a:rPr sz="650" b="1" i="1" spc="5" dirty="0">
                <a:latin typeface="Arial"/>
                <a:cs typeface="Arial"/>
              </a:rPr>
              <a:t>Tech</a:t>
            </a:r>
            <a:r>
              <a:rPr sz="650" b="1" i="1" spc="-40" dirty="0">
                <a:latin typeface="Arial"/>
                <a:cs typeface="Arial"/>
              </a:rPr>
              <a:t> </a:t>
            </a:r>
            <a:r>
              <a:rPr sz="650" b="1" i="1" spc="5" dirty="0">
                <a:latin typeface="Arial"/>
                <a:cs typeface="Arial"/>
              </a:rPr>
              <a:t>Director</a:t>
            </a:r>
            <a:endParaRPr sz="6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760207" y="1735835"/>
            <a:ext cx="591311" cy="6736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52059" y="3785615"/>
            <a:ext cx="588251" cy="6355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16012" y="3793235"/>
            <a:ext cx="595883" cy="6385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858960" y="332613"/>
            <a:ext cx="5892165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AFLCMC/EZP</a:t>
            </a:r>
            <a:r>
              <a:rPr spc="-40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B r e a k i n g  B a r r i e r s  …  S i n c e  1 9 4</a:t>
            </a:r>
            <a:r>
              <a:rPr spc="190" dirty="0"/>
              <a:t> </a:t>
            </a:r>
            <a:r>
              <a:rPr spc="-5" dirty="0"/>
              <a:t>7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955531" y="6566579"/>
            <a:ext cx="958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808080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231391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912">
            <a:solidFill>
              <a:srgbClr val="0C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7368" y="96011"/>
            <a:ext cx="932687" cy="100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831" y="1656588"/>
            <a:ext cx="8253983" cy="51907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2504" y="1676400"/>
            <a:ext cx="8168640" cy="5105400"/>
          </a:xfrm>
          <a:custGeom>
            <a:avLst/>
            <a:gdLst/>
            <a:ahLst/>
            <a:cxnLst/>
            <a:rect l="l" t="t" r="r" b="b"/>
            <a:pathLst>
              <a:path w="8168640" h="5105400">
                <a:moveTo>
                  <a:pt x="6820382" y="0"/>
                </a:moveTo>
                <a:lnTo>
                  <a:pt x="6892290" y="647700"/>
                </a:lnTo>
                <a:lnTo>
                  <a:pt x="5921139" y="850900"/>
                </a:lnTo>
                <a:lnTo>
                  <a:pt x="5862731" y="876300"/>
                </a:lnTo>
                <a:lnTo>
                  <a:pt x="5631788" y="927100"/>
                </a:lnTo>
                <a:lnTo>
                  <a:pt x="5574725" y="952500"/>
                </a:lnTo>
                <a:lnTo>
                  <a:pt x="5405153" y="990600"/>
                </a:lnTo>
                <a:lnTo>
                  <a:pt x="5349167" y="1016000"/>
                </a:lnTo>
                <a:lnTo>
                  <a:pt x="5182824" y="1054100"/>
                </a:lnTo>
                <a:lnTo>
                  <a:pt x="5127915" y="1079500"/>
                </a:lnTo>
                <a:lnTo>
                  <a:pt x="5018905" y="1104900"/>
                </a:lnTo>
                <a:lnTo>
                  <a:pt x="4964804" y="1130300"/>
                </a:lnTo>
                <a:lnTo>
                  <a:pt x="4857408" y="1155700"/>
                </a:lnTo>
                <a:lnTo>
                  <a:pt x="4804114" y="1181100"/>
                </a:lnTo>
                <a:lnTo>
                  <a:pt x="4751090" y="1193800"/>
                </a:lnTo>
                <a:lnTo>
                  <a:pt x="4698334" y="1219200"/>
                </a:lnTo>
                <a:lnTo>
                  <a:pt x="4593631" y="1244600"/>
                </a:lnTo>
                <a:lnTo>
                  <a:pt x="4541683" y="1270000"/>
                </a:lnTo>
                <a:lnTo>
                  <a:pt x="4490005" y="1282700"/>
                </a:lnTo>
                <a:lnTo>
                  <a:pt x="4438595" y="1308100"/>
                </a:lnTo>
                <a:lnTo>
                  <a:pt x="4387455" y="1320800"/>
                </a:lnTo>
                <a:lnTo>
                  <a:pt x="4336584" y="1346200"/>
                </a:lnTo>
                <a:lnTo>
                  <a:pt x="4285982" y="1358900"/>
                </a:lnTo>
                <a:lnTo>
                  <a:pt x="4235650" y="1384300"/>
                </a:lnTo>
                <a:lnTo>
                  <a:pt x="4185586" y="1397000"/>
                </a:lnTo>
                <a:lnTo>
                  <a:pt x="4135792" y="1422400"/>
                </a:lnTo>
                <a:lnTo>
                  <a:pt x="4086267" y="1435100"/>
                </a:lnTo>
                <a:lnTo>
                  <a:pt x="4037011" y="1460500"/>
                </a:lnTo>
                <a:lnTo>
                  <a:pt x="3988025" y="1473200"/>
                </a:lnTo>
                <a:lnTo>
                  <a:pt x="3939307" y="1498600"/>
                </a:lnTo>
                <a:lnTo>
                  <a:pt x="3890859" y="1511300"/>
                </a:lnTo>
                <a:lnTo>
                  <a:pt x="3794770" y="1562100"/>
                </a:lnTo>
                <a:lnTo>
                  <a:pt x="3747130" y="1574800"/>
                </a:lnTo>
                <a:lnTo>
                  <a:pt x="3652656" y="1625600"/>
                </a:lnTo>
                <a:lnTo>
                  <a:pt x="3605823" y="1638300"/>
                </a:lnTo>
                <a:lnTo>
                  <a:pt x="3512965" y="1689100"/>
                </a:lnTo>
                <a:lnTo>
                  <a:pt x="3466939" y="1701800"/>
                </a:lnTo>
                <a:lnTo>
                  <a:pt x="3375696" y="1752600"/>
                </a:lnTo>
                <a:lnTo>
                  <a:pt x="3330478" y="1765300"/>
                </a:lnTo>
                <a:lnTo>
                  <a:pt x="3152299" y="1866900"/>
                </a:lnTo>
                <a:lnTo>
                  <a:pt x="3108427" y="1879600"/>
                </a:lnTo>
                <a:lnTo>
                  <a:pt x="2935632" y="1981200"/>
                </a:lnTo>
                <a:lnTo>
                  <a:pt x="2893107" y="1993900"/>
                </a:lnTo>
                <a:lnTo>
                  <a:pt x="2684516" y="2120900"/>
                </a:lnTo>
                <a:lnTo>
                  <a:pt x="2522489" y="2222500"/>
                </a:lnTo>
                <a:lnTo>
                  <a:pt x="2364769" y="2324100"/>
                </a:lnTo>
                <a:lnTo>
                  <a:pt x="2211357" y="2425700"/>
                </a:lnTo>
                <a:lnTo>
                  <a:pt x="2062251" y="2527300"/>
                </a:lnTo>
                <a:lnTo>
                  <a:pt x="1953249" y="2603500"/>
                </a:lnTo>
                <a:lnTo>
                  <a:pt x="1917453" y="2641600"/>
                </a:lnTo>
                <a:lnTo>
                  <a:pt x="1846669" y="2692400"/>
                </a:lnTo>
                <a:lnTo>
                  <a:pt x="1742513" y="2768600"/>
                </a:lnTo>
                <a:lnTo>
                  <a:pt x="1708332" y="2806700"/>
                </a:lnTo>
                <a:lnTo>
                  <a:pt x="1607406" y="2882900"/>
                </a:lnTo>
                <a:lnTo>
                  <a:pt x="1574302" y="2921000"/>
                </a:lnTo>
                <a:lnTo>
                  <a:pt x="1508902" y="2971800"/>
                </a:lnTo>
                <a:lnTo>
                  <a:pt x="1476606" y="3009900"/>
                </a:lnTo>
                <a:lnTo>
                  <a:pt x="1412822" y="3060700"/>
                </a:lnTo>
                <a:lnTo>
                  <a:pt x="1381333" y="3098800"/>
                </a:lnTo>
                <a:lnTo>
                  <a:pt x="1319164" y="3149600"/>
                </a:lnTo>
                <a:lnTo>
                  <a:pt x="1288483" y="3187700"/>
                </a:lnTo>
                <a:lnTo>
                  <a:pt x="1227929" y="3238500"/>
                </a:lnTo>
                <a:lnTo>
                  <a:pt x="1198055" y="3276600"/>
                </a:lnTo>
                <a:lnTo>
                  <a:pt x="1168451" y="3302000"/>
                </a:lnTo>
                <a:lnTo>
                  <a:pt x="1139116" y="3340100"/>
                </a:lnTo>
                <a:lnTo>
                  <a:pt x="1110051" y="3365500"/>
                </a:lnTo>
                <a:lnTo>
                  <a:pt x="1081254" y="3403600"/>
                </a:lnTo>
                <a:lnTo>
                  <a:pt x="1052727" y="3429000"/>
                </a:lnTo>
                <a:lnTo>
                  <a:pt x="1024469" y="3467100"/>
                </a:lnTo>
                <a:lnTo>
                  <a:pt x="968760" y="3517900"/>
                </a:lnTo>
                <a:lnTo>
                  <a:pt x="941310" y="3556000"/>
                </a:lnTo>
                <a:lnTo>
                  <a:pt x="914129" y="3594100"/>
                </a:lnTo>
                <a:lnTo>
                  <a:pt x="887217" y="3619500"/>
                </a:lnTo>
                <a:lnTo>
                  <a:pt x="860574" y="3657600"/>
                </a:lnTo>
                <a:lnTo>
                  <a:pt x="834200" y="3683000"/>
                </a:lnTo>
                <a:lnTo>
                  <a:pt x="808096" y="3721100"/>
                </a:lnTo>
                <a:lnTo>
                  <a:pt x="782260" y="3746500"/>
                </a:lnTo>
                <a:lnTo>
                  <a:pt x="756694" y="3784600"/>
                </a:lnTo>
                <a:lnTo>
                  <a:pt x="731398" y="3822700"/>
                </a:lnTo>
                <a:lnTo>
                  <a:pt x="706370" y="3848100"/>
                </a:lnTo>
                <a:lnTo>
                  <a:pt x="681611" y="3886200"/>
                </a:lnTo>
                <a:lnTo>
                  <a:pt x="657122" y="3911600"/>
                </a:lnTo>
                <a:lnTo>
                  <a:pt x="632902" y="3949700"/>
                </a:lnTo>
                <a:lnTo>
                  <a:pt x="608951" y="3987800"/>
                </a:lnTo>
                <a:lnTo>
                  <a:pt x="585270" y="4013200"/>
                </a:lnTo>
                <a:lnTo>
                  <a:pt x="561857" y="4051300"/>
                </a:lnTo>
                <a:lnTo>
                  <a:pt x="538714" y="4089400"/>
                </a:lnTo>
                <a:lnTo>
                  <a:pt x="515840" y="4127500"/>
                </a:lnTo>
                <a:lnTo>
                  <a:pt x="493235" y="4152900"/>
                </a:lnTo>
                <a:lnTo>
                  <a:pt x="470900" y="4191000"/>
                </a:lnTo>
                <a:lnTo>
                  <a:pt x="448833" y="4229100"/>
                </a:lnTo>
                <a:lnTo>
                  <a:pt x="427036" y="4267200"/>
                </a:lnTo>
                <a:lnTo>
                  <a:pt x="405508" y="4292600"/>
                </a:lnTo>
                <a:lnTo>
                  <a:pt x="384249" y="4330700"/>
                </a:lnTo>
                <a:lnTo>
                  <a:pt x="363259" y="4368800"/>
                </a:lnTo>
                <a:lnTo>
                  <a:pt x="342539" y="4406900"/>
                </a:lnTo>
                <a:lnTo>
                  <a:pt x="322088" y="4445000"/>
                </a:lnTo>
                <a:lnTo>
                  <a:pt x="301906" y="4470400"/>
                </a:lnTo>
                <a:lnTo>
                  <a:pt x="281993" y="4508500"/>
                </a:lnTo>
                <a:lnTo>
                  <a:pt x="262349" y="4546600"/>
                </a:lnTo>
                <a:lnTo>
                  <a:pt x="242975" y="4584700"/>
                </a:lnTo>
                <a:lnTo>
                  <a:pt x="223870" y="4622800"/>
                </a:lnTo>
                <a:lnTo>
                  <a:pt x="205034" y="4660900"/>
                </a:lnTo>
                <a:lnTo>
                  <a:pt x="186467" y="4699000"/>
                </a:lnTo>
                <a:lnTo>
                  <a:pt x="168169" y="4737100"/>
                </a:lnTo>
                <a:lnTo>
                  <a:pt x="150141" y="4775200"/>
                </a:lnTo>
                <a:lnTo>
                  <a:pt x="132382" y="4813300"/>
                </a:lnTo>
                <a:lnTo>
                  <a:pt x="114892" y="4838700"/>
                </a:lnTo>
                <a:lnTo>
                  <a:pt x="97671" y="4876800"/>
                </a:lnTo>
                <a:lnTo>
                  <a:pt x="80719" y="4914900"/>
                </a:lnTo>
                <a:lnTo>
                  <a:pt x="64037" y="4953000"/>
                </a:lnTo>
                <a:lnTo>
                  <a:pt x="47624" y="4991100"/>
                </a:lnTo>
                <a:lnTo>
                  <a:pt x="31480" y="5029200"/>
                </a:lnTo>
                <a:lnTo>
                  <a:pt x="15605" y="5067300"/>
                </a:lnTo>
                <a:lnTo>
                  <a:pt x="0" y="5105400"/>
                </a:lnTo>
                <a:lnTo>
                  <a:pt x="25324" y="5080000"/>
                </a:lnTo>
                <a:lnTo>
                  <a:pt x="50873" y="5041900"/>
                </a:lnTo>
                <a:lnTo>
                  <a:pt x="76647" y="5003800"/>
                </a:lnTo>
                <a:lnTo>
                  <a:pt x="102647" y="4978400"/>
                </a:lnTo>
                <a:lnTo>
                  <a:pt x="128871" y="4940300"/>
                </a:lnTo>
                <a:lnTo>
                  <a:pt x="155320" y="4914900"/>
                </a:lnTo>
                <a:lnTo>
                  <a:pt x="181994" y="4876800"/>
                </a:lnTo>
                <a:lnTo>
                  <a:pt x="208893" y="4838700"/>
                </a:lnTo>
                <a:lnTo>
                  <a:pt x="236017" y="4813300"/>
                </a:lnTo>
                <a:lnTo>
                  <a:pt x="263366" y="4775200"/>
                </a:lnTo>
                <a:lnTo>
                  <a:pt x="290939" y="4749800"/>
                </a:lnTo>
                <a:lnTo>
                  <a:pt x="318738" y="4711700"/>
                </a:lnTo>
                <a:lnTo>
                  <a:pt x="346762" y="4686300"/>
                </a:lnTo>
                <a:lnTo>
                  <a:pt x="375011" y="4648200"/>
                </a:lnTo>
                <a:lnTo>
                  <a:pt x="403484" y="4622800"/>
                </a:lnTo>
                <a:lnTo>
                  <a:pt x="432183" y="4584700"/>
                </a:lnTo>
                <a:lnTo>
                  <a:pt x="461106" y="4559300"/>
                </a:lnTo>
                <a:lnTo>
                  <a:pt x="490255" y="4521200"/>
                </a:lnTo>
                <a:lnTo>
                  <a:pt x="549227" y="4470400"/>
                </a:lnTo>
                <a:lnTo>
                  <a:pt x="579050" y="4432300"/>
                </a:lnTo>
                <a:lnTo>
                  <a:pt x="609098" y="4406900"/>
                </a:lnTo>
                <a:lnTo>
                  <a:pt x="639371" y="4368800"/>
                </a:lnTo>
                <a:lnTo>
                  <a:pt x="700593" y="4318000"/>
                </a:lnTo>
                <a:lnTo>
                  <a:pt x="731541" y="4279900"/>
                </a:lnTo>
                <a:lnTo>
                  <a:pt x="794112" y="4229100"/>
                </a:lnTo>
                <a:lnTo>
                  <a:pt x="825735" y="4191000"/>
                </a:lnTo>
                <a:lnTo>
                  <a:pt x="921953" y="4114800"/>
                </a:lnTo>
                <a:lnTo>
                  <a:pt x="954476" y="4076700"/>
                </a:lnTo>
                <a:lnTo>
                  <a:pt x="1053394" y="4000500"/>
                </a:lnTo>
                <a:lnTo>
                  <a:pt x="1086816" y="3975100"/>
                </a:lnTo>
                <a:lnTo>
                  <a:pt x="1120464" y="3937000"/>
                </a:lnTo>
                <a:lnTo>
                  <a:pt x="1257303" y="3835400"/>
                </a:lnTo>
                <a:lnTo>
                  <a:pt x="1397742" y="3733800"/>
                </a:lnTo>
                <a:lnTo>
                  <a:pt x="1541780" y="3632200"/>
                </a:lnTo>
                <a:lnTo>
                  <a:pt x="1689417" y="3530600"/>
                </a:lnTo>
                <a:lnTo>
                  <a:pt x="1879024" y="3403600"/>
                </a:lnTo>
                <a:lnTo>
                  <a:pt x="1917620" y="3378200"/>
                </a:lnTo>
                <a:lnTo>
                  <a:pt x="1956442" y="3365500"/>
                </a:lnTo>
                <a:lnTo>
                  <a:pt x="2113977" y="3263900"/>
                </a:lnTo>
                <a:lnTo>
                  <a:pt x="2153923" y="3251200"/>
                </a:lnTo>
                <a:lnTo>
                  <a:pt x="2275110" y="3175000"/>
                </a:lnTo>
                <a:lnTo>
                  <a:pt x="2315956" y="3162300"/>
                </a:lnTo>
                <a:lnTo>
                  <a:pt x="2398323" y="3111500"/>
                </a:lnTo>
                <a:lnTo>
                  <a:pt x="2439844" y="3098800"/>
                </a:lnTo>
                <a:lnTo>
                  <a:pt x="2523560" y="3048000"/>
                </a:lnTo>
                <a:lnTo>
                  <a:pt x="2565755" y="3035300"/>
                </a:lnTo>
                <a:lnTo>
                  <a:pt x="2608176" y="3009900"/>
                </a:lnTo>
                <a:lnTo>
                  <a:pt x="2650821" y="2997200"/>
                </a:lnTo>
                <a:lnTo>
                  <a:pt x="2736787" y="2946400"/>
                </a:lnTo>
                <a:lnTo>
                  <a:pt x="2780107" y="2933700"/>
                </a:lnTo>
                <a:lnTo>
                  <a:pt x="2823653" y="2908300"/>
                </a:lnTo>
                <a:lnTo>
                  <a:pt x="2867423" y="2895600"/>
                </a:lnTo>
                <a:lnTo>
                  <a:pt x="2911418" y="2870200"/>
                </a:lnTo>
                <a:lnTo>
                  <a:pt x="2955638" y="2857500"/>
                </a:lnTo>
                <a:lnTo>
                  <a:pt x="3000083" y="2832100"/>
                </a:lnTo>
                <a:lnTo>
                  <a:pt x="3044753" y="2819400"/>
                </a:lnTo>
                <a:lnTo>
                  <a:pt x="3089648" y="2794000"/>
                </a:lnTo>
                <a:lnTo>
                  <a:pt x="3134768" y="2781300"/>
                </a:lnTo>
                <a:lnTo>
                  <a:pt x="3180113" y="2755900"/>
                </a:lnTo>
                <a:lnTo>
                  <a:pt x="3271477" y="2730500"/>
                </a:lnTo>
                <a:lnTo>
                  <a:pt x="3317497" y="2705100"/>
                </a:lnTo>
                <a:lnTo>
                  <a:pt x="3363741" y="2692400"/>
                </a:lnTo>
                <a:lnTo>
                  <a:pt x="3410211" y="2667000"/>
                </a:lnTo>
                <a:lnTo>
                  <a:pt x="3503825" y="2641600"/>
                </a:lnTo>
                <a:lnTo>
                  <a:pt x="3550969" y="2616200"/>
                </a:lnTo>
                <a:lnTo>
                  <a:pt x="3693752" y="2578100"/>
                </a:lnTo>
                <a:lnTo>
                  <a:pt x="3741797" y="2552700"/>
                </a:lnTo>
                <a:lnTo>
                  <a:pt x="3887279" y="2514600"/>
                </a:lnTo>
                <a:lnTo>
                  <a:pt x="3936223" y="2489200"/>
                </a:lnTo>
                <a:lnTo>
                  <a:pt x="4184317" y="2425700"/>
                </a:lnTo>
                <a:lnTo>
                  <a:pt x="4234611" y="2400300"/>
                </a:lnTo>
                <a:lnTo>
                  <a:pt x="5069903" y="2197100"/>
                </a:lnTo>
                <a:lnTo>
                  <a:pt x="5124021" y="2197100"/>
                </a:lnTo>
                <a:lnTo>
                  <a:pt x="5397984" y="2133600"/>
                </a:lnTo>
                <a:lnTo>
                  <a:pt x="5453452" y="2133600"/>
                </a:lnTo>
                <a:lnTo>
                  <a:pt x="5677571" y="2082800"/>
                </a:lnTo>
                <a:lnTo>
                  <a:pt x="5734163" y="2082800"/>
                </a:lnTo>
                <a:lnTo>
                  <a:pt x="5848023" y="2057400"/>
                </a:lnTo>
                <a:lnTo>
                  <a:pt x="5905290" y="2057400"/>
                </a:lnTo>
                <a:lnTo>
                  <a:pt x="6020499" y="2032000"/>
                </a:lnTo>
                <a:lnTo>
                  <a:pt x="6078441" y="2032000"/>
                </a:lnTo>
                <a:lnTo>
                  <a:pt x="6194999" y="2006600"/>
                </a:lnTo>
                <a:lnTo>
                  <a:pt x="6253616" y="2006600"/>
                </a:lnTo>
                <a:lnTo>
                  <a:pt x="6312458" y="1993900"/>
                </a:lnTo>
                <a:lnTo>
                  <a:pt x="6371524" y="1993900"/>
                </a:lnTo>
                <a:lnTo>
                  <a:pt x="6430816" y="1981200"/>
                </a:lnTo>
                <a:lnTo>
                  <a:pt x="6490333" y="1981200"/>
                </a:lnTo>
                <a:lnTo>
                  <a:pt x="6610041" y="1955800"/>
                </a:lnTo>
                <a:lnTo>
                  <a:pt x="6670232" y="1955800"/>
                </a:lnTo>
                <a:lnTo>
                  <a:pt x="6730648" y="1943100"/>
                </a:lnTo>
                <a:lnTo>
                  <a:pt x="6852156" y="1943100"/>
                </a:lnTo>
                <a:lnTo>
                  <a:pt x="6913247" y="1930400"/>
                </a:lnTo>
                <a:lnTo>
                  <a:pt x="6974563" y="1930400"/>
                </a:lnTo>
                <a:lnTo>
                  <a:pt x="7036104" y="1917700"/>
                </a:lnTo>
                <a:lnTo>
                  <a:pt x="7549933" y="1917700"/>
                </a:lnTo>
                <a:lnTo>
                  <a:pt x="8168640" y="1028700"/>
                </a:lnTo>
                <a:lnTo>
                  <a:pt x="6820382" y="0"/>
                </a:lnTo>
                <a:close/>
              </a:path>
              <a:path w="8168640" h="5105400">
                <a:moveTo>
                  <a:pt x="7549933" y="1917700"/>
                </a:moveTo>
                <a:lnTo>
                  <a:pt x="7036104" y="1917700"/>
                </a:lnTo>
                <a:lnTo>
                  <a:pt x="7107999" y="2552700"/>
                </a:lnTo>
                <a:lnTo>
                  <a:pt x="7549933" y="1917700"/>
                </a:lnTo>
                <a:close/>
              </a:path>
            </a:pathLst>
          </a:custGeom>
          <a:solidFill>
            <a:srgbClr val="CDCD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51836" y="4745327"/>
            <a:ext cx="222631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 Black"/>
                <a:cs typeface="Arial Black"/>
              </a:rPr>
              <a:t>Demilitarization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77611" y="4104476"/>
            <a:ext cx="1594485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 Black"/>
                <a:cs typeface="Arial Black"/>
              </a:rPr>
              <a:t>Acquisition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20951" y="397700"/>
            <a:ext cx="5721350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/>
              <a:t>Tomorrow’s </a:t>
            </a:r>
            <a:r>
              <a:rPr sz="2800" dirty="0"/>
              <a:t>Lifecycle</a:t>
            </a:r>
            <a:r>
              <a:rPr sz="2800" spc="-5" dirty="0"/>
              <a:t> Overview…</a:t>
            </a:r>
            <a:endParaRPr sz="2800"/>
          </a:p>
        </p:txBody>
      </p:sp>
      <p:sp>
        <p:nvSpPr>
          <p:cNvPr id="9" name="object 9"/>
          <p:cNvSpPr txBox="1"/>
          <p:nvPr/>
        </p:nvSpPr>
        <p:spPr>
          <a:xfrm>
            <a:off x="1221739" y="5219700"/>
            <a:ext cx="2062480" cy="1165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8000"/>
                </a:solidFill>
                <a:latin typeface="Arial"/>
                <a:cs typeface="Arial"/>
              </a:rPr>
              <a:t>$</a:t>
            </a:r>
            <a:endParaRPr sz="2400">
              <a:latin typeface="Arial"/>
              <a:cs typeface="Arial"/>
            </a:endParaRPr>
          </a:p>
          <a:p>
            <a:pPr marL="116205" marR="5080">
              <a:lnSpc>
                <a:spcPct val="105500"/>
              </a:lnSpc>
              <a:spcBef>
                <a:spcPts val="910"/>
              </a:spcBef>
            </a:pPr>
            <a:r>
              <a:rPr sz="2000" b="1" spc="-50" dirty="0">
                <a:latin typeface="Arial Black"/>
                <a:cs typeface="Arial Black"/>
              </a:rPr>
              <a:t>R</a:t>
            </a:r>
            <a:r>
              <a:rPr sz="2000" b="1" spc="-5" dirty="0">
                <a:latin typeface="Arial Black"/>
                <a:cs typeface="Arial Black"/>
              </a:rPr>
              <a:t>equ</a:t>
            </a:r>
            <a:r>
              <a:rPr sz="2000" b="1" dirty="0">
                <a:latin typeface="Arial Black"/>
                <a:cs typeface="Arial Black"/>
              </a:rPr>
              <a:t>i</a:t>
            </a:r>
            <a:r>
              <a:rPr sz="2000" b="1" spc="30" dirty="0">
                <a:latin typeface="Arial Black"/>
                <a:cs typeface="Arial Black"/>
              </a:rPr>
              <a:t>r</a:t>
            </a:r>
            <a:r>
              <a:rPr sz="2000" b="1" spc="-5" dirty="0">
                <a:latin typeface="Arial Black"/>
                <a:cs typeface="Arial Black"/>
              </a:rPr>
              <a:t>e</a:t>
            </a:r>
            <a:r>
              <a:rPr sz="2000" b="1" dirty="0">
                <a:latin typeface="Arial Black"/>
                <a:cs typeface="Arial Black"/>
              </a:rPr>
              <a:t>m</a:t>
            </a:r>
            <a:r>
              <a:rPr sz="2000" b="1" spc="-5" dirty="0">
                <a:latin typeface="Arial Black"/>
                <a:cs typeface="Arial Black"/>
              </a:rPr>
              <a:t>ent</a:t>
            </a:r>
            <a:r>
              <a:rPr sz="2000" b="1" dirty="0">
                <a:latin typeface="Arial Black"/>
                <a:cs typeface="Arial Black"/>
              </a:rPr>
              <a:t>s  </a:t>
            </a:r>
            <a:r>
              <a:rPr sz="2000" b="1" spc="-10" dirty="0">
                <a:latin typeface="Arial Black"/>
                <a:cs typeface="Arial Black"/>
              </a:rPr>
              <a:t>Development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17139" y="4229100"/>
            <a:ext cx="36385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008000"/>
                </a:solidFill>
                <a:latin typeface="Arial"/>
                <a:cs typeface="Arial"/>
              </a:rPr>
              <a:t>$$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64940" y="3465067"/>
            <a:ext cx="81851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008000"/>
                </a:solidFill>
                <a:latin typeface="Arial"/>
                <a:cs typeface="Arial"/>
              </a:rPr>
              <a:t>$$$$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05398" y="2076918"/>
            <a:ext cx="3671570" cy="2153285"/>
          </a:xfrm>
          <a:custGeom>
            <a:avLst/>
            <a:gdLst/>
            <a:ahLst/>
            <a:cxnLst/>
            <a:rect l="l" t="t" r="r" b="b"/>
            <a:pathLst>
              <a:path w="3671570" h="2153285">
                <a:moveTo>
                  <a:pt x="2943586" y="728088"/>
                </a:moveTo>
                <a:lnTo>
                  <a:pt x="1760348" y="728088"/>
                </a:lnTo>
                <a:lnTo>
                  <a:pt x="1804560" y="728949"/>
                </a:lnTo>
                <a:lnTo>
                  <a:pt x="1848479" y="733358"/>
                </a:lnTo>
                <a:lnTo>
                  <a:pt x="1891876" y="741275"/>
                </a:lnTo>
                <a:lnTo>
                  <a:pt x="1934523" y="752657"/>
                </a:lnTo>
                <a:lnTo>
                  <a:pt x="1976192" y="767462"/>
                </a:lnTo>
                <a:lnTo>
                  <a:pt x="2016656" y="785650"/>
                </a:lnTo>
                <a:lnTo>
                  <a:pt x="2055685" y="807178"/>
                </a:lnTo>
                <a:lnTo>
                  <a:pt x="2093052" y="832005"/>
                </a:lnTo>
                <a:lnTo>
                  <a:pt x="2128530" y="860089"/>
                </a:lnTo>
                <a:lnTo>
                  <a:pt x="2161890" y="891389"/>
                </a:lnTo>
                <a:lnTo>
                  <a:pt x="2192904" y="925863"/>
                </a:lnTo>
                <a:lnTo>
                  <a:pt x="2221344" y="963469"/>
                </a:lnTo>
                <a:lnTo>
                  <a:pt x="2773006" y="1761309"/>
                </a:lnTo>
                <a:lnTo>
                  <a:pt x="2473629" y="1968306"/>
                </a:lnTo>
                <a:lnTo>
                  <a:pt x="3486365" y="2153053"/>
                </a:lnTo>
                <a:lnTo>
                  <a:pt x="3633351" y="1347314"/>
                </a:lnTo>
                <a:lnTo>
                  <a:pt x="3371748" y="1347314"/>
                </a:lnTo>
                <a:lnTo>
                  <a:pt x="2943586" y="728088"/>
                </a:lnTo>
                <a:close/>
              </a:path>
              <a:path w="3671570" h="2153285">
                <a:moveTo>
                  <a:pt x="1779656" y="0"/>
                </a:moveTo>
                <a:lnTo>
                  <a:pt x="1735049" y="482"/>
                </a:lnTo>
                <a:lnTo>
                  <a:pt x="1690423" y="2528"/>
                </a:lnTo>
                <a:lnTo>
                  <a:pt x="1645819" y="6146"/>
                </a:lnTo>
                <a:lnTo>
                  <a:pt x="1601281" y="11343"/>
                </a:lnTo>
                <a:lnTo>
                  <a:pt x="1556853" y="18127"/>
                </a:lnTo>
                <a:lnTo>
                  <a:pt x="1512575" y="26506"/>
                </a:lnTo>
                <a:lnTo>
                  <a:pt x="1468493" y="36488"/>
                </a:lnTo>
                <a:lnTo>
                  <a:pt x="1424648" y="48080"/>
                </a:lnTo>
                <a:lnTo>
                  <a:pt x="1381082" y="61290"/>
                </a:lnTo>
                <a:lnTo>
                  <a:pt x="1337840" y="76127"/>
                </a:lnTo>
                <a:lnTo>
                  <a:pt x="1294964" y="92597"/>
                </a:lnTo>
                <a:lnTo>
                  <a:pt x="1252496" y="110710"/>
                </a:lnTo>
                <a:lnTo>
                  <a:pt x="1210480" y="130471"/>
                </a:lnTo>
                <a:lnTo>
                  <a:pt x="1168958" y="151891"/>
                </a:lnTo>
                <a:lnTo>
                  <a:pt x="1127974" y="174975"/>
                </a:lnTo>
                <a:lnTo>
                  <a:pt x="1087569" y="199733"/>
                </a:lnTo>
                <a:lnTo>
                  <a:pt x="1047788" y="226171"/>
                </a:lnTo>
                <a:lnTo>
                  <a:pt x="0" y="950655"/>
                </a:lnTo>
                <a:lnTo>
                  <a:pt x="413994" y="1549397"/>
                </a:lnTo>
                <a:lnTo>
                  <a:pt x="1461782" y="824912"/>
                </a:lnTo>
                <a:lnTo>
                  <a:pt x="1501668" y="799769"/>
                </a:lnTo>
                <a:lnTo>
                  <a:pt x="1542856" y="778466"/>
                </a:lnTo>
                <a:lnTo>
                  <a:pt x="1585118" y="760960"/>
                </a:lnTo>
                <a:lnTo>
                  <a:pt x="1628226" y="747211"/>
                </a:lnTo>
                <a:lnTo>
                  <a:pt x="1671953" y="737177"/>
                </a:lnTo>
                <a:lnTo>
                  <a:pt x="1716069" y="730816"/>
                </a:lnTo>
                <a:lnTo>
                  <a:pt x="1760348" y="728088"/>
                </a:lnTo>
                <a:lnTo>
                  <a:pt x="2943586" y="728088"/>
                </a:lnTo>
                <a:lnTo>
                  <a:pt x="2820085" y="549475"/>
                </a:lnTo>
                <a:lnTo>
                  <a:pt x="2792202" y="510693"/>
                </a:lnTo>
                <a:lnTo>
                  <a:pt x="2763142" y="473263"/>
                </a:lnTo>
                <a:lnTo>
                  <a:pt x="2732948" y="437194"/>
                </a:lnTo>
                <a:lnTo>
                  <a:pt x="2701664" y="402493"/>
                </a:lnTo>
                <a:lnTo>
                  <a:pt x="2669333" y="369169"/>
                </a:lnTo>
                <a:lnTo>
                  <a:pt x="2635996" y="337228"/>
                </a:lnTo>
                <a:lnTo>
                  <a:pt x="2601697" y="306679"/>
                </a:lnTo>
                <a:lnTo>
                  <a:pt x="2566479" y="277529"/>
                </a:lnTo>
                <a:lnTo>
                  <a:pt x="2530385" y="249787"/>
                </a:lnTo>
                <a:lnTo>
                  <a:pt x="2493457" y="223461"/>
                </a:lnTo>
                <a:lnTo>
                  <a:pt x="2455739" y="198557"/>
                </a:lnTo>
                <a:lnTo>
                  <a:pt x="2417272" y="175084"/>
                </a:lnTo>
                <a:lnTo>
                  <a:pt x="2378101" y="153049"/>
                </a:lnTo>
                <a:lnTo>
                  <a:pt x="2338267" y="132462"/>
                </a:lnTo>
                <a:lnTo>
                  <a:pt x="2297814" y="113328"/>
                </a:lnTo>
                <a:lnTo>
                  <a:pt x="2256784" y="95656"/>
                </a:lnTo>
                <a:lnTo>
                  <a:pt x="2215221" y="79454"/>
                </a:lnTo>
                <a:lnTo>
                  <a:pt x="2173166" y="64730"/>
                </a:lnTo>
                <a:lnTo>
                  <a:pt x="2130664" y="51492"/>
                </a:lnTo>
                <a:lnTo>
                  <a:pt x="2087756" y="39747"/>
                </a:lnTo>
                <a:lnTo>
                  <a:pt x="2044487" y="29503"/>
                </a:lnTo>
                <a:lnTo>
                  <a:pt x="2000897" y="20768"/>
                </a:lnTo>
                <a:lnTo>
                  <a:pt x="1957031" y="13549"/>
                </a:lnTo>
                <a:lnTo>
                  <a:pt x="1912931" y="7855"/>
                </a:lnTo>
                <a:lnTo>
                  <a:pt x="1868640" y="3694"/>
                </a:lnTo>
                <a:lnTo>
                  <a:pt x="1824201" y="1073"/>
                </a:lnTo>
                <a:lnTo>
                  <a:pt x="1779656" y="0"/>
                </a:lnTo>
                <a:close/>
              </a:path>
              <a:path w="3671570" h="2153285">
                <a:moveTo>
                  <a:pt x="3671112" y="1140317"/>
                </a:moveTo>
                <a:lnTo>
                  <a:pt x="3371748" y="1347314"/>
                </a:lnTo>
                <a:lnTo>
                  <a:pt x="3633351" y="1347314"/>
                </a:lnTo>
                <a:lnTo>
                  <a:pt x="3671112" y="1140317"/>
                </a:lnTo>
                <a:close/>
              </a:path>
            </a:pathLst>
          </a:custGeom>
          <a:solidFill>
            <a:srgbClr val="2D2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487780" y="4240162"/>
            <a:ext cx="2129790" cy="1040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500"/>
              </a:lnSpc>
            </a:pPr>
            <a:r>
              <a:rPr sz="2000" b="1" spc="-5" dirty="0">
                <a:latin typeface="Arial Black"/>
                <a:cs typeface="Arial Black"/>
              </a:rPr>
              <a:t>Maintenance</a:t>
            </a:r>
            <a:r>
              <a:rPr sz="2000" b="1" spc="-55" dirty="0">
                <a:latin typeface="Arial Black"/>
                <a:cs typeface="Arial Black"/>
              </a:rPr>
              <a:t> </a:t>
            </a:r>
            <a:r>
              <a:rPr sz="2000" b="1" dirty="0">
                <a:latin typeface="Arial Black"/>
                <a:cs typeface="Arial Black"/>
              </a:rPr>
              <a:t>&amp;  </a:t>
            </a:r>
            <a:r>
              <a:rPr sz="2000" b="1" spc="-5" dirty="0">
                <a:latin typeface="Arial Black"/>
                <a:cs typeface="Arial Black"/>
              </a:rPr>
              <a:t>Sustainment</a:t>
            </a:r>
            <a:endParaRPr sz="2000">
              <a:latin typeface="Arial Black"/>
              <a:cs typeface="Arial Black"/>
            </a:endParaRPr>
          </a:p>
          <a:p>
            <a:pPr marL="537845">
              <a:lnSpc>
                <a:spcPts val="2995"/>
              </a:lnSpc>
            </a:pPr>
            <a:r>
              <a:rPr sz="2800" b="1" dirty="0">
                <a:solidFill>
                  <a:srgbClr val="008000"/>
                </a:solidFill>
                <a:latin typeface="Arial"/>
                <a:cs typeface="Arial"/>
              </a:rPr>
              <a:t>$$$$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4800" y="1274063"/>
            <a:ext cx="5715000" cy="1016635"/>
          </a:xfrm>
          <a:custGeom>
            <a:avLst/>
            <a:gdLst/>
            <a:ahLst/>
            <a:cxnLst/>
            <a:rect l="l" t="t" r="r" b="b"/>
            <a:pathLst>
              <a:path w="5715000" h="1016635">
                <a:moveTo>
                  <a:pt x="0" y="0"/>
                </a:moveTo>
                <a:lnTo>
                  <a:pt x="5715000" y="0"/>
                </a:lnTo>
                <a:lnTo>
                  <a:pt x="5715000" y="1016508"/>
                </a:lnTo>
                <a:lnTo>
                  <a:pt x="0" y="1016508"/>
                </a:lnTo>
                <a:lnTo>
                  <a:pt x="0" y="0"/>
                </a:lnTo>
                <a:close/>
              </a:path>
            </a:pathLst>
          </a:custGeom>
          <a:solidFill>
            <a:srgbClr val="F7D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04800" y="1373861"/>
            <a:ext cx="5715000" cy="916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 marR="295910" indent="-635">
              <a:lnSpc>
                <a:spcPts val="3360"/>
              </a:lnSpc>
            </a:pPr>
            <a:r>
              <a:rPr sz="3200" b="1" spc="-90" dirty="0">
                <a:solidFill>
                  <a:srgbClr val="2D2DB9"/>
                </a:solidFill>
                <a:latin typeface="Arial"/>
                <a:cs typeface="Arial"/>
              </a:rPr>
              <a:t>…</a:t>
            </a:r>
            <a:r>
              <a:rPr sz="2950" b="1" i="1" spc="-90" dirty="0">
                <a:solidFill>
                  <a:srgbClr val="2D2DB9"/>
                </a:solidFill>
                <a:latin typeface="Arial Black"/>
                <a:cs typeface="Arial Black"/>
              </a:rPr>
              <a:t>Bend </a:t>
            </a:r>
            <a:r>
              <a:rPr sz="2950" b="1" i="1" spc="-100" dirty="0">
                <a:solidFill>
                  <a:srgbClr val="2D2DB9"/>
                </a:solidFill>
                <a:latin typeface="Arial Black"/>
                <a:cs typeface="Arial Black"/>
              </a:rPr>
              <a:t>the </a:t>
            </a:r>
            <a:r>
              <a:rPr sz="2950" b="1" i="1" spc="-105" dirty="0">
                <a:solidFill>
                  <a:srgbClr val="2D2DB9"/>
                </a:solidFill>
                <a:latin typeface="Arial Black"/>
                <a:cs typeface="Arial Black"/>
              </a:rPr>
              <a:t>Cost </a:t>
            </a:r>
            <a:r>
              <a:rPr sz="2950" b="1" i="1" spc="-85" dirty="0">
                <a:solidFill>
                  <a:srgbClr val="2D2DB9"/>
                </a:solidFill>
                <a:latin typeface="Arial Black"/>
                <a:cs typeface="Arial Black"/>
              </a:rPr>
              <a:t>Curve </a:t>
            </a:r>
            <a:r>
              <a:rPr sz="2950" b="1" i="1" spc="-70" dirty="0">
                <a:solidFill>
                  <a:srgbClr val="2D2DB9"/>
                </a:solidFill>
                <a:latin typeface="Arial Black"/>
                <a:cs typeface="Arial Black"/>
              </a:rPr>
              <a:t>thru  </a:t>
            </a:r>
            <a:r>
              <a:rPr sz="2950" b="1" i="1" spc="-85" dirty="0">
                <a:solidFill>
                  <a:srgbClr val="2D2DB9"/>
                </a:solidFill>
                <a:latin typeface="Arial Black"/>
                <a:cs typeface="Arial Black"/>
              </a:rPr>
              <a:t>Enterprise</a:t>
            </a:r>
            <a:r>
              <a:rPr sz="2950" b="1" i="1" spc="-65" dirty="0">
                <a:solidFill>
                  <a:srgbClr val="2D2DB9"/>
                </a:solidFill>
                <a:latin typeface="Arial Black"/>
                <a:cs typeface="Arial Black"/>
              </a:rPr>
              <a:t> </a:t>
            </a:r>
            <a:r>
              <a:rPr sz="2950" b="1" i="1" spc="-100" dirty="0">
                <a:solidFill>
                  <a:srgbClr val="2D2DB9"/>
                </a:solidFill>
                <a:latin typeface="Arial Black"/>
                <a:cs typeface="Arial Black"/>
              </a:rPr>
              <a:t>Mindset!</a:t>
            </a:r>
            <a:endParaRPr sz="295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B r e a k i n g  B a r r i e r s  …  S i n c e  1 9 4</a:t>
            </a:r>
            <a:r>
              <a:rPr spc="190" dirty="0"/>
              <a:t> </a:t>
            </a:r>
            <a:r>
              <a:rPr spc="-5" dirty="0"/>
              <a:t>7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968231" y="6442964"/>
            <a:ext cx="958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808080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231391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912">
            <a:solidFill>
              <a:srgbClr val="0C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7368" y="96011"/>
            <a:ext cx="932687" cy="100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67620" y="332613"/>
            <a:ext cx="5182870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The Innovation</a:t>
            </a:r>
            <a:r>
              <a:rPr spc="-25" dirty="0"/>
              <a:t> </a:t>
            </a:r>
            <a:r>
              <a:rPr spc="-5" dirty="0"/>
              <a:t>Journey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4965" y="1457833"/>
            <a:ext cx="8362315" cy="4008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673735" indent="-286385">
              <a:lnSpc>
                <a:spcPct val="100000"/>
              </a:lnSpc>
              <a:buClr>
                <a:srgbClr val="151C77"/>
              </a:buClr>
              <a:buSzPct val="80000"/>
              <a:buFont typeface="Wingdings"/>
              <a:buChar char=""/>
              <a:tabLst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Focus on </a:t>
            </a:r>
            <a:r>
              <a:rPr sz="2000" b="1" spc="-10" dirty="0">
                <a:latin typeface="Arial"/>
                <a:cs typeface="Arial"/>
              </a:rPr>
              <a:t>Transformational </a:t>
            </a:r>
            <a:r>
              <a:rPr sz="2000" b="1" spc="-15" dirty="0">
                <a:latin typeface="Arial"/>
                <a:cs typeface="Arial"/>
              </a:rPr>
              <a:t>Technology </a:t>
            </a:r>
            <a:r>
              <a:rPr sz="2000" b="1" dirty="0">
                <a:latin typeface="Arial"/>
                <a:cs typeface="Arial"/>
              </a:rPr>
              <a:t>Areas to </a:t>
            </a:r>
            <a:r>
              <a:rPr sz="2000" b="1" dirty="0">
                <a:solidFill>
                  <a:srgbClr val="151C77"/>
                </a:solidFill>
                <a:latin typeface="Arial"/>
                <a:cs typeface="Arial"/>
              </a:rPr>
              <a:t>Support</a:t>
            </a:r>
            <a:r>
              <a:rPr sz="2000" b="1" spc="-150" dirty="0">
                <a:solidFill>
                  <a:srgbClr val="151C77"/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  </a:t>
            </a:r>
            <a:r>
              <a:rPr sz="2000" b="1" dirty="0">
                <a:solidFill>
                  <a:srgbClr val="151C77"/>
                </a:solidFill>
                <a:latin typeface="Arial"/>
                <a:cs typeface="Arial"/>
              </a:rPr>
              <a:t>Enhance </a:t>
            </a:r>
            <a:r>
              <a:rPr sz="2000" b="1" spc="-15" dirty="0">
                <a:latin typeface="Arial"/>
                <a:cs typeface="Arial"/>
              </a:rPr>
              <a:t>Technology </a:t>
            </a:r>
            <a:r>
              <a:rPr sz="2000" b="1" dirty="0">
                <a:latin typeface="Arial"/>
                <a:cs typeface="Arial"/>
              </a:rPr>
              <a:t>Readiness + </a:t>
            </a:r>
            <a:r>
              <a:rPr sz="2000" b="1" spc="-5" dirty="0">
                <a:solidFill>
                  <a:srgbClr val="151C77"/>
                </a:solidFill>
                <a:latin typeface="Arial"/>
                <a:cs typeface="Arial"/>
              </a:rPr>
              <a:t>Enable </a:t>
            </a:r>
            <a:r>
              <a:rPr sz="2000" b="1" dirty="0">
                <a:latin typeface="Arial"/>
                <a:cs typeface="Arial"/>
              </a:rPr>
              <a:t>Cost </a:t>
            </a:r>
            <a:r>
              <a:rPr sz="2000" b="1" spc="-5" dirty="0">
                <a:latin typeface="Arial"/>
                <a:cs typeface="Arial"/>
              </a:rPr>
              <a:t>Effective  </a:t>
            </a:r>
            <a:r>
              <a:rPr sz="2000" b="1" dirty="0">
                <a:latin typeface="Arial"/>
                <a:cs typeface="Arial"/>
              </a:rPr>
              <a:t>Engineering</a:t>
            </a:r>
            <a:endParaRPr sz="20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195"/>
              </a:spcBef>
              <a:buClr>
                <a:srgbClr val="151C77"/>
              </a:buClr>
              <a:buSzPct val="80000"/>
              <a:buFont typeface="Wingdings"/>
              <a:buChar char=""/>
              <a:tabLst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Key </a:t>
            </a:r>
            <a:r>
              <a:rPr sz="2000" b="1" spc="-5" dirty="0">
                <a:latin typeface="Arial"/>
                <a:cs typeface="Arial"/>
              </a:rPr>
              <a:t>in </a:t>
            </a:r>
            <a:r>
              <a:rPr sz="2000" b="1" dirty="0">
                <a:latin typeface="Arial"/>
                <a:cs typeface="Arial"/>
              </a:rPr>
              <a:t>on Greatest</a:t>
            </a:r>
            <a:r>
              <a:rPr sz="2000" b="1" spc="-1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Opportunities</a:t>
            </a:r>
            <a:endParaRPr sz="20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1195"/>
              </a:spcBef>
              <a:buClr>
                <a:srgbClr val="151C77"/>
              </a:buClr>
              <a:buSzPct val="80000"/>
              <a:buFont typeface="Wingdings"/>
              <a:buChar char=""/>
              <a:tabLst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Stand up and </a:t>
            </a:r>
            <a:r>
              <a:rPr sz="2000" b="1" spc="-5" dirty="0">
                <a:latin typeface="Arial"/>
                <a:cs typeface="Arial"/>
              </a:rPr>
              <a:t>Establish </a:t>
            </a:r>
            <a:r>
              <a:rPr sz="2000" b="1" spc="-15" dirty="0">
                <a:latin typeface="Arial"/>
                <a:cs typeface="Arial"/>
              </a:rPr>
              <a:t>Long-Term </a:t>
            </a:r>
            <a:r>
              <a:rPr sz="2000" b="1" spc="-5" dirty="0">
                <a:latin typeface="Arial"/>
                <a:cs typeface="Arial"/>
              </a:rPr>
              <a:t>Commitment </a:t>
            </a:r>
            <a:r>
              <a:rPr sz="2000" b="1" dirty="0">
                <a:latin typeface="Arial"/>
                <a:cs typeface="Arial"/>
              </a:rPr>
              <a:t>to Enterprise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“Big  Rocks”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Initiatives</a:t>
            </a:r>
            <a:endParaRPr sz="2000">
              <a:latin typeface="Arial"/>
              <a:cs typeface="Arial"/>
            </a:endParaRPr>
          </a:p>
          <a:p>
            <a:pPr marL="701040" lvl="1" indent="-281940">
              <a:lnSpc>
                <a:spcPct val="100000"/>
              </a:lnSpc>
              <a:spcBef>
                <a:spcPts val="355"/>
              </a:spcBef>
              <a:buClr>
                <a:srgbClr val="151C77"/>
              </a:buClr>
              <a:buSzPct val="80000"/>
              <a:buFont typeface="Wingdings"/>
              <a:buChar char=""/>
              <a:tabLst>
                <a:tab pos="701675" algn="l"/>
              </a:tabLst>
            </a:pPr>
            <a:r>
              <a:rPr sz="2000" b="1" spc="-5" dirty="0">
                <a:latin typeface="Arial"/>
                <a:cs typeface="Arial"/>
              </a:rPr>
              <a:t>Additive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Manufacturing</a:t>
            </a:r>
            <a:endParaRPr sz="2000">
              <a:latin typeface="Arial"/>
              <a:cs typeface="Arial"/>
            </a:endParaRPr>
          </a:p>
          <a:p>
            <a:pPr marL="701040" lvl="1" indent="-281940">
              <a:lnSpc>
                <a:spcPct val="100000"/>
              </a:lnSpc>
              <a:spcBef>
                <a:spcPts val="355"/>
              </a:spcBef>
              <a:buClr>
                <a:srgbClr val="151C77"/>
              </a:buClr>
              <a:buSzPct val="80000"/>
              <a:buFont typeface="Wingdings"/>
              <a:buChar char=""/>
              <a:tabLst>
                <a:tab pos="701675" algn="l"/>
              </a:tabLst>
            </a:pPr>
            <a:r>
              <a:rPr sz="2000" b="1" dirty="0">
                <a:latin typeface="Arial"/>
                <a:cs typeface="Arial"/>
              </a:rPr>
              <a:t>Corrosion </a:t>
            </a:r>
            <a:r>
              <a:rPr sz="2000" b="1" spc="-5" dirty="0">
                <a:latin typeface="Arial"/>
                <a:cs typeface="Arial"/>
              </a:rPr>
              <a:t>Prevention </a:t>
            </a:r>
            <a:r>
              <a:rPr sz="2000" b="1" dirty="0">
                <a:latin typeface="Arial"/>
                <a:cs typeface="Arial"/>
              </a:rPr>
              <a:t>&amp;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Control</a:t>
            </a:r>
            <a:endParaRPr sz="2000">
              <a:latin typeface="Arial"/>
              <a:cs typeface="Arial"/>
            </a:endParaRPr>
          </a:p>
          <a:p>
            <a:pPr marL="701040" lvl="1" indent="-281940">
              <a:lnSpc>
                <a:spcPct val="100000"/>
              </a:lnSpc>
              <a:spcBef>
                <a:spcPts val="355"/>
              </a:spcBef>
              <a:buClr>
                <a:srgbClr val="151C77"/>
              </a:buClr>
              <a:buSzPct val="80000"/>
              <a:buFont typeface="Wingdings"/>
              <a:buChar char=""/>
              <a:tabLst>
                <a:tab pos="701675" algn="l"/>
              </a:tabLst>
            </a:pPr>
            <a:r>
              <a:rPr sz="2000" b="1" dirty="0">
                <a:latin typeface="Arial"/>
                <a:cs typeface="Arial"/>
              </a:rPr>
              <a:t>Condition Based </a:t>
            </a:r>
            <a:r>
              <a:rPr sz="2000" b="1" spc="-5" dirty="0">
                <a:latin typeface="Arial"/>
                <a:cs typeface="Arial"/>
              </a:rPr>
              <a:t>Maintenance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(CBM+)</a:t>
            </a:r>
            <a:endParaRPr sz="2000">
              <a:latin typeface="Arial"/>
              <a:cs typeface="Arial"/>
            </a:endParaRPr>
          </a:p>
          <a:p>
            <a:pPr marL="701040" lvl="1" indent="-281940">
              <a:lnSpc>
                <a:spcPct val="100000"/>
              </a:lnSpc>
              <a:spcBef>
                <a:spcPts val="355"/>
              </a:spcBef>
              <a:buClr>
                <a:srgbClr val="151C77"/>
              </a:buClr>
              <a:buSzPct val="80000"/>
              <a:buFont typeface="Wingdings"/>
              <a:buChar char=""/>
              <a:tabLst>
                <a:tab pos="701675" algn="l"/>
              </a:tabLst>
            </a:pPr>
            <a:r>
              <a:rPr sz="2000" b="1" dirty="0">
                <a:latin typeface="Arial"/>
                <a:cs typeface="Arial"/>
              </a:rPr>
              <a:t>Robotics</a:t>
            </a:r>
            <a:r>
              <a:rPr sz="2000" b="1" spc="-1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Applications</a:t>
            </a:r>
            <a:endParaRPr sz="20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195"/>
              </a:spcBef>
              <a:buClr>
                <a:srgbClr val="151C77"/>
              </a:buClr>
              <a:buSzPct val="80000"/>
              <a:buFont typeface="Wingdings"/>
              <a:buChar char=""/>
              <a:tabLst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Apply </a:t>
            </a:r>
            <a:r>
              <a:rPr sz="2000" b="1" spc="-5" dirty="0">
                <a:latin typeface="Arial"/>
                <a:cs typeface="Arial"/>
              </a:rPr>
              <a:t>Crawl…Walk…Run</a:t>
            </a:r>
            <a:r>
              <a:rPr sz="2000" b="1" spc="-1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Approach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00400" y="4876800"/>
            <a:ext cx="5600700" cy="1444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0400" y="4876800"/>
            <a:ext cx="5600700" cy="1445260"/>
          </a:xfrm>
          <a:custGeom>
            <a:avLst/>
            <a:gdLst/>
            <a:ahLst/>
            <a:cxnLst/>
            <a:rect l="l" t="t" r="r" b="b"/>
            <a:pathLst>
              <a:path w="5600700" h="1445260">
                <a:moveTo>
                  <a:pt x="5600700" y="1444752"/>
                </a:moveTo>
                <a:lnTo>
                  <a:pt x="5600700" y="0"/>
                </a:lnTo>
                <a:lnTo>
                  <a:pt x="0" y="1444752"/>
                </a:lnTo>
                <a:lnTo>
                  <a:pt x="5600700" y="1444752"/>
                </a:lnTo>
                <a:close/>
              </a:path>
            </a:pathLst>
          </a:custGeom>
          <a:ln w="9144">
            <a:solidFill>
              <a:srgbClr val="2D2D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07964" y="5213603"/>
            <a:ext cx="523337" cy="11491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01483" y="4919471"/>
            <a:ext cx="1115885" cy="14209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31920" y="5963411"/>
            <a:ext cx="575208" cy="428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B r e a k i n g  B a r r i e r s  …  S i n c e  1 9 4</a:t>
            </a:r>
            <a:r>
              <a:rPr spc="190" dirty="0"/>
              <a:t> </a:t>
            </a:r>
            <a:r>
              <a:rPr spc="-5" dirty="0"/>
              <a:t>7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942831" y="6566579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5" dirty="0">
                <a:solidFill>
                  <a:srgbClr val="808080"/>
                </a:solidFill>
                <a:latin typeface="Arial"/>
                <a:cs typeface="Arial"/>
              </a:rPr>
              <a:t>6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231391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912">
            <a:solidFill>
              <a:srgbClr val="0C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7368" y="96011"/>
            <a:ext cx="932687" cy="100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00820" y="332613"/>
            <a:ext cx="6250305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Additive Manufacturing (AM)</a:t>
            </a:r>
          </a:p>
        </p:txBody>
      </p:sp>
      <p:sp>
        <p:nvSpPr>
          <p:cNvPr id="5" name="object 5"/>
          <p:cNvSpPr/>
          <p:nvPr/>
        </p:nvSpPr>
        <p:spPr>
          <a:xfrm>
            <a:off x="140207" y="1339596"/>
            <a:ext cx="8830055" cy="5007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1459" y="1440180"/>
            <a:ext cx="3657600" cy="2138680"/>
          </a:xfrm>
          <a:custGeom>
            <a:avLst/>
            <a:gdLst/>
            <a:ahLst/>
            <a:cxnLst/>
            <a:rect l="l" t="t" r="r" b="b"/>
            <a:pathLst>
              <a:path w="3657600" h="2138679">
                <a:moveTo>
                  <a:pt x="0" y="0"/>
                </a:moveTo>
                <a:lnTo>
                  <a:pt x="3657600" y="0"/>
                </a:lnTo>
                <a:lnTo>
                  <a:pt x="3657600" y="2138172"/>
                </a:lnTo>
                <a:lnTo>
                  <a:pt x="0" y="2138172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1459" y="1440180"/>
            <a:ext cx="3657600" cy="213868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315"/>
              </a:spcBef>
            </a:pPr>
            <a:r>
              <a:rPr sz="1600" b="1" spc="-15" dirty="0">
                <a:solidFill>
                  <a:srgbClr val="151C77"/>
                </a:solidFill>
                <a:latin typeface="Arial"/>
                <a:cs typeface="Arial"/>
              </a:rPr>
              <a:t>Laying </a:t>
            </a:r>
            <a:r>
              <a:rPr sz="1600" b="1" spc="-10" dirty="0">
                <a:solidFill>
                  <a:srgbClr val="151C77"/>
                </a:solidFill>
                <a:latin typeface="Arial"/>
                <a:cs typeface="Arial"/>
              </a:rPr>
              <a:t>the Foundation </a:t>
            </a:r>
            <a:r>
              <a:rPr sz="1600" b="1" spc="-5" dirty="0">
                <a:solidFill>
                  <a:srgbClr val="151C77"/>
                </a:solidFill>
                <a:latin typeface="Arial"/>
                <a:cs typeface="Arial"/>
              </a:rPr>
              <a:t>of</a:t>
            </a:r>
            <a:r>
              <a:rPr sz="1600" b="1" spc="135" dirty="0">
                <a:solidFill>
                  <a:srgbClr val="151C77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151C77"/>
                </a:solidFill>
                <a:latin typeface="Arial"/>
                <a:cs typeface="Arial"/>
              </a:rPr>
              <a:t>AM</a:t>
            </a:r>
            <a:endParaRPr sz="1600">
              <a:latin typeface="Arial"/>
              <a:cs typeface="Arial"/>
            </a:endParaRPr>
          </a:p>
          <a:p>
            <a:pPr marL="465455">
              <a:lnSpc>
                <a:spcPct val="100000"/>
              </a:lnSpc>
              <a:spcBef>
                <a:spcPts val="720"/>
              </a:spcBef>
            </a:pPr>
            <a:r>
              <a:rPr sz="1300" spc="-5" dirty="0">
                <a:solidFill>
                  <a:srgbClr val="212121"/>
                </a:solidFill>
                <a:latin typeface="Arial"/>
                <a:cs typeface="Arial"/>
              </a:rPr>
              <a:t>►   </a:t>
            </a:r>
            <a:r>
              <a:rPr sz="1300" b="1" spc="-5" dirty="0">
                <a:solidFill>
                  <a:srgbClr val="212121"/>
                </a:solidFill>
                <a:latin typeface="Arial"/>
                <a:cs typeface="Arial"/>
              </a:rPr>
              <a:t>Standardized processes &amp;</a:t>
            </a:r>
            <a:r>
              <a:rPr sz="1300" b="1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212121"/>
                </a:solidFill>
                <a:latin typeface="Arial"/>
                <a:cs typeface="Arial"/>
              </a:rPr>
              <a:t>tools</a:t>
            </a:r>
            <a:endParaRPr sz="1300">
              <a:latin typeface="Arial"/>
              <a:cs typeface="Arial"/>
            </a:endParaRPr>
          </a:p>
          <a:p>
            <a:pPr marL="750570" marR="810260" indent="-285115">
              <a:lnSpc>
                <a:spcPct val="100000"/>
              </a:lnSpc>
              <a:spcBef>
                <a:spcPts val="300"/>
              </a:spcBef>
            </a:pPr>
            <a:r>
              <a:rPr sz="1300" spc="-5" dirty="0">
                <a:solidFill>
                  <a:srgbClr val="212121"/>
                </a:solidFill>
                <a:latin typeface="Arial"/>
                <a:cs typeface="Arial"/>
              </a:rPr>
              <a:t>► </a:t>
            </a:r>
            <a:r>
              <a:rPr sz="1300" b="1" spc="-5" dirty="0">
                <a:solidFill>
                  <a:srgbClr val="212121"/>
                </a:solidFill>
                <a:latin typeface="Arial"/>
                <a:cs typeface="Arial"/>
              </a:rPr>
              <a:t>Standardized equipment &amp;  machines</a:t>
            </a:r>
            <a:endParaRPr sz="1300">
              <a:latin typeface="Arial"/>
              <a:cs typeface="Arial"/>
            </a:endParaRPr>
          </a:p>
          <a:p>
            <a:pPr marL="465455">
              <a:lnSpc>
                <a:spcPct val="100000"/>
              </a:lnSpc>
              <a:spcBef>
                <a:spcPts val="300"/>
              </a:spcBef>
            </a:pPr>
            <a:r>
              <a:rPr sz="1300" spc="-5" dirty="0">
                <a:solidFill>
                  <a:srgbClr val="212121"/>
                </a:solidFill>
                <a:latin typeface="Arial"/>
                <a:cs typeface="Arial"/>
              </a:rPr>
              <a:t>►   </a:t>
            </a:r>
            <a:r>
              <a:rPr sz="1300" b="1" spc="-5" dirty="0">
                <a:solidFill>
                  <a:srgbClr val="212121"/>
                </a:solidFill>
                <a:latin typeface="Arial"/>
                <a:cs typeface="Arial"/>
              </a:rPr>
              <a:t>Skilled technicians &amp;</a:t>
            </a:r>
            <a:r>
              <a:rPr sz="1300" b="1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212121"/>
                </a:solidFill>
                <a:latin typeface="Arial"/>
                <a:cs typeface="Arial"/>
              </a:rPr>
              <a:t>engineers</a:t>
            </a:r>
            <a:endParaRPr sz="1300">
              <a:latin typeface="Arial"/>
              <a:cs typeface="Arial"/>
            </a:endParaRPr>
          </a:p>
          <a:p>
            <a:pPr marL="750570" marR="899160" indent="-285115">
              <a:lnSpc>
                <a:spcPct val="100000"/>
              </a:lnSpc>
              <a:spcBef>
                <a:spcPts val="300"/>
              </a:spcBef>
            </a:pPr>
            <a:r>
              <a:rPr sz="1300" spc="-5" dirty="0">
                <a:solidFill>
                  <a:srgbClr val="212121"/>
                </a:solidFill>
                <a:latin typeface="Arial"/>
                <a:cs typeface="Arial"/>
              </a:rPr>
              <a:t>► </a:t>
            </a:r>
            <a:r>
              <a:rPr sz="1300" b="1" spc="-15" dirty="0">
                <a:solidFill>
                  <a:srgbClr val="212121"/>
                </a:solidFill>
                <a:latin typeface="Arial"/>
                <a:cs typeface="Arial"/>
              </a:rPr>
              <a:t>Cyber </a:t>
            </a:r>
            <a:r>
              <a:rPr sz="1300" b="1" spc="-5" dirty="0">
                <a:solidFill>
                  <a:srgbClr val="212121"/>
                </a:solidFill>
                <a:latin typeface="Arial"/>
                <a:cs typeface="Arial"/>
              </a:rPr>
              <a:t>secure, centralized  technical</a:t>
            </a:r>
            <a:r>
              <a:rPr sz="1300" b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212121"/>
                </a:solidFill>
                <a:latin typeface="Arial"/>
                <a:cs typeface="Arial"/>
              </a:rPr>
              <a:t>data</a:t>
            </a:r>
            <a:endParaRPr sz="1300">
              <a:latin typeface="Arial"/>
              <a:cs typeface="Arial"/>
            </a:endParaRPr>
          </a:p>
          <a:p>
            <a:pPr marL="465455">
              <a:lnSpc>
                <a:spcPct val="100000"/>
              </a:lnSpc>
              <a:spcBef>
                <a:spcPts val="300"/>
              </a:spcBef>
            </a:pPr>
            <a:r>
              <a:rPr sz="1300" spc="-5" dirty="0">
                <a:solidFill>
                  <a:srgbClr val="212121"/>
                </a:solidFill>
                <a:latin typeface="Arial"/>
                <a:cs typeface="Arial"/>
              </a:rPr>
              <a:t>►   </a:t>
            </a:r>
            <a:r>
              <a:rPr sz="1300" b="1" spc="-5" dirty="0">
                <a:solidFill>
                  <a:srgbClr val="212121"/>
                </a:solidFill>
                <a:latin typeface="Arial"/>
                <a:cs typeface="Arial"/>
              </a:rPr>
              <a:t>Enterprise</a:t>
            </a:r>
            <a:r>
              <a:rPr sz="1300" b="1" spc="-1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12121"/>
                </a:solidFill>
                <a:latin typeface="Arial"/>
                <a:cs typeface="Arial"/>
              </a:rPr>
              <a:t>Network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29811" y="2359151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0" y="0"/>
                </a:moveTo>
                <a:lnTo>
                  <a:pt x="0" y="457200"/>
                </a:lnTo>
                <a:lnTo>
                  <a:pt x="38100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0207" y="5974079"/>
            <a:ext cx="8830310" cy="3079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640" rIns="0" bIns="0" rtlCol="0">
            <a:spAutoFit/>
          </a:bodyPr>
          <a:lstStyle/>
          <a:p>
            <a:pPr marL="1226185">
              <a:lnSpc>
                <a:spcPct val="100000"/>
              </a:lnSpc>
              <a:spcBef>
                <a:spcPts val="320"/>
              </a:spcBef>
            </a:pPr>
            <a:r>
              <a:rPr sz="1400" b="1" spc="-10" dirty="0">
                <a:solidFill>
                  <a:srgbClr val="151C77"/>
                </a:solidFill>
                <a:latin typeface="Arial"/>
                <a:cs typeface="Arial"/>
              </a:rPr>
              <a:t>Additive </a:t>
            </a:r>
            <a:r>
              <a:rPr sz="1400" b="1" spc="-5" dirty="0">
                <a:solidFill>
                  <a:srgbClr val="151C77"/>
                </a:solidFill>
                <a:latin typeface="Arial"/>
                <a:cs typeface="Arial"/>
              </a:rPr>
              <a:t>Manufacturing </a:t>
            </a:r>
            <a:r>
              <a:rPr sz="1400" b="1" dirty="0">
                <a:solidFill>
                  <a:srgbClr val="151C77"/>
                </a:solidFill>
                <a:latin typeface="Arial"/>
                <a:cs typeface="Arial"/>
              </a:rPr>
              <a:t>Strategic </a:t>
            </a:r>
            <a:r>
              <a:rPr sz="1400" b="1" spc="-5" dirty="0">
                <a:solidFill>
                  <a:srgbClr val="151C77"/>
                </a:solidFill>
                <a:latin typeface="Arial"/>
                <a:cs typeface="Arial"/>
              </a:rPr>
              <a:t>Implementation Plan… Leveraging</a:t>
            </a:r>
            <a:r>
              <a:rPr sz="1400" b="1" spc="-165" dirty="0">
                <a:solidFill>
                  <a:srgbClr val="151C77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151C77"/>
                </a:solidFill>
                <a:latin typeface="Arial"/>
                <a:cs typeface="Arial"/>
              </a:rPr>
              <a:t>AFFOC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B r e a k i n g  B a r r i e r s  …  S i n c e  1 9 4</a:t>
            </a:r>
            <a:r>
              <a:rPr spc="190" dirty="0"/>
              <a:t> </a:t>
            </a:r>
            <a:r>
              <a:rPr spc="-5" dirty="0"/>
              <a:t>7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942831" y="6566579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5" dirty="0">
                <a:solidFill>
                  <a:srgbClr val="808080"/>
                </a:solidFill>
                <a:latin typeface="Arial"/>
                <a:cs typeface="Arial"/>
              </a:rPr>
              <a:t>7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231391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912">
            <a:solidFill>
              <a:srgbClr val="0C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7368" y="96011"/>
            <a:ext cx="932687" cy="100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56959" y="1275588"/>
            <a:ext cx="2965348" cy="47425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80759" y="2429255"/>
            <a:ext cx="2935223" cy="16794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2" y="1280160"/>
            <a:ext cx="2962655" cy="4715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04388" y="1280160"/>
            <a:ext cx="2962654" cy="47274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47440">
              <a:lnSpc>
                <a:spcPct val="100000"/>
              </a:lnSpc>
            </a:pPr>
            <a:r>
              <a:rPr spc="-5" dirty="0"/>
              <a:t>Additive</a:t>
            </a:r>
            <a:r>
              <a:rPr spc="-35" dirty="0"/>
              <a:t> </a:t>
            </a:r>
            <a:r>
              <a:rPr spc="-5" dirty="0"/>
              <a:t>Manufacturing</a:t>
            </a:r>
          </a:p>
          <a:p>
            <a:pPr marL="6239510">
              <a:lnSpc>
                <a:spcPct val="100000"/>
              </a:lnSpc>
              <a:spcBef>
                <a:spcPts val="40"/>
              </a:spcBef>
            </a:pPr>
            <a:r>
              <a:rPr sz="2000" b="0" spc="-5" dirty="0">
                <a:latin typeface="Arial"/>
                <a:cs typeface="Arial"/>
              </a:rPr>
              <a:t>Agile </a:t>
            </a:r>
            <a:r>
              <a:rPr sz="2000" b="0" dirty="0">
                <a:latin typeface="Arial"/>
                <a:cs typeface="Arial"/>
              </a:rPr>
              <a:t>Combat</a:t>
            </a:r>
            <a:r>
              <a:rPr sz="2000" b="0" spc="-8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Support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719" y="1283208"/>
            <a:ext cx="2917190" cy="923925"/>
          </a:xfrm>
          <a:custGeom>
            <a:avLst/>
            <a:gdLst/>
            <a:ahLst/>
            <a:cxnLst/>
            <a:rect l="l" t="t" r="r" b="b"/>
            <a:pathLst>
              <a:path w="2917190" h="923925">
                <a:moveTo>
                  <a:pt x="0" y="0"/>
                </a:moveTo>
                <a:lnTo>
                  <a:pt x="2916936" y="0"/>
                </a:lnTo>
                <a:lnTo>
                  <a:pt x="2916936" y="923543"/>
                </a:lnTo>
                <a:lnTo>
                  <a:pt x="0" y="923543"/>
                </a:lnTo>
                <a:lnTo>
                  <a:pt x="0" y="0"/>
                </a:lnTo>
                <a:close/>
              </a:path>
            </a:pathLst>
          </a:custGeom>
          <a:solidFill>
            <a:srgbClr val="A7A8A7">
              <a:alpha val="4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1163" y="1246632"/>
            <a:ext cx="1168895" cy="566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9966" y="1312204"/>
            <a:ext cx="2568575" cy="848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spc="-30" dirty="0">
                <a:solidFill>
                  <a:srgbClr val="151C77"/>
                </a:solidFill>
                <a:latin typeface="Arial Black"/>
                <a:cs typeface="Arial Black"/>
              </a:rPr>
              <a:t>Today</a:t>
            </a:r>
            <a:endParaRPr sz="2000">
              <a:latin typeface="Arial Black"/>
              <a:cs typeface="Arial Black"/>
            </a:endParaRPr>
          </a:p>
          <a:p>
            <a:pPr marL="12700" marR="5080" algn="ctr">
              <a:lnSpc>
                <a:spcPct val="100000"/>
              </a:lnSpc>
              <a:spcBef>
                <a:spcPts val="80"/>
              </a:spcBef>
            </a:pPr>
            <a:r>
              <a:rPr sz="1700" i="1" spc="-5" dirty="0">
                <a:solidFill>
                  <a:srgbClr val="FFFFFF"/>
                </a:solidFill>
                <a:latin typeface="Arial"/>
                <a:cs typeface="Arial"/>
              </a:rPr>
              <a:t>Decentralized</a:t>
            </a:r>
            <a:r>
              <a:rPr sz="1700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FFFFFF"/>
                </a:solidFill>
                <a:latin typeface="Arial"/>
                <a:cs typeface="Arial"/>
              </a:rPr>
              <a:t>Applications  Mainly Polymer</a:t>
            </a:r>
            <a:r>
              <a:rPr sz="1700" i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endParaRPr sz="17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18104" y="1319783"/>
            <a:ext cx="2912745" cy="661670"/>
          </a:xfrm>
          <a:custGeom>
            <a:avLst/>
            <a:gdLst/>
            <a:ahLst/>
            <a:cxnLst/>
            <a:rect l="l" t="t" r="r" b="b"/>
            <a:pathLst>
              <a:path w="2912745" h="661669">
                <a:moveTo>
                  <a:pt x="0" y="0"/>
                </a:moveTo>
                <a:lnTo>
                  <a:pt x="2912364" y="0"/>
                </a:lnTo>
                <a:lnTo>
                  <a:pt x="2912364" y="661415"/>
                </a:lnTo>
                <a:lnTo>
                  <a:pt x="0" y="661415"/>
                </a:lnTo>
                <a:lnTo>
                  <a:pt x="0" y="0"/>
                </a:lnTo>
                <a:close/>
              </a:path>
            </a:pathLst>
          </a:custGeom>
          <a:solidFill>
            <a:srgbClr val="DADADA">
              <a:alpha val="4117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12463" y="1284732"/>
            <a:ext cx="1504187" cy="5669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78323" y="1284732"/>
            <a:ext cx="579119" cy="5669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404155" y="1350774"/>
            <a:ext cx="2339975" cy="588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spc="-10" dirty="0">
                <a:solidFill>
                  <a:srgbClr val="151C77"/>
                </a:solidFill>
                <a:latin typeface="Arial Black"/>
                <a:cs typeface="Arial Black"/>
              </a:rPr>
              <a:t>Tomorro</a:t>
            </a:r>
            <a:r>
              <a:rPr sz="2000" b="1" spc="-10" dirty="0">
                <a:solidFill>
                  <a:srgbClr val="16165D"/>
                </a:solidFill>
                <a:latin typeface="Arial Black"/>
                <a:cs typeface="Arial Black"/>
              </a:rPr>
              <a:t>w</a:t>
            </a:r>
            <a:endParaRPr sz="20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700" i="1" spc="-5" dirty="0">
                <a:solidFill>
                  <a:srgbClr val="FFFFFF"/>
                </a:solidFill>
                <a:latin typeface="Arial"/>
                <a:cs typeface="Arial"/>
              </a:rPr>
              <a:t>Centralized</a:t>
            </a:r>
            <a:r>
              <a:rPr sz="1700" i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FFFFFF"/>
                </a:solidFill>
                <a:latin typeface="Arial"/>
                <a:cs typeface="Arial"/>
              </a:rPr>
              <a:t>Applications</a:t>
            </a:r>
            <a:endParaRPr sz="17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056376" y="1325880"/>
            <a:ext cx="2992120" cy="661670"/>
          </a:xfrm>
          <a:custGeom>
            <a:avLst/>
            <a:gdLst/>
            <a:ahLst/>
            <a:cxnLst/>
            <a:rect l="l" t="t" r="r" b="b"/>
            <a:pathLst>
              <a:path w="2992120" h="661669">
                <a:moveTo>
                  <a:pt x="0" y="0"/>
                </a:moveTo>
                <a:lnTo>
                  <a:pt x="2991612" y="0"/>
                </a:lnTo>
                <a:lnTo>
                  <a:pt x="2991612" y="661415"/>
                </a:lnTo>
                <a:lnTo>
                  <a:pt x="0" y="661415"/>
                </a:lnTo>
                <a:lnTo>
                  <a:pt x="0" y="0"/>
                </a:lnTo>
                <a:close/>
              </a:path>
            </a:pathLst>
          </a:custGeom>
          <a:solidFill>
            <a:srgbClr val="DADADA">
              <a:alpha val="388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40294" y="1290828"/>
            <a:ext cx="1245107" cy="5669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584494" y="1356751"/>
            <a:ext cx="1934845" cy="588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000" b="1" dirty="0">
                <a:solidFill>
                  <a:srgbClr val="151C77"/>
                </a:solidFill>
                <a:latin typeface="Arial Black"/>
                <a:cs typeface="Arial Black"/>
              </a:rPr>
              <a:t>Future</a:t>
            </a:r>
            <a:endParaRPr sz="20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700" i="1" dirty="0">
                <a:solidFill>
                  <a:srgbClr val="FFFFFF"/>
                </a:solidFill>
                <a:latin typeface="Arial"/>
                <a:cs typeface="Arial"/>
              </a:rPr>
              <a:t>Agile</a:t>
            </a:r>
            <a:r>
              <a:rPr sz="1700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i="1" spc="-5" dirty="0">
                <a:solidFill>
                  <a:srgbClr val="FFFFFF"/>
                </a:solidFill>
                <a:latin typeface="Arial"/>
                <a:cs typeface="Arial"/>
              </a:rPr>
              <a:t>Manufacturing</a:t>
            </a:r>
            <a:endParaRPr sz="17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186683" y="2327148"/>
            <a:ext cx="1186180" cy="1546860"/>
          </a:xfrm>
          <a:custGeom>
            <a:avLst/>
            <a:gdLst/>
            <a:ahLst/>
            <a:cxnLst/>
            <a:rect l="l" t="t" r="r" b="b"/>
            <a:pathLst>
              <a:path w="1186179" h="1546860">
                <a:moveTo>
                  <a:pt x="0" y="0"/>
                </a:moveTo>
                <a:lnTo>
                  <a:pt x="1185671" y="0"/>
                </a:lnTo>
                <a:lnTo>
                  <a:pt x="1185671" y="1546860"/>
                </a:lnTo>
                <a:lnTo>
                  <a:pt x="0" y="1546860"/>
                </a:lnTo>
                <a:lnTo>
                  <a:pt x="0" y="0"/>
                </a:lnTo>
                <a:close/>
              </a:path>
            </a:pathLst>
          </a:custGeom>
          <a:solidFill>
            <a:srgbClr val="C0C0C0">
              <a:alpha val="729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238254" y="4665958"/>
            <a:ext cx="81280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020" marR="5080" indent="-147955">
              <a:lnSpc>
                <a:spcPct val="100000"/>
              </a:lnSpc>
            </a:pPr>
            <a:r>
              <a:rPr sz="1000" spc="-5" dirty="0">
                <a:solidFill>
                  <a:srgbClr val="DADADA"/>
                </a:solidFill>
                <a:latin typeface="Arial"/>
                <a:cs typeface="Arial"/>
              </a:rPr>
              <a:t>Fixtures,</a:t>
            </a:r>
            <a:r>
              <a:rPr sz="1000" spc="-60" dirty="0">
                <a:solidFill>
                  <a:srgbClr val="DADADA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DADADA"/>
                </a:solidFill>
                <a:latin typeface="Arial"/>
                <a:cs typeface="Arial"/>
              </a:rPr>
              <a:t>tools  </a:t>
            </a:r>
            <a:r>
              <a:rPr sz="1000" spc="-5" dirty="0">
                <a:solidFill>
                  <a:srgbClr val="DADADA"/>
                </a:solidFill>
                <a:latin typeface="Arial"/>
                <a:cs typeface="Arial"/>
              </a:rPr>
              <a:t>&amp;</a:t>
            </a:r>
            <a:r>
              <a:rPr sz="1000" spc="-80" dirty="0">
                <a:solidFill>
                  <a:srgbClr val="DADADA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DADADA"/>
                </a:solidFill>
                <a:latin typeface="Arial"/>
                <a:cs typeface="Arial"/>
              </a:rPr>
              <a:t>stands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37162" y="4658242"/>
            <a:ext cx="798195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265">
              <a:lnSpc>
                <a:spcPct val="100000"/>
              </a:lnSpc>
            </a:pPr>
            <a:r>
              <a:rPr sz="1000" spc="-10" dirty="0">
                <a:solidFill>
                  <a:srgbClr val="DADADA"/>
                </a:solidFill>
                <a:latin typeface="Arial"/>
                <a:cs typeface="Arial"/>
              </a:rPr>
              <a:t>Vehicles </a:t>
            </a:r>
            <a:r>
              <a:rPr sz="1000" spc="-5" dirty="0">
                <a:solidFill>
                  <a:srgbClr val="DADADA"/>
                </a:solidFill>
                <a:latin typeface="Arial"/>
                <a:cs typeface="Arial"/>
              </a:rPr>
              <a:t>&amp;  </a:t>
            </a:r>
            <a:r>
              <a:rPr sz="1000" spc="-10" dirty="0">
                <a:solidFill>
                  <a:srgbClr val="DADADA"/>
                </a:solidFill>
                <a:latin typeface="Arial"/>
                <a:cs typeface="Arial"/>
              </a:rPr>
              <a:t>transportation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86666" y="4657483"/>
            <a:ext cx="56261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895" marR="5080" indent="-36830">
              <a:lnSpc>
                <a:spcPct val="100000"/>
              </a:lnSpc>
            </a:pPr>
            <a:r>
              <a:rPr sz="1000" spc="30" dirty="0">
                <a:solidFill>
                  <a:srgbClr val="DADADA"/>
                </a:solidFill>
                <a:latin typeface="Arial"/>
                <a:cs typeface="Arial"/>
              </a:rPr>
              <a:t>W</a:t>
            </a:r>
            <a:r>
              <a:rPr sz="1000" spc="-10" dirty="0">
                <a:solidFill>
                  <a:srgbClr val="DADADA"/>
                </a:solidFill>
                <a:latin typeface="Arial"/>
                <a:cs typeface="Arial"/>
              </a:rPr>
              <a:t>eap</a:t>
            </a:r>
            <a:r>
              <a:rPr sz="1000" spc="-20" dirty="0">
                <a:solidFill>
                  <a:srgbClr val="DADADA"/>
                </a:solidFill>
                <a:latin typeface="Arial"/>
                <a:cs typeface="Arial"/>
              </a:rPr>
              <a:t>o</a:t>
            </a:r>
            <a:r>
              <a:rPr sz="1000" spc="-10" dirty="0">
                <a:solidFill>
                  <a:srgbClr val="DADADA"/>
                </a:solidFill>
                <a:latin typeface="Arial"/>
                <a:cs typeface="Arial"/>
              </a:rPr>
              <a:t>ns  </a:t>
            </a:r>
            <a:r>
              <a:rPr sz="1000" spc="-5" dirty="0">
                <a:solidFill>
                  <a:srgbClr val="DADADA"/>
                </a:solidFill>
                <a:latin typeface="Arial"/>
                <a:cs typeface="Arial"/>
              </a:rPr>
              <a:t>systems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253484" y="1921764"/>
            <a:ext cx="400811" cy="2849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33324" y="3488435"/>
            <a:ext cx="1829435" cy="584835"/>
          </a:xfrm>
          <a:custGeom>
            <a:avLst/>
            <a:gdLst/>
            <a:ahLst/>
            <a:cxnLst/>
            <a:rect l="l" t="t" r="r" b="b"/>
            <a:pathLst>
              <a:path w="1829435" h="584835">
                <a:moveTo>
                  <a:pt x="1829054" y="0"/>
                </a:moveTo>
                <a:lnTo>
                  <a:pt x="0" y="584327"/>
                </a:lnTo>
              </a:path>
            </a:pathLst>
          </a:custGeom>
          <a:ln w="127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72842" y="4032600"/>
            <a:ext cx="84455" cy="73025"/>
          </a:xfrm>
          <a:custGeom>
            <a:avLst/>
            <a:gdLst/>
            <a:ahLst/>
            <a:cxnLst/>
            <a:rect l="l" t="t" r="r" b="b"/>
            <a:pathLst>
              <a:path w="84454" h="73025">
                <a:moveTo>
                  <a:pt x="60985" y="0"/>
                </a:moveTo>
                <a:lnTo>
                  <a:pt x="0" y="59486"/>
                </a:lnTo>
                <a:lnTo>
                  <a:pt x="84175" y="72580"/>
                </a:lnTo>
                <a:lnTo>
                  <a:pt x="609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50260" y="2707220"/>
            <a:ext cx="1073150" cy="382905"/>
          </a:xfrm>
          <a:custGeom>
            <a:avLst/>
            <a:gdLst/>
            <a:ahLst/>
            <a:cxnLst/>
            <a:rect l="l" t="t" r="r" b="b"/>
            <a:pathLst>
              <a:path w="1073150" h="382905">
                <a:moveTo>
                  <a:pt x="0" y="0"/>
                </a:moveTo>
                <a:lnTo>
                  <a:pt x="1072603" y="0"/>
                </a:lnTo>
                <a:lnTo>
                  <a:pt x="1072603" y="382841"/>
                </a:lnTo>
                <a:lnTo>
                  <a:pt x="0" y="382841"/>
                </a:lnTo>
                <a:lnTo>
                  <a:pt x="0" y="0"/>
                </a:lnTo>
                <a:close/>
              </a:path>
            </a:pathLst>
          </a:custGeom>
          <a:solidFill>
            <a:srgbClr val="595958">
              <a:alpha val="4901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50260" y="3090062"/>
            <a:ext cx="1073150" cy="731520"/>
          </a:xfrm>
          <a:custGeom>
            <a:avLst/>
            <a:gdLst/>
            <a:ahLst/>
            <a:cxnLst/>
            <a:rect l="l" t="t" r="r" b="b"/>
            <a:pathLst>
              <a:path w="1073150" h="731520">
                <a:moveTo>
                  <a:pt x="0" y="0"/>
                </a:moveTo>
                <a:lnTo>
                  <a:pt x="1072603" y="0"/>
                </a:lnTo>
                <a:lnTo>
                  <a:pt x="1072603" y="731519"/>
                </a:lnTo>
                <a:lnTo>
                  <a:pt x="0" y="731519"/>
                </a:lnTo>
                <a:lnTo>
                  <a:pt x="0" y="0"/>
                </a:lnTo>
                <a:close/>
              </a:path>
            </a:pathLst>
          </a:custGeom>
          <a:solidFill>
            <a:srgbClr val="DADADA">
              <a:alpha val="4901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43906" y="3071008"/>
            <a:ext cx="1085850" cy="38100"/>
          </a:xfrm>
          <a:custGeom>
            <a:avLst/>
            <a:gdLst/>
            <a:ahLst/>
            <a:cxnLst/>
            <a:rect l="l" t="t" r="r" b="b"/>
            <a:pathLst>
              <a:path w="1085850" h="38100">
                <a:moveTo>
                  <a:pt x="0" y="38100"/>
                </a:moveTo>
                <a:lnTo>
                  <a:pt x="1085303" y="38100"/>
                </a:lnTo>
                <a:lnTo>
                  <a:pt x="1085303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50256" y="2700865"/>
            <a:ext cx="0" cy="1127125"/>
          </a:xfrm>
          <a:custGeom>
            <a:avLst/>
            <a:gdLst/>
            <a:ahLst/>
            <a:cxnLst/>
            <a:rect l="l" t="t" r="r" b="b"/>
            <a:pathLst>
              <a:path h="1127125">
                <a:moveTo>
                  <a:pt x="0" y="0"/>
                </a:moveTo>
                <a:lnTo>
                  <a:pt x="0" y="112706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22855" y="2700865"/>
            <a:ext cx="0" cy="1127125"/>
          </a:xfrm>
          <a:custGeom>
            <a:avLst/>
            <a:gdLst/>
            <a:ahLst/>
            <a:cxnLst/>
            <a:rect l="l" t="t" r="r" b="b"/>
            <a:pathLst>
              <a:path h="1127125">
                <a:moveTo>
                  <a:pt x="0" y="0"/>
                </a:moveTo>
                <a:lnTo>
                  <a:pt x="0" y="112706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43906" y="2707215"/>
            <a:ext cx="1085850" cy="0"/>
          </a:xfrm>
          <a:custGeom>
            <a:avLst/>
            <a:gdLst/>
            <a:ahLst/>
            <a:cxnLst/>
            <a:rect l="l" t="t" r="r" b="b"/>
            <a:pathLst>
              <a:path w="1085850">
                <a:moveTo>
                  <a:pt x="0" y="0"/>
                </a:moveTo>
                <a:lnTo>
                  <a:pt x="108530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43906" y="3821578"/>
            <a:ext cx="1085850" cy="0"/>
          </a:xfrm>
          <a:custGeom>
            <a:avLst/>
            <a:gdLst/>
            <a:ahLst/>
            <a:cxnLst/>
            <a:rect l="l" t="t" r="r" b="b"/>
            <a:pathLst>
              <a:path w="1085850">
                <a:moveTo>
                  <a:pt x="0" y="0"/>
                </a:moveTo>
                <a:lnTo>
                  <a:pt x="108530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303089" y="2369177"/>
            <a:ext cx="153479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7465" indent="103505">
              <a:lnSpc>
                <a:spcPct val="100000"/>
              </a:lnSpc>
              <a:tabLst>
                <a:tab pos="1079500" algn="l"/>
                <a:tab pos="1489075" algn="l"/>
              </a:tabLst>
            </a:pPr>
            <a:r>
              <a:rPr sz="1050" dirty="0">
                <a:latin typeface="Arial"/>
                <a:cs typeface="Arial"/>
              </a:rPr>
              <a:t>Engineering  Application</a:t>
            </a:r>
            <a:r>
              <a:rPr sz="1050" spc="-9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Site	</a:t>
            </a:r>
            <a:r>
              <a:rPr sz="1050" u="heavy" dirty="0">
                <a:latin typeface="Arial"/>
                <a:cs typeface="Arial"/>
              </a:rPr>
              <a:t> 	</a:t>
            </a:r>
            <a:endParaRPr sz="10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75"/>
              </a:spcBef>
              <a:tabLst>
                <a:tab pos="372110" algn="l"/>
              </a:tabLst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 	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33927" y="2749887"/>
            <a:ext cx="904875" cy="288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3355">
              <a:lnSpc>
                <a:spcPct val="100000"/>
              </a:lnSpc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Technical 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Design</a:t>
            </a:r>
            <a:r>
              <a:rPr sz="9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Package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72058" y="3134254"/>
            <a:ext cx="826769" cy="654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600" b="1" spc="-5" dirty="0">
                <a:latin typeface="Arial"/>
                <a:cs typeface="Arial"/>
              </a:rPr>
              <a:t>Engineering</a:t>
            </a:r>
            <a:r>
              <a:rPr sz="600" b="1" spc="-65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Drawings  Specifications  Standards  Performance</a:t>
            </a:r>
            <a:endParaRPr sz="600">
              <a:latin typeface="Arial"/>
              <a:cs typeface="Arial"/>
            </a:endParaRPr>
          </a:p>
          <a:p>
            <a:pPr marL="80645" marR="73025" algn="ctr">
              <a:lnSpc>
                <a:spcPct val="100000"/>
              </a:lnSpc>
            </a:pPr>
            <a:r>
              <a:rPr sz="600" b="1" spc="-5" dirty="0">
                <a:latin typeface="Arial"/>
                <a:cs typeface="Arial"/>
              </a:rPr>
              <a:t>Quality</a:t>
            </a:r>
            <a:r>
              <a:rPr sz="600" b="1" spc="-9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Assurance  </a:t>
            </a:r>
            <a:r>
              <a:rPr sz="600" b="1" dirty="0">
                <a:latin typeface="Arial"/>
                <a:cs typeface="Arial"/>
              </a:rPr>
              <a:t>Reliability </a:t>
            </a:r>
            <a:r>
              <a:rPr sz="600" b="1" spc="-5" dirty="0">
                <a:latin typeface="Arial"/>
                <a:cs typeface="Arial"/>
              </a:rPr>
              <a:t>Data  Modeling</a:t>
            </a:r>
            <a:r>
              <a:rPr sz="600" b="1" spc="-85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Data</a:t>
            </a:r>
            <a:endParaRPr sz="6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452615" y="2811779"/>
            <a:ext cx="372745" cy="0"/>
          </a:xfrm>
          <a:custGeom>
            <a:avLst/>
            <a:gdLst/>
            <a:ahLst/>
            <a:cxnLst/>
            <a:rect l="l" t="t" r="r" b="b"/>
            <a:pathLst>
              <a:path w="372745">
                <a:moveTo>
                  <a:pt x="37238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89118" y="277367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73190" y="2659675"/>
            <a:ext cx="76835" cy="76200"/>
          </a:xfrm>
          <a:custGeom>
            <a:avLst/>
            <a:gdLst/>
            <a:ahLst/>
            <a:cxnLst/>
            <a:rect l="l" t="t" r="r" b="b"/>
            <a:pathLst>
              <a:path w="76835" h="76200">
                <a:moveTo>
                  <a:pt x="368" y="0"/>
                </a:moveTo>
                <a:lnTo>
                  <a:pt x="0" y="76200"/>
                </a:lnTo>
                <a:lnTo>
                  <a:pt x="76390" y="38468"/>
                </a:lnTo>
                <a:lnTo>
                  <a:pt x="3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384168" y="2869626"/>
            <a:ext cx="473075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eedba</a:t>
            </a: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k 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Addl part 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ID</a:t>
            </a:r>
            <a:endParaRPr sz="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860035" y="2327148"/>
            <a:ext cx="1186180" cy="1160145"/>
          </a:xfrm>
          <a:custGeom>
            <a:avLst/>
            <a:gdLst/>
            <a:ahLst/>
            <a:cxnLst/>
            <a:rect l="l" t="t" r="r" b="b"/>
            <a:pathLst>
              <a:path w="1186179" h="1160145">
                <a:moveTo>
                  <a:pt x="0" y="0"/>
                </a:moveTo>
                <a:lnTo>
                  <a:pt x="1185672" y="0"/>
                </a:lnTo>
                <a:lnTo>
                  <a:pt x="1185672" y="1159764"/>
                </a:lnTo>
                <a:lnTo>
                  <a:pt x="0" y="1159764"/>
                </a:lnTo>
                <a:lnTo>
                  <a:pt x="0" y="0"/>
                </a:lnTo>
                <a:close/>
              </a:path>
            </a:pathLst>
          </a:custGeom>
          <a:solidFill>
            <a:srgbClr val="C0C0C0">
              <a:alpha val="4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978952" y="2369177"/>
            <a:ext cx="948055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latin typeface="Arial"/>
                <a:cs typeface="Arial"/>
              </a:rPr>
              <a:t>Operations</a:t>
            </a:r>
            <a:r>
              <a:rPr sz="1050" spc="-1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Site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690252" y="3488435"/>
            <a:ext cx="873125" cy="586105"/>
          </a:xfrm>
          <a:custGeom>
            <a:avLst/>
            <a:gdLst/>
            <a:ahLst/>
            <a:cxnLst/>
            <a:rect l="l" t="t" r="r" b="b"/>
            <a:pathLst>
              <a:path w="873125" h="586104">
                <a:moveTo>
                  <a:pt x="872744" y="0"/>
                </a:moveTo>
                <a:lnTo>
                  <a:pt x="0" y="586105"/>
                </a:lnTo>
              </a:path>
            </a:pathLst>
          </a:custGeom>
          <a:ln w="127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37534" y="4035823"/>
            <a:ext cx="85090" cy="74295"/>
          </a:xfrm>
          <a:custGeom>
            <a:avLst/>
            <a:gdLst/>
            <a:ahLst/>
            <a:cxnLst/>
            <a:rect l="l" t="t" r="r" b="b"/>
            <a:pathLst>
              <a:path w="85089" h="74295">
                <a:moveTo>
                  <a:pt x="42011" y="0"/>
                </a:moveTo>
                <a:lnTo>
                  <a:pt x="0" y="74117"/>
                </a:lnTo>
                <a:lnTo>
                  <a:pt x="84493" y="63258"/>
                </a:lnTo>
                <a:lnTo>
                  <a:pt x="420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62600" y="3488435"/>
            <a:ext cx="0" cy="546735"/>
          </a:xfrm>
          <a:custGeom>
            <a:avLst/>
            <a:gdLst/>
            <a:ahLst/>
            <a:cxnLst/>
            <a:rect l="l" t="t" r="r" b="b"/>
            <a:pathLst>
              <a:path h="546735">
                <a:moveTo>
                  <a:pt x="0" y="0"/>
                </a:moveTo>
                <a:lnTo>
                  <a:pt x="0" y="546735"/>
                </a:lnTo>
              </a:path>
            </a:pathLst>
          </a:custGeom>
          <a:ln w="127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24505" y="402247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241291" y="2184705"/>
            <a:ext cx="107314" cy="133985"/>
          </a:xfrm>
          <a:custGeom>
            <a:avLst/>
            <a:gdLst/>
            <a:ahLst/>
            <a:cxnLst/>
            <a:rect l="l" t="t" r="r" b="b"/>
            <a:pathLst>
              <a:path w="107314" h="133985">
                <a:moveTo>
                  <a:pt x="0" y="133527"/>
                </a:moveTo>
                <a:lnTo>
                  <a:pt x="106870" y="0"/>
                </a:lnTo>
              </a:path>
            </a:pathLst>
          </a:custGeom>
          <a:ln w="127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310472" y="2135123"/>
            <a:ext cx="77470" cy="83820"/>
          </a:xfrm>
          <a:custGeom>
            <a:avLst/>
            <a:gdLst/>
            <a:ahLst/>
            <a:cxnLst/>
            <a:rect l="l" t="t" r="r" b="b"/>
            <a:pathLst>
              <a:path w="77470" h="83819">
                <a:moveTo>
                  <a:pt x="77355" y="0"/>
                </a:moveTo>
                <a:lnTo>
                  <a:pt x="0" y="35687"/>
                </a:lnTo>
                <a:lnTo>
                  <a:pt x="59499" y="83299"/>
                </a:lnTo>
                <a:lnTo>
                  <a:pt x="773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782311" y="2135123"/>
            <a:ext cx="117475" cy="147320"/>
          </a:xfrm>
          <a:custGeom>
            <a:avLst/>
            <a:gdLst/>
            <a:ahLst/>
            <a:cxnLst/>
            <a:rect l="l" t="t" r="r" b="b"/>
            <a:pathLst>
              <a:path w="117475" h="147319">
                <a:moveTo>
                  <a:pt x="0" y="0"/>
                </a:moveTo>
                <a:lnTo>
                  <a:pt x="117144" y="147053"/>
                </a:lnTo>
              </a:path>
            </a:pathLst>
          </a:custGeom>
          <a:ln w="127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861744" y="2248500"/>
            <a:ext cx="77470" cy="83820"/>
          </a:xfrm>
          <a:custGeom>
            <a:avLst/>
            <a:gdLst/>
            <a:ahLst/>
            <a:cxnLst/>
            <a:rect l="l" t="t" r="r" b="b"/>
            <a:pathLst>
              <a:path w="77470" h="83819">
                <a:moveTo>
                  <a:pt x="59601" y="0"/>
                </a:moveTo>
                <a:lnTo>
                  <a:pt x="0" y="47472"/>
                </a:lnTo>
                <a:lnTo>
                  <a:pt x="77279" y="83337"/>
                </a:lnTo>
                <a:lnTo>
                  <a:pt x="596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56959" y="5274576"/>
            <a:ext cx="2987040" cy="739140"/>
          </a:xfrm>
          <a:custGeom>
            <a:avLst/>
            <a:gdLst/>
            <a:ahLst/>
            <a:cxnLst/>
            <a:rect l="l" t="t" r="r" b="b"/>
            <a:pathLst>
              <a:path w="2987040" h="739139">
                <a:moveTo>
                  <a:pt x="0" y="739127"/>
                </a:moveTo>
                <a:lnTo>
                  <a:pt x="2987040" y="739127"/>
                </a:lnTo>
                <a:lnTo>
                  <a:pt x="2987040" y="0"/>
                </a:lnTo>
                <a:lnTo>
                  <a:pt x="0" y="0"/>
                </a:lnTo>
                <a:lnTo>
                  <a:pt x="0" y="739127"/>
                </a:lnTo>
                <a:close/>
              </a:path>
            </a:pathLst>
          </a:custGeom>
          <a:solidFill>
            <a:srgbClr val="DADADA">
              <a:alpha val="4705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235162" y="5315303"/>
            <a:ext cx="2548255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 indent="-111125">
              <a:lnSpc>
                <a:spcPct val="100000"/>
              </a:lnSpc>
              <a:buClr>
                <a:srgbClr val="000099"/>
              </a:buClr>
              <a:buFont typeface="Arial"/>
              <a:buChar char="•"/>
              <a:tabLst>
                <a:tab pos="124460" algn="l"/>
              </a:tabLst>
            </a:pPr>
            <a:r>
              <a:rPr sz="1400" b="1" spc="-5" dirty="0">
                <a:solidFill>
                  <a:srgbClr val="151C77"/>
                </a:solidFill>
                <a:latin typeface="Arial"/>
                <a:cs typeface="Arial"/>
              </a:rPr>
              <a:t>Global </a:t>
            </a:r>
            <a:r>
              <a:rPr sz="1400" b="1" dirty="0">
                <a:solidFill>
                  <a:srgbClr val="151C77"/>
                </a:solidFill>
                <a:latin typeface="Arial"/>
                <a:cs typeface="Arial"/>
              </a:rPr>
              <a:t>Mfg.</a:t>
            </a:r>
            <a:r>
              <a:rPr sz="1400" b="1" spc="-110" dirty="0">
                <a:solidFill>
                  <a:srgbClr val="151C7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C77"/>
                </a:solidFill>
                <a:latin typeface="Arial"/>
                <a:cs typeface="Arial"/>
              </a:rPr>
              <a:t>Network</a:t>
            </a:r>
            <a:endParaRPr sz="1400">
              <a:latin typeface="Arial"/>
              <a:cs typeface="Arial"/>
            </a:endParaRPr>
          </a:p>
          <a:p>
            <a:pPr marL="123825" indent="-111125">
              <a:lnSpc>
                <a:spcPct val="100000"/>
              </a:lnSpc>
              <a:buFont typeface="Arial"/>
              <a:buChar char="•"/>
              <a:tabLst>
                <a:tab pos="124460" algn="l"/>
              </a:tabLst>
            </a:pPr>
            <a:r>
              <a:rPr sz="1400" b="1" spc="-15" dirty="0">
                <a:solidFill>
                  <a:srgbClr val="151C77"/>
                </a:solidFill>
                <a:latin typeface="Arial"/>
                <a:cs typeface="Arial"/>
              </a:rPr>
              <a:t>Cyber </a:t>
            </a:r>
            <a:r>
              <a:rPr sz="1400" b="1" spc="-5" dirty="0">
                <a:solidFill>
                  <a:srgbClr val="151C77"/>
                </a:solidFill>
                <a:latin typeface="Arial"/>
                <a:cs typeface="Arial"/>
              </a:rPr>
              <a:t>secure parts</a:t>
            </a:r>
            <a:r>
              <a:rPr sz="1400" b="1" spc="-15" dirty="0">
                <a:solidFill>
                  <a:srgbClr val="151C7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C77"/>
                </a:solidFill>
                <a:latin typeface="Arial"/>
                <a:cs typeface="Arial"/>
              </a:rPr>
              <a:t>library</a:t>
            </a:r>
            <a:endParaRPr sz="1400">
              <a:latin typeface="Arial"/>
              <a:cs typeface="Arial"/>
            </a:endParaRPr>
          </a:p>
          <a:p>
            <a:pPr marL="129539" indent="-116839">
              <a:lnSpc>
                <a:spcPct val="100000"/>
              </a:lnSpc>
              <a:buFont typeface="Arial"/>
              <a:buChar char="•"/>
              <a:tabLst>
                <a:tab pos="130175" algn="l"/>
              </a:tabLst>
            </a:pPr>
            <a:r>
              <a:rPr sz="1400" b="1" spc="-5" dirty="0">
                <a:solidFill>
                  <a:srgbClr val="151C77"/>
                </a:solidFill>
                <a:latin typeface="Arial"/>
                <a:cs typeface="Arial"/>
              </a:rPr>
              <a:t>Future Operational</a:t>
            </a:r>
            <a:r>
              <a:rPr sz="1400" b="1" spc="-95" dirty="0">
                <a:solidFill>
                  <a:srgbClr val="151C77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51C77"/>
                </a:solidFill>
                <a:latin typeface="Arial"/>
                <a:cs typeface="Arial"/>
              </a:rPr>
              <a:t>CONOPS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284976" y="4040123"/>
            <a:ext cx="1335405" cy="554990"/>
          </a:xfrm>
          <a:custGeom>
            <a:avLst/>
            <a:gdLst/>
            <a:ahLst/>
            <a:cxnLst/>
            <a:rect l="l" t="t" r="r" b="b"/>
            <a:pathLst>
              <a:path w="1335404" h="554989">
                <a:moveTo>
                  <a:pt x="0" y="0"/>
                </a:moveTo>
                <a:lnTo>
                  <a:pt x="1335024" y="0"/>
                </a:lnTo>
                <a:lnTo>
                  <a:pt x="1335024" y="554736"/>
                </a:lnTo>
                <a:lnTo>
                  <a:pt x="0" y="554736"/>
                </a:lnTo>
                <a:lnTo>
                  <a:pt x="0" y="0"/>
                </a:lnTo>
                <a:close/>
              </a:path>
            </a:pathLst>
          </a:custGeom>
          <a:solidFill>
            <a:srgbClr val="DADADA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468503" y="4082408"/>
            <a:ext cx="1003935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 marR="9525" indent="-104139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= </a:t>
            </a:r>
            <a:r>
              <a:rPr sz="1000" spc="-10" dirty="0">
                <a:latin typeface="Arial"/>
                <a:cs typeface="Arial"/>
              </a:rPr>
              <a:t>Engineering  Application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Site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= Operations</a:t>
            </a:r>
            <a:r>
              <a:rPr sz="1000" spc="-8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Site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414515" y="4061456"/>
            <a:ext cx="182880" cy="160020"/>
          </a:xfrm>
          <a:custGeom>
            <a:avLst/>
            <a:gdLst/>
            <a:ahLst/>
            <a:cxnLst/>
            <a:rect l="l" t="t" r="r" b="b"/>
            <a:pathLst>
              <a:path w="182879" h="160020">
                <a:moveTo>
                  <a:pt x="182880" y="61125"/>
                </a:moveTo>
                <a:lnTo>
                  <a:pt x="0" y="61125"/>
                </a:lnTo>
                <a:lnTo>
                  <a:pt x="56515" y="98894"/>
                </a:lnTo>
                <a:lnTo>
                  <a:pt x="34925" y="160019"/>
                </a:lnTo>
                <a:lnTo>
                  <a:pt x="91440" y="122250"/>
                </a:lnTo>
                <a:lnTo>
                  <a:pt x="134614" y="122250"/>
                </a:lnTo>
                <a:lnTo>
                  <a:pt x="126364" y="98894"/>
                </a:lnTo>
                <a:lnTo>
                  <a:pt x="182880" y="61125"/>
                </a:lnTo>
                <a:close/>
              </a:path>
              <a:path w="182879" h="160020">
                <a:moveTo>
                  <a:pt x="134614" y="122250"/>
                </a:moveTo>
                <a:lnTo>
                  <a:pt x="91440" y="122250"/>
                </a:lnTo>
                <a:lnTo>
                  <a:pt x="147955" y="160019"/>
                </a:lnTo>
                <a:lnTo>
                  <a:pt x="134614" y="122250"/>
                </a:lnTo>
                <a:close/>
              </a:path>
              <a:path w="182879" h="160020">
                <a:moveTo>
                  <a:pt x="91440" y="0"/>
                </a:moveTo>
                <a:lnTo>
                  <a:pt x="69850" y="61125"/>
                </a:lnTo>
                <a:lnTo>
                  <a:pt x="113030" y="61125"/>
                </a:lnTo>
                <a:lnTo>
                  <a:pt x="914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414515" y="4061456"/>
            <a:ext cx="182880" cy="160020"/>
          </a:xfrm>
          <a:custGeom>
            <a:avLst/>
            <a:gdLst/>
            <a:ahLst/>
            <a:cxnLst/>
            <a:rect l="l" t="t" r="r" b="b"/>
            <a:pathLst>
              <a:path w="182879" h="160020">
                <a:moveTo>
                  <a:pt x="0" y="61125"/>
                </a:moveTo>
                <a:lnTo>
                  <a:pt x="69850" y="61125"/>
                </a:lnTo>
                <a:lnTo>
                  <a:pt x="91440" y="0"/>
                </a:lnTo>
                <a:lnTo>
                  <a:pt x="113030" y="61125"/>
                </a:lnTo>
                <a:lnTo>
                  <a:pt x="182880" y="61125"/>
                </a:lnTo>
                <a:lnTo>
                  <a:pt x="126364" y="98894"/>
                </a:lnTo>
                <a:lnTo>
                  <a:pt x="147955" y="160019"/>
                </a:lnTo>
                <a:lnTo>
                  <a:pt x="91440" y="122250"/>
                </a:lnTo>
                <a:lnTo>
                  <a:pt x="34925" y="160019"/>
                </a:lnTo>
                <a:lnTo>
                  <a:pt x="56515" y="98894"/>
                </a:lnTo>
                <a:lnTo>
                  <a:pt x="0" y="6112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425184" y="4370829"/>
            <a:ext cx="182880" cy="160020"/>
          </a:xfrm>
          <a:custGeom>
            <a:avLst/>
            <a:gdLst/>
            <a:ahLst/>
            <a:cxnLst/>
            <a:rect l="l" t="t" r="r" b="b"/>
            <a:pathLst>
              <a:path w="182879" h="160020">
                <a:moveTo>
                  <a:pt x="182880" y="61125"/>
                </a:moveTo>
                <a:lnTo>
                  <a:pt x="0" y="61125"/>
                </a:lnTo>
                <a:lnTo>
                  <a:pt x="56515" y="98894"/>
                </a:lnTo>
                <a:lnTo>
                  <a:pt x="34925" y="160019"/>
                </a:lnTo>
                <a:lnTo>
                  <a:pt x="91440" y="122250"/>
                </a:lnTo>
                <a:lnTo>
                  <a:pt x="134614" y="122250"/>
                </a:lnTo>
                <a:lnTo>
                  <a:pt x="126364" y="98894"/>
                </a:lnTo>
                <a:lnTo>
                  <a:pt x="182880" y="61125"/>
                </a:lnTo>
                <a:close/>
              </a:path>
              <a:path w="182879" h="160020">
                <a:moveTo>
                  <a:pt x="134614" y="122250"/>
                </a:moveTo>
                <a:lnTo>
                  <a:pt x="91440" y="122250"/>
                </a:lnTo>
                <a:lnTo>
                  <a:pt x="147955" y="160019"/>
                </a:lnTo>
                <a:lnTo>
                  <a:pt x="134614" y="122250"/>
                </a:lnTo>
                <a:close/>
              </a:path>
              <a:path w="182879" h="160020">
                <a:moveTo>
                  <a:pt x="91440" y="0"/>
                </a:moveTo>
                <a:lnTo>
                  <a:pt x="69850" y="61125"/>
                </a:lnTo>
                <a:lnTo>
                  <a:pt x="113030" y="61125"/>
                </a:lnTo>
                <a:lnTo>
                  <a:pt x="9144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425184" y="4370829"/>
            <a:ext cx="182880" cy="160020"/>
          </a:xfrm>
          <a:custGeom>
            <a:avLst/>
            <a:gdLst/>
            <a:ahLst/>
            <a:cxnLst/>
            <a:rect l="l" t="t" r="r" b="b"/>
            <a:pathLst>
              <a:path w="182879" h="160020">
                <a:moveTo>
                  <a:pt x="0" y="61125"/>
                </a:moveTo>
                <a:lnTo>
                  <a:pt x="69850" y="61125"/>
                </a:lnTo>
                <a:lnTo>
                  <a:pt x="91440" y="0"/>
                </a:lnTo>
                <a:lnTo>
                  <a:pt x="113030" y="61125"/>
                </a:lnTo>
                <a:lnTo>
                  <a:pt x="182880" y="61125"/>
                </a:lnTo>
                <a:lnTo>
                  <a:pt x="126364" y="98894"/>
                </a:lnTo>
                <a:lnTo>
                  <a:pt x="147955" y="160019"/>
                </a:lnTo>
                <a:lnTo>
                  <a:pt x="91440" y="122250"/>
                </a:lnTo>
                <a:lnTo>
                  <a:pt x="34925" y="160019"/>
                </a:lnTo>
                <a:lnTo>
                  <a:pt x="56515" y="98894"/>
                </a:lnTo>
                <a:lnTo>
                  <a:pt x="0" y="6112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3306347" y="5040532"/>
            <a:ext cx="2523490" cy="868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 indent="-111125">
              <a:lnSpc>
                <a:spcPct val="100000"/>
              </a:lnSpc>
              <a:buFont typeface="Arial"/>
              <a:buChar char="•"/>
              <a:tabLst>
                <a:tab pos="124460" algn="l"/>
              </a:tabLst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Qualify</a:t>
            </a:r>
            <a:r>
              <a:rPr sz="14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parts/components</a:t>
            </a:r>
            <a:endParaRPr sz="1400">
              <a:latin typeface="Arial"/>
              <a:cs typeface="Arial"/>
            </a:endParaRPr>
          </a:p>
          <a:p>
            <a:pPr marL="117475" indent="-104775">
              <a:lnSpc>
                <a:spcPct val="100000"/>
              </a:lnSpc>
              <a:buFont typeface="Arial"/>
              <a:buChar char="•"/>
              <a:tabLst>
                <a:tab pos="118110" algn="l"/>
              </a:tabLst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Address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challenges</a:t>
            </a:r>
            <a:endParaRPr sz="1400">
              <a:latin typeface="Arial"/>
              <a:cs typeface="Arial"/>
            </a:endParaRPr>
          </a:p>
          <a:p>
            <a:pPr marL="123825" indent="-111125">
              <a:lnSpc>
                <a:spcPct val="100000"/>
              </a:lnSpc>
              <a:buFont typeface="Arial"/>
              <a:buChar char="•"/>
              <a:tabLst>
                <a:tab pos="124460" algn="l"/>
              </a:tabLst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Build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14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capability</a:t>
            </a:r>
            <a:endParaRPr sz="1400">
              <a:latin typeface="Arial"/>
              <a:cs typeface="Arial"/>
            </a:endParaRPr>
          </a:p>
          <a:p>
            <a:pPr marL="123825" indent="-111125">
              <a:lnSpc>
                <a:spcPct val="100000"/>
              </a:lnSpc>
              <a:buFont typeface="Arial"/>
              <a:buChar char="•"/>
              <a:tabLst>
                <a:tab pos="124460" algn="l"/>
              </a:tabLst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Establish process</a:t>
            </a:r>
            <a:r>
              <a:rPr sz="1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discipline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454652" y="2025395"/>
            <a:ext cx="380999" cy="3047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544056" y="2790441"/>
            <a:ext cx="182880" cy="160020"/>
          </a:xfrm>
          <a:custGeom>
            <a:avLst/>
            <a:gdLst/>
            <a:ahLst/>
            <a:cxnLst/>
            <a:rect l="l" t="t" r="r" b="b"/>
            <a:pathLst>
              <a:path w="182879" h="160019">
                <a:moveTo>
                  <a:pt x="182880" y="61125"/>
                </a:moveTo>
                <a:lnTo>
                  <a:pt x="0" y="61125"/>
                </a:lnTo>
                <a:lnTo>
                  <a:pt x="56515" y="98894"/>
                </a:lnTo>
                <a:lnTo>
                  <a:pt x="34925" y="160019"/>
                </a:lnTo>
                <a:lnTo>
                  <a:pt x="91440" y="122250"/>
                </a:lnTo>
                <a:lnTo>
                  <a:pt x="134614" y="122250"/>
                </a:lnTo>
                <a:lnTo>
                  <a:pt x="126364" y="98894"/>
                </a:lnTo>
                <a:lnTo>
                  <a:pt x="182880" y="61125"/>
                </a:lnTo>
                <a:close/>
              </a:path>
              <a:path w="182879" h="160019">
                <a:moveTo>
                  <a:pt x="134614" y="122250"/>
                </a:moveTo>
                <a:lnTo>
                  <a:pt x="91440" y="122250"/>
                </a:lnTo>
                <a:lnTo>
                  <a:pt x="147955" y="160019"/>
                </a:lnTo>
                <a:lnTo>
                  <a:pt x="134614" y="122250"/>
                </a:lnTo>
                <a:close/>
              </a:path>
              <a:path w="182879" h="160019">
                <a:moveTo>
                  <a:pt x="91440" y="0"/>
                </a:moveTo>
                <a:lnTo>
                  <a:pt x="69850" y="61125"/>
                </a:lnTo>
                <a:lnTo>
                  <a:pt x="113030" y="61125"/>
                </a:lnTo>
                <a:lnTo>
                  <a:pt x="914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544056" y="2790441"/>
            <a:ext cx="182880" cy="160020"/>
          </a:xfrm>
          <a:custGeom>
            <a:avLst/>
            <a:gdLst/>
            <a:ahLst/>
            <a:cxnLst/>
            <a:rect l="l" t="t" r="r" b="b"/>
            <a:pathLst>
              <a:path w="182879" h="160019">
                <a:moveTo>
                  <a:pt x="0" y="61125"/>
                </a:moveTo>
                <a:lnTo>
                  <a:pt x="69850" y="61125"/>
                </a:lnTo>
                <a:lnTo>
                  <a:pt x="91440" y="0"/>
                </a:lnTo>
                <a:lnTo>
                  <a:pt x="113030" y="61125"/>
                </a:lnTo>
                <a:lnTo>
                  <a:pt x="182880" y="61125"/>
                </a:lnTo>
                <a:lnTo>
                  <a:pt x="126364" y="98894"/>
                </a:lnTo>
                <a:lnTo>
                  <a:pt x="147955" y="160019"/>
                </a:lnTo>
                <a:lnTo>
                  <a:pt x="91440" y="122250"/>
                </a:lnTo>
                <a:lnTo>
                  <a:pt x="34925" y="160019"/>
                </a:lnTo>
                <a:lnTo>
                  <a:pt x="56515" y="98894"/>
                </a:lnTo>
                <a:lnTo>
                  <a:pt x="0" y="6112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731507" y="2743197"/>
            <a:ext cx="182880" cy="160020"/>
          </a:xfrm>
          <a:custGeom>
            <a:avLst/>
            <a:gdLst/>
            <a:ahLst/>
            <a:cxnLst/>
            <a:rect l="l" t="t" r="r" b="b"/>
            <a:pathLst>
              <a:path w="182879" h="160019">
                <a:moveTo>
                  <a:pt x="182880" y="61125"/>
                </a:moveTo>
                <a:lnTo>
                  <a:pt x="0" y="61125"/>
                </a:lnTo>
                <a:lnTo>
                  <a:pt x="56515" y="98894"/>
                </a:lnTo>
                <a:lnTo>
                  <a:pt x="34925" y="160019"/>
                </a:lnTo>
                <a:lnTo>
                  <a:pt x="91440" y="122250"/>
                </a:lnTo>
                <a:lnTo>
                  <a:pt x="134614" y="122250"/>
                </a:lnTo>
                <a:lnTo>
                  <a:pt x="126364" y="98894"/>
                </a:lnTo>
                <a:lnTo>
                  <a:pt x="182880" y="61125"/>
                </a:lnTo>
                <a:close/>
              </a:path>
              <a:path w="182879" h="160019">
                <a:moveTo>
                  <a:pt x="134614" y="122250"/>
                </a:moveTo>
                <a:lnTo>
                  <a:pt x="91440" y="122250"/>
                </a:lnTo>
                <a:lnTo>
                  <a:pt x="147955" y="160019"/>
                </a:lnTo>
                <a:lnTo>
                  <a:pt x="134614" y="122250"/>
                </a:lnTo>
                <a:close/>
              </a:path>
              <a:path w="182879" h="160019">
                <a:moveTo>
                  <a:pt x="91440" y="0"/>
                </a:moveTo>
                <a:lnTo>
                  <a:pt x="69850" y="61125"/>
                </a:lnTo>
                <a:lnTo>
                  <a:pt x="113030" y="61125"/>
                </a:lnTo>
                <a:lnTo>
                  <a:pt x="914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731507" y="2743197"/>
            <a:ext cx="182880" cy="160020"/>
          </a:xfrm>
          <a:custGeom>
            <a:avLst/>
            <a:gdLst/>
            <a:ahLst/>
            <a:cxnLst/>
            <a:rect l="l" t="t" r="r" b="b"/>
            <a:pathLst>
              <a:path w="182879" h="160019">
                <a:moveTo>
                  <a:pt x="0" y="61125"/>
                </a:moveTo>
                <a:lnTo>
                  <a:pt x="69850" y="61125"/>
                </a:lnTo>
                <a:lnTo>
                  <a:pt x="91440" y="0"/>
                </a:lnTo>
                <a:lnTo>
                  <a:pt x="113030" y="61125"/>
                </a:lnTo>
                <a:lnTo>
                  <a:pt x="182880" y="61125"/>
                </a:lnTo>
                <a:lnTo>
                  <a:pt x="126364" y="98894"/>
                </a:lnTo>
                <a:lnTo>
                  <a:pt x="147955" y="160019"/>
                </a:lnTo>
                <a:lnTo>
                  <a:pt x="91440" y="122250"/>
                </a:lnTo>
                <a:lnTo>
                  <a:pt x="34925" y="160019"/>
                </a:lnTo>
                <a:lnTo>
                  <a:pt x="56515" y="98894"/>
                </a:lnTo>
                <a:lnTo>
                  <a:pt x="0" y="6112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429755" y="2836161"/>
            <a:ext cx="184785" cy="160020"/>
          </a:xfrm>
          <a:custGeom>
            <a:avLst/>
            <a:gdLst/>
            <a:ahLst/>
            <a:cxnLst/>
            <a:rect l="l" t="t" r="r" b="b"/>
            <a:pathLst>
              <a:path w="184784" h="160019">
                <a:moveTo>
                  <a:pt x="184404" y="61125"/>
                </a:moveTo>
                <a:lnTo>
                  <a:pt x="0" y="61125"/>
                </a:lnTo>
                <a:lnTo>
                  <a:pt x="56984" y="98894"/>
                </a:lnTo>
                <a:lnTo>
                  <a:pt x="35217" y="160019"/>
                </a:lnTo>
                <a:lnTo>
                  <a:pt x="92202" y="122250"/>
                </a:lnTo>
                <a:lnTo>
                  <a:pt x="135736" y="122250"/>
                </a:lnTo>
                <a:lnTo>
                  <a:pt x="127419" y="98894"/>
                </a:lnTo>
                <a:lnTo>
                  <a:pt x="184404" y="61125"/>
                </a:lnTo>
                <a:close/>
              </a:path>
              <a:path w="184784" h="160019">
                <a:moveTo>
                  <a:pt x="135736" y="122250"/>
                </a:moveTo>
                <a:lnTo>
                  <a:pt x="92202" y="122250"/>
                </a:lnTo>
                <a:lnTo>
                  <a:pt x="149186" y="160019"/>
                </a:lnTo>
                <a:lnTo>
                  <a:pt x="135736" y="122250"/>
                </a:lnTo>
                <a:close/>
              </a:path>
              <a:path w="184784" h="160019">
                <a:moveTo>
                  <a:pt x="92202" y="0"/>
                </a:moveTo>
                <a:lnTo>
                  <a:pt x="70434" y="61125"/>
                </a:lnTo>
                <a:lnTo>
                  <a:pt x="113969" y="61125"/>
                </a:lnTo>
                <a:lnTo>
                  <a:pt x="9220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429755" y="2836161"/>
            <a:ext cx="184785" cy="160020"/>
          </a:xfrm>
          <a:custGeom>
            <a:avLst/>
            <a:gdLst/>
            <a:ahLst/>
            <a:cxnLst/>
            <a:rect l="l" t="t" r="r" b="b"/>
            <a:pathLst>
              <a:path w="184784" h="160019">
                <a:moveTo>
                  <a:pt x="0" y="61125"/>
                </a:moveTo>
                <a:lnTo>
                  <a:pt x="70434" y="61125"/>
                </a:lnTo>
                <a:lnTo>
                  <a:pt x="92202" y="0"/>
                </a:lnTo>
                <a:lnTo>
                  <a:pt x="113969" y="61125"/>
                </a:lnTo>
                <a:lnTo>
                  <a:pt x="184404" y="61125"/>
                </a:lnTo>
                <a:lnTo>
                  <a:pt x="127419" y="98894"/>
                </a:lnTo>
                <a:lnTo>
                  <a:pt x="149186" y="160019"/>
                </a:lnTo>
                <a:lnTo>
                  <a:pt x="92202" y="122250"/>
                </a:lnTo>
                <a:lnTo>
                  <a:pt x="35217" y="160019"/>
                </a:lnTo>
                <a:lnTo>
                  <a:pt x="56984" y="98894"/>
                </a:lnTo>
                <a:lnTo>
                  <a:pt x="0" y="6112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720840" y="2846828"/>
            <a:ext cx="184785" cy="160020"/>
          </a:xfrm>
          <a:custGeom>
            <a:avLst/>
            <a:gdLst/>
            <a:ahLst/>
            <a:cxnLst/>
            <a:rect l="l" t="t" r="r" b="b"/>
            <a:pathLst>
              <a:path w="184784" h="160019">
                <a:moveTo>
                  <a:pt x="184404" y="61125"/>
                </a:moveTo>
                <a:lnTo>
                  <a:pt x="0" y="61125"/>
                </a:lnTo>
                <a:lnTo>
                  <a:pt x="56984" y="98894"/>
                </a:lnTo>
                <a:lnTo>
                  <a:pt x="35217" y="160019"/>
                </a:lnTo>
                <a:lnTo>
                  <a:pt x="92202" y="122250"/>
                </a:lnTo>
                <a:lnTo>
                  <a:pt x="135736" y="122250"/>
                </a:lnTo>
                <a:lnTo>
                  <a:pt x="127419" y="98894"/>
                </a:lnTo>
                <a:lnTo>
                  <a:pt x="184404" y="61125"/>
                </a:lnTo>
                <a:close/>
              </a:path>
              <a:path w="184784" h="160019">
                <a:moveTo>
                  <a:pt x="135736" y="122250"/>
                </a:moveTo>
                <a:lnTo>
                  <a:pt x="92202" y="122250"/>
                </a:lnTo>
                <a:lnTo>
                  <a:pt x="149186" y="160019"/>
                </a:lnTo>
                <a:lnTo>
                  <a:pt x="135736" y="122250"/>
                </a:lnTo>
                <a:close/>
              </a:path>
              <a:path w="184784" h="160019">
                <a:moveTo>
                  <a:pt x="92202" y="0"/>
                </a:moveTo>
                <a:lnTo>
                  <a:pt x="70434" y="61125"/>
                </a:lnTo>
                <a:lnTo>
                  <a:pt x="113969" y="61125"/>
                </a:lnTo>
                <a:lnTo>
                  <a:pt x="9220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720840" y="2846828"/>
            <a:ext cx="184785" cy="160020"/>
          </a:xfrm>
          <a:custGeom>
            <a:avLst/>
            <a:gdLst/>
            <a:ahLst/>
            <a:cxnLst/>
            <a:rect l="l" t="t" r="r" b="b"/>
            <a:pathLst>
              <a:path w="184784" h="160019">
                <a:moveTo>
                  <a:pt x="0" y="61125"/>
                </a:moveTo>
                <a:lnTo>
                  <a:pt x="70434" y="61125"/>
                </a:lnTo>
                <a:lnTo>
                  <a:pt x="92202" y="0"/>
                </a:lnTo>
                <a:lnTo>
                  <a:pt x="113969" y="61125"/>
                </a:lnTo>
                <a:lnTo>
                  <a:pt x="184404" y="61125"/>
                </a:lnTo>
                <a:lnTo>
                  <a:pt x="127419" y="98894"/>
                </a:lnTo>
                <a:lnTo>
                  <a:pt x="149186" y="160019"/>
                </a:lnTo>
                <a:lnTo>
                  <a:pt x="92202" y="122250"/>
                </a:lnTo>
                <a:lnTo>
                  <a:pt x="35217" y="160019"/>
                </a:lnTo>
                <a:lnTo>
                  <a:pt x="56984" y="98894"/>
                </a:lnTo>
                <a:lnTo>
                  <a:pt x="0" y="6112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469379" y="2706621"/>
            <a:ext cx="182880" cy="160020"/>
          </a:xfrm>
          <a:custGeom>
            <a:avLst/>
            <a:gdLst/>
            <a:ahLst/>
            <a:cxnLst/>
            <a:rect l="l" t="t" r="r" b="b"/>
            <a:pathLst>
              <a:path w="182879" h="160019">
                <a:moveTo>
                  <a:pt x="182880" y="61125"/>
                </a:moveTo>
                <a:lnTo>
                  <a:pt x="0" y="61125"/>
                </a:lnTo>
                <a:lnTo>
                  <a:pt x="56515" y="98894"/>
                </a:lnTo>
                <a:lnTo>
                  <a:pt x="34925" y="160019"/>
                </a:lnTo>
                <a:lnTo>
                  <a:pt x="91440" y="122250"/>
                </a:lnTo>
                <a:lnTo>
                  <a:pt x="134614" y="122250"/>
                </a:lnTo>
                <a:lnTo>
                  <a:pt x="126364" y="98894"/>
                </a:lnTo>
                <a:lnTo>
                  <a:pt x="182880" y="61125"/>
                </a:lnTo>
                <a:close/>
              </a:path>
              <a:path w="182879" h="160019">
                <a:moveTo>
                  <a:pt x="134614" y="122250"/>
                </a:moveTo>
                <a:lnTo>
                  <a:pt x="91440" y="122250"/>
                </a:lnTo>
                <a:lnTo>
                  <a:pt x="147955" y="160019"/>
                </a:lnTo>
                <a:lnTo>
                  <a:pt x="134614" y="122250"/>
                </a:lnTo>
                <a:close/>
              </a:path>
              <a:path w="182879" h="160019">
                <a:moveTo>
                  <a:pt x="91440" y="0"/>
                </a:moveTo>
                <a:lnTo>
                  <a:pt x="69850" y="61125"/>
                </a:lnTo>
                <a:lnTo>
                  <a:pt x="113030" y="61125"/>
                </a:lnTo>
                <a:lnTo>
                  <a:pt x="9144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469379" y="2706621"/>
            <a:ext cx="182880" cy="160020"/>
          </a:xfrm>
          <a:custGeom>
            <a:avLst/>
            <a:gdLst/>
            <a:ahLst/>
            <a:cxnLst/>
            <a:rect l="l" t="t" r="r" b="b"/>
            <a:pathLst>
              <a:path w="182879" h="160019">
                <a:moveTo>
                  <a:pt x="0" y="61125"/>
                </a:moveTo>
                <a:lnTo>
                  <a:pt x="69850" y="61125"/>
                </a:lnTo>
                <a:lnTo>
                  <a:pt x="91440" y="0"/>
                </a:lnTo>
                <a:lnTo>
                  <a:pt x="113030" y="61125"/>
                </a:lnTo>
                <a:lnTo>
                  <a:pt x="182880" y="61125"/>
                </a:lnTo>
                <a:lnTo>
                  <a:pt x="126364" y="98894"/>
                </a:lnTo>
                <a:lnTo>
                  <a:pt x="147955" y="160019"/>
                </a:lnTo>
                <a:lnTo>
                  <a:pt x="91440" y="122250"/>
                </a:lnTo>
                <a:lnTo>
                  <a:pt x="34925" y="160019"/>
                </a:lnTo>
                <a:lnTo>
                  <a:pt x="56515" y="98894"/>
                </a:lnTo>
                <a:lnTo>
                  <a:pt x="0" y="6112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37019" y="2897121"/>
            <a:ext cx="184785" cy="160020"/>
          </a:xfrm>
          <a:custGeom>
            <a:avLst/>
            <a:gdLst/>
            <a:ahLst/>
            <a:cxnLst/>
            <a:rect l="l" t="t" r="r" b="b"/>
            <a:pathLst>
              <a:path w="184784" h="160019">
                <a:moveTo>
                  <a:pt x="184404" y="61125"/>
                </a:moveTo>
                <a:lnTo>
                  <a:pt x="0" y="61125"/>
                </a:lnTo>
                <a:lnTo>
                  <a:pt x="56984" y="98894"/>
                </a:lnTo>
                <a:lnTo>
                  <a:pt x="35217" y="160019"/>
                </a:lnTo>
                <a:lnTo>
                  <a:pt x="92202" y="122250"/>
                </a:lnTo>
                <a:lnTo>
                  <a:pt x="135736" y="122250"/>
                </a:lnTo>
                <a:lnTo>
                  <a:pt x="127419" y="98894"/>
                </a:lnTo>
                <a:lnTo>
                  <a:pt x="184404" y="61125"/>
                </a:lnTo>
                <a:close/>
              </a:path>
              <a:path w="184784" h="160019">
                <a:moveTo>
                  <a:pt x="135736" y="122250"/>
                </a:moveTo>
                <a:lnTo>
                  <a:pt x="92202" y="122250"/>
                </a:lnTo>
                <a:lnTo>
                  <a:pt x="149186" y="160019"/>
                </a:lnTo>
                <a:lnTo>
                  <a:pt x="135736" y="122250"/>
                </a:lnTo>
                <a:close/>
              </a:path>
              <a:path w="184784" h="160019">
                <a:moveTo>
                  <a:pt x="92202" y="0"/>
                </a:moveTo>
                <a:lnTo>
                  <a:pt x="70434" y="61125"/>
                </a:lnTo>
                <a:lnTo>
                  <a:pt x="113969" y="61125"/>
                </a:lnTo>
                <a:lnTo>
                  <a:pt x="9220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637019" y="2897121"/>
            <a:ext cx="184785" cy="160020"/>
          </a:xfrm>
          <a:custGeom>
            <a:avLst/>
            <a:gdLst/>
            <a:ahLst/>
            <a:cxnLst/>
            <a:rect l="l" t="t" r="r" b="b"/>
            <a:pathLst>
              <a:path w="184784" h="160019">
                <a:moveTo>
                  <a:pt x="0" y="61125"/>
                </a:moveTo>
                <a:lnTo>
                  <a:pt x="70434" y="61125"/>
                </a:lnTo>
                <a:lnTo>
                  <a:pt x="92202" y="0"/>
                </a:lnTo>
                <a:lnTo>
                  <a:pt x="113969" y="61125"/>
                </a:lnTo>
                <a:lnTo>
                  <a:pt x="184404" y="61125"/>
                </a:lnTo>
                <a:lnTo>
                  <a:pt x="127419" y="98894"/>
                </a:lnTo>
                <a:lnTo>
                  <a:pt x="149186" y="160019"/>
                </a:lnTo>
                <a:lnTo>
                  <a:pt x="92202" y="122250"/>
                </a:lnTo>
                <a:lnTo>
                  <a:pt x="35217" y="160019"/>
                </a:lnTo>
                <a:lnTo>
                  <a:pt x="56984" y="98894"/>
                </a:lnTo>
                <a:lnTo>
                  <a:pt x="0" y="6112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847076" y="2996181"/>
            <a:ext cx="182880" cy="160020"/>
          </a:xfrm>
          <a:custGeom>
            <a:avLst/>
            <a:gdLst/>
            <a:ahLst/>
            <a:cxnLst/>
            <a:rect l="l" t="t" r="r" b="b"/>
            <a:pathLst>
              <a:path w="182879" h="160019">
                <a:moveTo>
                  <a:pt x="182880" y="61125"/>
                </a:moveTo>
                <a:lnTo>
                  <a:pt x="0" y="61125"/>
                </a:lnTo>
                <a:lnTo>
                  <a:pt x="56515" y="98894"/>
                </a:lnTo>
                <a:lnTo>
                  <a:pt x="34925" y="160019"/>
                </a:lnTo>
                <a:lnTo>
                  <a:pt x="91440" y="122250"/>
                </a:lnTo>
                <a:lnTo>
                  <a:pt x="134614" y="122250"/>
                </a:lnTo>
                <a:lnTo>
                  <a:pt x="126364" y="98894"/>
                </a:lnTo>
                <a:lnTo>
                  <a:pt x="182880" y="61125"/>
                </a:lnTo>
                <a:close/>
              </a:path>
              <a:path w="182879" h="160019">
                <a:moveTo>
                  <a:pt x="134614" y="122250"/>
                </a:moveTo>
                <a:lnTo>
                  <a:pt x="91440" y="122250"/>
                </a:lnTo>
                <a:lnTo>
                  <a:pt x="147955" y="160019"/>
                </a:lnTo>
                <a:lnTo>
                  <a:pt x="134614" y="122250"/>
                </a:lnTo>
                <a:close/>
              </a:path>
              <a:path w="182879" h="160019">
                <a:moveTo>
                  <a:pt x="91440" y="0"/>
                </a:moveTo>
                <a:lnTo>
                  <a:pt x="69850" y="61125"/>
                </a:lnTo>
                <a:lnTo>
                  <a:pt x="113030" y="61125"/>
                </a:lnTo>
                <a:lnTo>
                  <a:pt x="9144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847076" y="2996181"/>
            <a:ext cx="182880" cy="160020"/>
          </a:xfrm>
          <a:custGeom>
            <a:avLst/>
            <a:gdLst/>
            <a:ahLst/>
            <a:cxnLst/>
            <a:rect l="l" t="t" r="r" b="b"/>
            <a:pathLst>
              <a:path w="182879" h="160019">
                <a:moveTo>
                  <a:pt x="0" y="61125"/>
                </a:moveTo>
                <a:lnTo>
                  <a:pt x="69850" y="61125"/>
                </a:lnTo>
                <a:lnTo>
                  <a:pt x="91440" y="0"/>
                </a:lnTo>
                <a:lnTo>
                  <a:pt x="113030" y="61125"/>
                </a:lnTo>
                <a:lnTo>
                  <a:pt x="182880" y="61125"/>
                </a:lnTo>
                <a:lnTo>
                  <a:pt x="126364" y="98894"/>
                </a:lnTo>
                <a:lnTo>
                  <a:pt x="147955" y="160019"/>
                </a:lnTo>
                <a:lnTo>
                  <a:pt x="91440" y="122250"/>
                </a:lnTo>
                <a:lnTo>
                  <a:pt x="34925" y="160019"/>
                </a:lnTo>
                <a:lnTo>
                  <a:pt x="56515" y="98894"/>
                </a:lnTo>
                <a:lnTo>
                  <a:pt x="0" y="6112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008619" y="2909313"/>
            <a:ext cx="182880" cy="160020"/>
          </a:xfrm>
          <a:custGeom>
            <a:avLst/>
            <a:gdLst/>
            <a:ahLst/>
            <a:cxnLst/>
            <a:rect l="l" t="t" r="r" b="b"/>
            <a:pathLst>
              <a:path w="182879" h="160019">
                <a:moveTo>
                  <a:pt x="182880" y="61125"/>
                </a:moveTo>
                <a:lnTo>
                  <a:pt x="0" y="61125"/>
                </a:lnTo>
                <a:lnTo>
                  <a:pt x="56515" y="98894"/>
                </a:lnTo>
                <a:lnTo>
                  <a:pt x="34925" y="160019"/>
                </a:lnTo>
                <a:lnTo>
                  <a:pt x="91440" y="122250"/>
                </a:lnTo>
                <a:lnTo>
                  <a:pt x="134614" y="122250"/>
                </a:lnTo>
                <a:lnTo>
                  <a:pt x="126364" y="98894"/>
                </a:lnTo>
                <a:lnTo>
                  <a:pt x="182880" y="61125"/>
                </a:lnTo>
                <a:close/>
              </a:path>
              <a:path w="182879" h="160019">
                <a:moveTo>
                  <a:pt x="134614" y="122250"/>
                </a:moveTo>
                <a:lnTo>
                  <a:pt x="91440" y="122250"/>
                </a:lnTo>
                <a:lnTo>
                  <a:pt x="147955" y="160019"/>
                </a:lnTo>
                <a:lnTo>
                  <a:pt x="134614" y="122250"/>
                </a:lnTo>
                <a:close/>
              </a:path>
              <a:path w="182879" h="160019">
                <a:moveTo>
                  <a:pt x="91440" y="0"/>
                </a:moveTo>
                <a:lnTo>
                  <a:pt x="69850" y="61125"/>
                </a:lnTo>
                <a:lnTo>
                  <a:pt x="113030" y="61125"/>
                </a:lnTo>
                <a:lnTo>
                  <a:pt x="9144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08619" y="2909313"/>
            <a:ext cx="182880" cy="160020"/>
          </a:xfrm>
          <a:custGeom>
            <a:avLst/>
            <a:gdLst/>
            <a:ahLst/>
            <a:cxnLst/>
            <a:rect l="l" t="t" r="r" b="b"/>
            <a:pathLst>
              <a:path w="182879" h="160019">
                <a:moveTo>
                  <a:pt x="0" y="61125"/>
                </a:moveTo>
                <a:lnTo>
                  <a:pt x="69850" y="61125"/>
                </a:lnTo>
                <a:lnTo>
                  <a:pt x="91440" y="0"/>
                </a:lnTo>
                <a:lnTo>
                  <a:pt x="113030" y="61125"/>
                </a:lnTo>
                <a:lnTo>
                  <a:pt x="182880" y="61125"/>
                </a:lnTo>
                <a:lnTo>
                  <a:pt x="126364" y="98894"/>
                </a:lnTo>
                <a:lnTo>
                  <a:pt x="147955" y="160019"/>
                </a:lnTo>
                <a:lnTo>
                  <a:pt x="91440" y="122250"/>
                </a:lnTo>
                <a:lnTo>
                  <a:pt x="34925" y="160019"/>
                </a:lnTo>
                <a:lnTo>
                  <a:pt x="56515" y="98894"/>
                </a:lnTo>
                <a:lnTo>
                  <a:pt x="0" y="6112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887467" y="2601467"/>
            <a:ext cx="1142999" cy="7619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035552" y="3915155"/>
            <a:ext cx="1402067" cy="11414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230623" y="4110228"/>
            <a:ext cx="813815" cy="5531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32759" y="3922775"/>
            <a:ext cx="1421891" cy="11429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227832" y="4117847"/>
            <a:ext cx="833627" cy="5547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994147" y="3913631"/>
            <a:ext cx="1347215" cy="112928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189220" y="4108703"/>
            <a:ext cx="758951" cy="5410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9060" y="2092452"/>
            <a:ext cx="1539239" cy="127101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81939" y="3154679"/>
            <a:ext cx="1354835" cy="128168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77077" y="3349510"/>
            <a:ext cx="766465" cy="69351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295400" y="3078480"/>
            <a:ext cx="1750568" cy="111508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29511" y="2107692"/>
            <a:ext cx="1213726" cy="104552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4383" y="4338828"/>
            <a:ext cx="3066415" cy="1685925"/>
          </a:xfrm>
          <a:custGeom>
            <a:avLst/>
            <a:gdLst/>
            <a:ahLst/>
            <a:cxnLst/>
            <a:rect l="l" t="t" r="r" b="b"/>
            <a:pathLst>
              <a:path w="3066415" h="1685925">
                <a:moveTo>
                  <a:pt x="0" y="1685544"/>
                </a:moveTo>
                <a:lnTo>
                  <a:pt x="3066288" y="1685544"/>
                </a:lnTo>
                <a:lnTo>
                  <a:pt x="3066288" y="0"/>
                </a:lnTo>
                <a:lnTo>
                  <a:pt x="0" y="0"/>
                </a:lnTo>
                <a:lnTo>
                  <a:pt x="0" y="1685544"/>
                </a:lnTo>
                <a:close/>
              </a:path>
            </a:pathLst>
          </a:custGeom>
          <a:solidFill>
            <a:srgbClr val="FFFFFF">
              <a:alpha val="619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87734" y="4453116"/>
            <a:ext cx="2582545" cy="150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151C77"/>
                </a:solidFill>
                <a:latin typeface="Arial"/>
                <a:cs typeface="Arial"/>
              </a:rPr>
              <a:t>No…</a:t>
            </a:r>
            <a:endParaRPr sz="1400">
              <a:latin typeface="Arial"/>
              <a:cs typeface="Arial"/>
            </a:endParaRPr>
          </a:p>
          <a:p>
            <a:pPr marL="160020" indent="-147320">
              <a:lnSpc>
                <a:spcPct val="100000"/>
              </a:lnSpc>
              <a:buFont typeface="Arial"/>
              <a:buChar char="•"/>
              <a:tabLst>
                <a:tab pos="124460" algn="l"/>
              </a:tabLst>
            </a:pPr>
            <a:r>
              <a:rPr sz="1400" b="1" spc="-5" dirty="0">
                <a:solidFill>
                  <a:srgbClr val="151C77"/>
                </a:solidFill>
                <a:latin typeface="Arial"/>
                <a:cs typeface="Arial"/>
              </a:rPr>
              <a:t>Configuration</a:t>
            </a:r>
            <a:r>
              <a:rPr sz="1400" b="1" spc="-100" dirty="0">
                <a:solidFill>
                  <a:srgbClr val="151C77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51C77"/>
                </a:solidFill>
                <a:latin typeface="Arial"/>
                <a:cs typeface="Arial"/>
              </a:rPr>
              <a:t>control</a:t>
            </a:r>
            <a:endParaRPr sz="1400">
              <a:latin typeface="Arial"/>
              <a:cs typeface="Arial"/>
            </a:endParaRPr>
          </a:p>
          <a:p>
            <a:pPr marL="123825" indent="-111125">
              <a:lnSpc>
                <a:spcPct val="100000"/>
              </a:lnSpc>
              <a:buFont typeface="Arial"/>
              <a:buChar char="•"/>
              <a:tabLst>
                <a:tab pos="124460" algn="l"/>
              </a:tabLst>
            </a:pPr>
            <a:r>
              <a:rPr sz="1400" b="1" dirty="0">
                <a:solidFill>
                  <a:srgbClr val="151C77"/>
                </a:solidFill>
                <a:latin typeface="Arial"/>
                <a:cs typeface="Arial"/>
              </a:rPr>
              <a:t>Part/material</a:t>
            </a:r>
            <a:r>
              <a:rPr sz="1400" b="1" spc="-100" dirty="0">
                <a:solidFill>
                  <a:srgbClr val="151C77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51C77"/>
                </a:solidFill>
                <a:latin typeface="Arial"/>
                <a:cs typeface="Arial"/>
              </a:rPr>
              <a:t>validation</a:t>
            </a:r>
            <a:endParaRPr sz="1400">
              <a:latin typeface="Arial"/>
              <a:cs typeface="Arial"/>
            </a:endParaRPr>
          </a:p>
          <a:p>
            <a:pPr marL="123825" indent="-111125">
              <a:lnSpc>
                <a:spcPct val="100000"/>
              </a:lnSpc>
              <a:buFont typeface="Arial"/>
              <a:buChar char="•"/>
              <a:tabLst>
                <a:tab pos="124460" algn="l"/>
              </a:tabLst>
            </a:pPr>
            <a:r>
              <a:rPr sz="1400" b="1" spc="-5" dirty="0">
                <a:solidFill>
                  <a:srgbClr val="151C77"/>
                </a:solidFill>
                <a:latin typeface="Arial"/>
                <a:cs typeface="Arial"/>
              </a:rPr>
              <a:t>Process</a:t>
            </a:r>
            <a:r>
              <a:rPr sz="1400" b="1" spc="-75" dirty="0">
                <a:solidFill>
                  <a:srgbClr val="151C77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51C77"/>
                </a:solidFill>
                <a:latin typeface="Arial"/>
                <a:cs typeface="Arial"/>
              </a:rPr>
              <a:t>standardization</a:t>
            </a:r>
            <a:endParaRPr sz="1400">
              <a:latin typeface="Arial"/>
              <a:cs typeface="Arial"/>
            </a:endParaRPr>
          </a:p>
          <a:p>
            <a:pPr marL="123825" indent="-111125">
              <a:lnSpc>
                <a:spcPct val="100000"/>
              </a:lnSpc>
              <a:buFont typeface="Arial"/>
              <a:buChar char="•"/>
              <a:tabLst>
                <a:tab pos="124460" algn="l"/>
              </a:tabLst>
            </a:pPr>
            <a:r>
              <a:rPr sz="1400" b="1" spc="-5" dirty="0">
                <a:solidFill>
                  <a:srgbClr val="151C77"/>
                </a:solidFill>
                <a:latin typeface="Arial"/>
                <a:cs typeface="Arial"/>
              </a:rPr>
              <a:t>Rigor or </a:t>
            </a:r>
            <a:r>
              <a:rPr sz="1400" b="1" dirty="0">
                <a:solidFill>
                  <a:srgbClr val="151C77"/>
                </a:solidFill>
                <a:latin typeface="Arial"/>
                <a:cs typeface="Arial"/>
              </a:rPr>
              <a:t>IT</a:t>
            </a:r>
            <a:r>
              <a:rPr sz="1400" b="1" spc="-95" dirty="0">
                <a:solidFill>
                  <a:srgbClr val="151C7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C77"/>
                </a:solidFill>
                <a:latin typeface="Arial"/>
                <a:cs typeface="Arial"/>
              </a:rPr>
              <a:t>security</a:t>
            </a:r>
            <a:endParaRPr sz="1400">
              <a:latin typeface="Arial"/>
              <a:cs typeface="Arial"/>
            </a:endParaRPr>
          </a:p>
          <a:p>
            <a:pPr marL="160020" marR="5080" indent="-147320">
              <a:lnSpc>
                <a:spcPct val="100000"/>
              </a:lnSpc>
              <a:buFont typeface="Arial"/>
              <a:buChar char="•"/>
              <a:tabLst>
                <a:tab pos="124460" algn="l"/>
              </a:tabLst>
            </a:pPr>
            <a:r>
              <a:rPr sz="1400" b="1" dirty="0">
                <a:solidFill>
                  <a:srgbClr val="151C77"/>
                </a:solidFill>
                <a:latin typeface="Arial"/>
                <a:cs typeface="Arial"/>
              </a:rPr>
              <a:t>Limited </a:t>
            </a:r>
            <a:r>
              <a:rPr sz="1400" b="1" spc="-5" dirty="0">
                <a:solidFill>
                  <a:srgbClr val="151C77"/>
                </a:solidFill>
                <a:latin typeface="Arial"/>
                <a:cs typeface="Arial"/>
              </a:rPr>
              <a:t>dedicated</a:t>
            </a:r>
            <a:r>
              <a:rPr sz="1400" b="1" spc="-120" dirty="0">
                <a:solidFill>
                  <a:srgbClr val="151C77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51C77"/>
                </a:solidFill>
                <a:latin typeface="Arial"/>
                <a:cs typeface="Arial"/>
              </a:rPr>
              <a:t>engineers/  operators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0" y="6024371"/>
            <a:ext cx="9135110" cy="353695"/>
          </a:xfrm>
          <a:custGeom>
            <a:avLst/>
            <a:gdLst/>
            <a:ahLst/>
            <a:cxnLst/>
            <a:rect l="l" t="t" r="r" b="b"/>
            <a:pathLst>
              <a:path w="9135110" h="353695">
                <a:moveTo>
                  <a:pt x="0" y="353567"/>
                </a:moveTo>
                <a:lnTo>
                  <a:pt x="9134856" y="353567"/>
                </a:lnTo>
                <a:lnTo>
                  <a:pt x="9134856" y="0"/>
                </a:lnTo>
                <a:lnTo>
                  <a:pt x="0" y="0"/>
                </a:lnTo>
                <a:lnTo>
                  <a:pt x="0" y="353567"/>
                </a:lnTo>
                <a:close/>
              </a:path>
            </a:pathLst>
          </a:custGeom>
          <a:solidFill>
            <a:srgbClr val="151C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243173" y="6064576"/>
            <a:ext cx="8640445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FFCC00"/>
                </a:solidFill>
                <a:latin typeface="Arial"/>
                <a:cs typeface="Arial"/>
              </a:rPr>
              <a:t>Ensuring </a:t>
            </a:r>
            <a:r>
              <a:rPr sz="1700" b="1" spc="-5" dirty="0">
                <a:solidFill>
                  <a:srgbClr val="FFCC00"/>
                </a:solidFill>
                <a:latin typeface="Arial"/>
                <a:cs typeface="Arial"/>
              </a:rPr>
              <a:t>agility </a:t>
            </a:r>
            <a:r>
              <a:rPr sz="1700" b="1" dirty="0">
                <a:solidFill>
                  <a:srgbClr val="FFCC00"/>
                </a:solidFill>
                <a:latin typeface="Arial"/>
                <a:cs typeface="Arial"/>
              </a:rPr>
              <a:t>&amp; </a:t>
            </a:r>
            <a:r>
              <a:rPr sz="1700" b="1" spc="-5" dirty="0">
                <a:solidFill>
                  <a:srgbClr val="FFCC00"/>
                </a:solidFill>
                <a:latin typeface="Arial"/>
                <a:cs typeface="Arial"/>
              </a:rPr>
              <a:t>flexibility </a:t>
            </a:r>
            <a:r>
              <a:rPr sz="1700" b="1" dirty="0">
                <a:solidFill>
                  <a:srgbClr val="FFCC00"/>
                </a:solidFill>
                <a:latin typeface="Arial"/>
                <a:cs typeface="Arial"/>
              </a:rPr>
              <a:t>for the warfighter; </a:t>
            </a:r>
            <a:r>
              <a:rPr sz="1700" b="1" spc="-10" dirty="0">
                <a:solidFill>
                  <a:srgbClr val="FFCC00"/>
                </a:solidFill>
                <a:latin typeface="Arial"/>
                <a:cs typeface="Arial"/>
              </a:rPr>
              <a:t>improving </a:t>
            </a:r>
            <a:r>
              <a:rPr sz="1700" b="1" dirty="0">
                <a:solidFill>
                  <a:srgbClr val="FFCC00"/>
                </a:solidFill>
                <a:latin typeface="Arial"/>
                <a:cs typeface="Arial"/>
              </a:rPr>
              <a:t>readiness &amp; reducing</a:t>
            </a:r>
            <a:r>
              <a:rPr sz="1700" b="1" spc="35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CC00"/>
                </a:solidFill>
                <a:latin typeface="Arial"/>
                <a:cs typeface="Arial"/>
              </a:rPr>
              <a:t>cost</a:t>
            </a:r>
            <a:endParaRPr sz="1700">
              <a:latin typeface="Arial"/>
              <a:cs typeface="Arial"/>
            </a:endParaRPr>
          </a:p>
        </p:txBody>
      </p:sp>
      <p:sp>
        <p:nvSpPr>
          <p:cNvPr id="92" name="object 9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B r e a k i n g  B a r r i e r s  …  S i n c e  1 9 4</a:t>
            </a:r>
            <a:r>
              <a:rPr spc="190" dirty="0"/>
              <a:t> </a:t>
            </a:r>
            <a:r>
              <a:rPr spc="-5" dirty="0"/>
              <a:t>7</a:t>
            </a:r>
          </a:p>
        </p:txBody>
      </p:sp>
      <p:sp>
        <p:nvSpPr>
          <p:cNvPr id="93" name="object 93"/>
          <p:cNvSpPr txBox="1"/>
          <p:nvPr/>
        </p:nvSpPr>
        <p:spPr>
          <a:xfrm>
            <a:off x="8942831" y="6566579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5" dirty="0">
                <a:solidFill>
                  <a:srgbClr val="808080"/>
                </a:solidFill>
                <a:latin typeface="Arial"/>
                <a:cs typeface="Arial"/>
              </a:rPr>
              <a:t>8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231391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912">
            <a:solidFill>
              <a:srgbClr val="0C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7368" y="96011"/>
            <a:ext cx="932687" cy="100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1063" y="1278636"/>
            <a:ext cx="8889491" cy="50842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2010" marR="5080" algn="r">
              <a:lnSpc>
                <a:spcPct val="100000"/>
              </a:lnSpc>
            </a:pPr>
            <a:r>
              <a:rPr spc="-5" dirty="0"/>
              <a:t>Centralized</a:t>
            </a:r>
            <a:r>
              <a:rPr spc="-45" dirty="0"/>
              <a:t> </a:t>
            </a:r>
            <a:r>
              <a:rPr spc="-5" dirty="0"/>
              <a:t>Applications</a:t>
            </a:r>
          </a:p>
          <a:p>
            <a:pPr marL="3382010" marR="5080" algn="r">
              <a:lnSpc>
                <a:spcPct val="100000"/>
              </a:lnSpc>
              <a:spcBef>
                <a:spcPts val="35"/>
              </a:spcBef>
            </a:pPr>
            <a:r>
              <a:rPr sz="2400" b="0" spc="-5" dirty="0">
                <a:latin typeface="Arial"/>
                <a:cs typeface="Arial"/>
              </a:rPr>
              <a:t>To</a:t>
            </a:r>
            <a:r>
              <a:rPr sz="2400" b="0" spc="-20" dirty="0">
                <a:latin typeface="Arial"/>
                <a:cs typeface="Arial"/>
              </a:rPr>
              <a:t>m</a:t>
            </a:r>
            <a:r>
              <a:rPr sz="2400" b="0" spc="-10" dirty="0">
                <a:latin typeface="Arial"/>
                <a:cs typeface="Arial"/>
              </a:rPr>
              <a:t>o</a:t>
            </a:r>
            <a:r>
              <a:rPr sz="2400" b="0" spc="-5" dirty="0">
                <a:latin typeface="Arial"/>
                <a:cs typeface="Arial"/>
              </a:rPr>
              <a:t>r</a:t>
            </a:r>
            <a:r>
              <a:rPr sz="2400" b="0" dirty="0">
                <a:latin typeface="Arial"/>
                <a:cs typeface="Arial"/>
              </a:rPr>
              <a:t>r</a:t>
            </a:r>
            <a:r>
              <a:rPr sz="2400" b="0" spc="-10" dirty="0">
                <a:latin typeface="Arial"/>
                <a:cs typeface="Arial"/>
              </a:rPr>
              <a:t>ow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11031" y="6398514"/>
            <a:ext cx="958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8A8A8A"/>
                </a:solidFill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81200" y="1795269"/>
            <a:ext cx="3869690" cy="3310254"/>
          </a:xfrm>
          <a:custGeom>
            <a:avLst/>
            <a:gdLst/>
            <a:ahLst/>
            <a:cxnLst/>
            <a:rect l="l" t="t" r="r" b="b"/>
            <a:pathLst>
              <a:path w="3869690" h="3310254">
                <a:moveTo>
                  <a:pt x="0" y="3309772"/>
                </a:moveTo>
                <a:lnTo>
                  <a:pt x="3869169" y="0"/>
                </a:lnTo>
              </a:path>
            </a:pathLst>
          </a:custGeom>
          <a:ln w="12192">
            <a:solidFill>
              <a:srgbClr val="DADADA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3400" y="1795270"/>
            <a:ext cx="5317490" cy="3462654"/>
          </a:xfrm>
          <a:custGeom>
            <a:avLst/>
            <a:gdLst/>
            <a:ahLst/>
            <a:cxnLst/>
            <a:rect l="l" t="t" r="r" b="b"/>
            <a:pathLst>
              <a:path w="5317490" h="3462654">
                <a:moveTo>
                  <a:pt x="0" y="3462172"/>
                </a:moveTo>
                <a:lnTo>
                  <a:pt x="5316969" y="0"/>
                </a:lnTo>
              </a:path>
            </a:pathLst>
          </a:custGeom>
          <a:ln w="12192">
            <a:solidFill>
              <a:srgbClr val="A5A5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52600" y="1795269"/>
            <a:ext cx="4098290" cy="3234055"/>
          </a:xfrm>
          <a:custGeom>
            <a:avLst/>
            <a:gdLst/>
            <a:ahLst/>
            <a:cxnLst/>
            <a:rect l="l" t="t" r="r" b="b"/>
            <a:pathLst>
              <a:path w="4098290" h="3234054">
                <a:moveTo>
                  <a:pt x="0" y="3233572"/>
                </a:moveTo>
                <a:lnTo>
                  <a:pt x="4097769" y="0"/>
                </a:lnTo>
              </a:path>
            </a:pathLst>
          </a:custGeom>
          <a:ln w="12192">
            <a:solidFill>
              <a:srgbClr val="A5A5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43400" y="1795270"/>
            <a:ext cx="1507490" cy="3691254"/>
          </a:xfrm>
          <a:custGeom>
            <a:avLst/>
            <a:gdLst/>
            <a:ahLst/>
            <a:cxnLst/>
            <a:rect l="l" t="t" r="r" b="b"/>
            <a:pathLst>
              <a:path w="1507489" h="3691254">
                <a:moveTo>
                  <a:pt x="0" y="3690772"/>
                </a:moveTo>
                <a:lnTo>
                  <a:pt x="1506969" y="0"/>
                </a:lnTo>
              </a:path>
            </a:pathLst>
          </a:custGeom>
          <a:ln w="12192">
            <a:solidFill>
              <a:srgbClr val="DADADA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14800" y="1795272"/>
            <a:ext cx="1736089" cy="3538854"/>
          </a:xfrm>
          <a:custGeom>
            <a:avLst/>
            <a:gdLst/>
            <a:ahLst/>
            <a:cxnLst/>
            <a:rect l="l" t="t" r="r" b="b"/>
            <a:pathLst>
              <a:path w="1736089" h="3538854">
                <a:moveTo>
                  <a:pt x="0" y="3538372"/>
                </a:moveTo>
                <a:lnTo>
                  <a:pt x="1735569" y="0"/>
                </a:lnTo>
              </a:path>
            </a:pathLst>
          </a:custGeom>
          <a:ln w="12191">
            <a:solidFill>
              <a:srgbClr val="A5A5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50632" y="1795270"/>
            <a:ext cx="1236345" cy="4224655"/>
          </a:xfrm>
          <a:custGeom>
            <a:avLst/>
            <a:gdLst/>
            <a:ahLst/>
            <a:cxnLst/>
            <a:rect l="l" t="t" r="r" b="b"/>
            <a:pathLst>
              <a:path w="1236345" h="4224655">
                <a:moveTo>
                  <a:pt x="1236230" y="4224172"/>
                </a:moveTo>
                <a:lnTo>
                  <a:pt x="0" y="0"/>
                </a:lnTo>
              </a:path>
            </a:pathLst>
          </a:custGeom>
          <a:ln w="12191">
            <a:solidFill>
              <a:srgbClr val="DADADA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50633" y="1795272"/>
            <a:ext cx="931544" cy="4148454"/>
          </a:xfrm>
          <a:custGeom>
            <a:avLst/>
            <a:gdLst/>
            <a:ahLst/>
            <a:cxnLst/>
            <a:rect l="l" t="t" r="r" b="b"/>
            <a:pathLst>
              <a:path w="931545" h="4148454">
                <a:moveTo>
                  <a:pt x="931430" y="4147972"/>
                </a:moveTo>
                <a:lnTo>
                  <a:pt x="0" y="0"/>
                </a:lnTo>
              </a:path>
            </a:pathLst>
          </a:custGeom>
          <a:ln w="12191">
            <a:solidFill>
              <a:srgbClr val="A5A5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50632" y="1795270"/>
            <a:ext cx="321945" cy="3310254"/>
          </a:xfrm>
          <a:custGeom>
            <a:avLst/>
            <a:gdLst/>
            <a:ahLst/>
            <a:cxnLst/>
            <a:rect l="l" t="t" r="r" b="b"/>
            <a:pathLst>
              <a:path w="321945" h="3310254">
                <a:moveTo>
                  <a:pt x="321830" y="3309772"/>
                </a:moveTo>
                <a:lnTo>
                  <a:pt x="0" y="0"/>
                </a:lnTo>
              </a:path>
            </a:pathLst>
          </a:custGeom>
          <a:ln w="12192">
            <a:solidFill>
              <a:srgbClr val="DADADA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97195" y="1216152"/>
            <a:ext cx="2020823" cy="569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32247" y="1520964"/>
            <a:ext cx="1950707" cy="569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46775" y="1825752"/>
            <a:ext cx="1053083" cy="569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143507" y="1291770"/>
            <a:ext cx="1637664" cy="930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2000" b="1" spc="-5" dirty="0">
                <a:solidFill>
                  <a:srgbClr val="3E3E3E"/>
                </a:solidFill>
                <a:latin typeface="Arial"/>
                <a:cs typeface="Arial"/>
              </a:rPr>
              <a:t>Cyber</a:t>
            </a:r>
            <a:r>
              <a:rPr sz="2000" b="1" spc="-7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secure  </a:t>
            </a:r>
            <a:r>
              <a:rPr sz="2000" b="1" spc="-5" dirty="0">
                <a:solidFill>
                  <a:srgbClr val="3E3E3E"/>
                </a:solidFill>
                <a:latin typeface="Arial"/>
                <a:cs typeface="Arial"/>
              </a:rPr>
              <a:t>library 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of </a:t>
            </a:r>
            <a:r>
              <a:rPr sz="2000" b="1" spc="5" dirty="0">
                <a:solidFill>
                  <a:srgbClr val="3E3E3E"/>
                </a:solidFill>
                <a:latin typeface="Arial"/>
                <a:cs typeface="Arial"/>
              </a:rPr>
              <a:t>AM  </a:t>
            </a:r>
            <a:r>
              <a:rPr sz="2000" b="1" spc="-15" dirty="0">
                <a:solidFill>
                  <a:srgbClr val="3E3E3E"/>
                </a:solidFill>
                <a:latin typeface="Arial"/>
                <a:cs typeface="Arial"/>
              </a:rPr>
              <a:t>TDP’s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6324" y="1456956"/>
            <a:ext cx="484631" cy="5013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3212" y="1373123"/>
            <a:ext cx="3659123" cy="6400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3231" y="1837943"/>
            <a:ext cx="484631" cy="5013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55548" y="1754123"/>
            <a:ext cx="2386584" cy="6400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49346" y="1484454"/>
            <a:ext cx="3559810" cy="701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151C77"/>
              </a:buClr>
              <a:buSzPct val="80000"/>
              <a:buFont typeface="Wingdings"/>
              <a:buChar char=""/>
              <a:tabLst>
                <a:tab pos="29972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Design/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Innovation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centers</a:t>
            </a:r>
            <a:endParaRPr sz="2000">
              <a:latin typeface="Arial"/>
              <a:cs typeface="Arial"/>
            </a:endParaRPr>
          </a:p>
          <a:p>
            <a:pPr marL="701040" lvl="1" indent="-281940">
              <a:lnSpc>
                <a:spcPct val="100000"/>
              </a:lnSpc>
              <a:spcBef>
                <a:spcPts val="600"/>
              </a:spcBef>
              <a:buClr>
                <a:srgbClr val="151C77"/>
              </a:buClr>
              <a:buSzPct val="80000"/>
              <a:buFont typeface="Wingdings"/>
              <a:buChar char=""/>
              <a:tabLst>
                <a:tab pos="701675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Identifying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parts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13231" y="2218943"/>
            <a:ext cx="484631" cy="5013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55548" y="2135123"/>
            <a:ext cx="1851659" cy="6400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95728" y="2135123"/>
            <a:ext cx="5966458" cy="6400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55547" y="2439923"/>
            <a:ext cx="1034795" cy="640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09471" y="2904743"/>
            <a:ext cx="484631" cy="5013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93875" y="2820923"/>
            <a:ext cx="906779" cy="6400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89175" y="2820923"/>
            <a:ext cx="496823" cy="6400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74519" y="2820923"/>
            <a:ext cx="1831847" cy="6400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94888" y="2820923"/>
            <a:ext cx="496811" cy="6400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80231" y="2820923"/>
            <a:ext cx="1961387" cy="6400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30139" y="2820923"/>
            <a:ext cx="496823" cy="6400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15483" y="2820923"/>
            <a:ext cx="2866643" cy="6400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3876" y="3125723"/>
            <a:ext cx="1924811" cy="6400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6324" y="3666743"/>
            <a:ext cx="484631" cy="5013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3212" y="3582923"/>
            <a:ext cx="2729483" cy="6400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3231" y="4047743"/>
            <a:ext cx="484631" cy="5013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55548" y="3963923"/>
            <a:ext cx="7301483" cy="6400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55547" y="4268723"/>
            <a:ext cx="1557527" cy="6400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49346" y="2246454"/>
            <a:ext cx="7637780" cy="2454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1040" marR="5080" indent="-281940">
              <a:lnSpc>
                <a:spcPct val="100000"/>
              </a:lnSpc>
              <a:buClr>
                <a:srgbClr val="151C77"/>
              </a:buClr>
              <a:buSzPct val="80000"/>
              <a:buFont typeface="Wingdings"/>
              <a:buChar char=""/>
              <a:tabLst>
                <a:tab pos="70167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Designated engineers, designing, printing, and</a:t>
            </a:r>
            <a:r>
              <a:rPr sz="2000" b="1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qualifying 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parts</a:t>
            </a:r>
            <a:endParaRPr sz="2000">
              <a:latin typeface="Arial"/>
              <a:cs typeface="Arial"/>
            </a:endParaRPr>
          </a:p>
          <a:p>
            <a:pPr marL="1039494" marR="479425" lvl="1" indent="-224154">
              <a:lnSpc>
                <a:spcPct val="100000"/>
              </a:lnSpc>
              <a:spcBef>
                <a:spcPts val="600"/>
              </a:spcBef>
              <a:buClr>
                <a:srgbClr val="151C77"/>
              </a:buClr>
              <a:buSzPct val="80000"/>
              <a:buFont typeface="Wingdings"/>
              <a:buChar char=""/>
              <a:tabLst>
                <a:tab pos="104013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Non-critical, non-rotating, non-aero and</a:t>
            </a:r>
            <a:r>
              <a:rPr sz="20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aerospace  components</a:t>
            </a:r>
            <a:endParaRPr sz="20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Clr>
                <a:srgbClr val="151C77"/>
              </a:buClr>
              <a:buSzPct val="80000"/>
              <a:buFont typeface="Wingdings"/>
              <a:buChar char=""/>
              <a:tabLst>
                <a:tab pos="29972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Production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centers</a:t>
            </a:r>
            <a:endParaRPr sz="2000">
              <a:latin typeface="Arial"/>
              <a:cs typeface="Arial"/>
            </a:endParaRPr>
          </a:p>
          <a:p>
            <a:pPr marL="701040" marR="102870" lvl="1" indent="-281940">
              <a:lnSpc>
                <a:spcPct val="100000"/>
              </a:lnSpc>
              <a:spcBef>
                <a:spcPts val="600"/>
              </a:spcBef>
              <a:buClr>
                <a:srgbClr val="151C77"/>
              </a:buClr>
              <a:buSzPct val="80000"/>
              <a:buFont typeface="Wingdings"/>
              <a:buChar char=""/>
              <a:tabLst>
                <a:tab pos="70167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Certified equipment, certified operators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utilizing</a:t>
            </a:r>
            <a:r>
              <a:rPr sz="2000" b="1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network  approach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B r e a k i n g  B a r r i e r s  …  S i n c e  1 9 4</a:t>
            </a:r>
            <a:r>
              <a:rPr spc="190" dirty="0"/>
              <a:t> </a:t>
            </a:r>
            <a:r>
              <a:rPr spc="-5" dirty="0"/>
              <a:t>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1863</Words>
  <Application>Microsoft Office PowerPoint</Application>
  <PresentationFormat>On-screen Show (4:3)</PresentationFormat>
  <Paragraphs>331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Arial Black</vt:lpstr>
      <vt:lpstr>Arial Narrow</vt:lpstr>
      <vt:lpstr>Bodoni MT</vt:lpstr>
      <vt:lpstr>Calibri</vt:lpstr>
      <vt:lpstr>Century Schoolbook</vt:lpstr>
      <vt:lpstr>Courier New</vt:lpstr>
      <vt:lpstr>Times New Roman</vt:lpstr>
      <vt:lpstr>Wingdings</vt:lpstr>
      <vt:lpstr>Office Theme</vt:lpstr>
      <vt:lpstr>Air Force Life Cycle Management Center</vt:lpstr>
      <vt:lpstr>AFLCMC/EZP DNA – It’s Who We Are!</vt:lpstr>
      <vt:lpstr>AFLCMC/EZP Nationwide Team</vt:lpstr>
      <vt:lpstr>AFLCMC/EZP Organization</vt:lpstr>
      <vt:lpstr>Tomorrow’s Lifecycle Overview…</vt:lpstr>
      <vt:lpstr>The Innovation Journey</vt:lpstr>
      <vt:lpstr>Additive Manufacturing (AM)</vt:lpstr>
      <vt:lpstr>Additive Manufacturing Agile Combat Support</vt:lpstr>
      <vt:lpstr>Centralized Applications Tomorrow</vt:lpstr>
      <vt:lpstr>Additive Manufacturing  Strategic Implementation Plan</vt:lpstr>
      <vt:lpstr>MQ-9 Reaper Trailer Parts in Service (2016)</vt:lpstr>
      <vt:lpstr>TF33 Engine Stand Parts in Service (2016)</vt:lpstr>
      <vt:lpstr>Corrosion Prevention and Control</vt:lpstr>
      <vt:lpstr>Impact on Readiness  and Availability</vt:lpstr>
      <vt:lpstr>Cost of Corrosion</vt:lpstr>
      <vt:lpstr>Where Are We Going?</vt:lpstr>
      <vt:lpstr>Where Are We Going?</vt:lpstr>
      <vt:lpstr>Hand Held Laser</vt:lpstr>
      <vt:lpstr>Robotic Applications</vt:lpstr>
      <vt:lpstr>Large Area Robotic Stripping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Mokrovich, Justin P Maj MIL USAF AF/CVAS</dc:creator>
  <cp:lastModifiedBy>SMALLWOOD, MARK E NH-04 USAF AFMC AFLCMC/EZPT</cp:lastModifiedBy>
  <cp:revision>8</cp:revision>
  <dcterms:created xsi:type="dcterms:W3CDTF">2017-07-20T08:40:53Z</dcterms:created>
  <dcterms:modified xsi:type="dcterms:W3CDTF">2017-08-18T21:59:54Z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2017-06-20T00:00:00Z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2017-07-20T00:00:00Z</vt:filetime>
  </property>
</Properties>
</file>