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trictFirstAndLastChars="0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331" r:id="rId2"/>
    <p:sldId id="337" r:id="rId3"/>
    <p:sldId id="338" r:id="rId4"/>
    <p:sldId id="341" r:id="rId5"/>
    <p:sldId id="340" r:id="rId6"/>
    <p:sldId id="335" r:id="rId7"/>
    <p:sldId id="329" r:id="rId8"/>
    <p:sldId id="327" r:id="rId9"/>
    <p:sldId id="321" r:id="rId10"/>
    <p:sldId id="315" r:id="rId11"/>
    <p:sldId id="267" r:id="rId12"/>
    <p:sldId id="333" r:id="rId13"/>
    <p:sldId id="334" r:id="rId14"/>
    <p:sldId id="330" r:id="rId15"/>
    <p:sldId id="328" r:id="rId16"/>
    <p:sldId id="342" r:id="rId17"/>
  </p:sldIdLst>
  <p:sldSz cx="9144000" cy="6858000" type="screen4x3"/>
  <p:notesSz cx="7019925" cy="93059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1">
          <p15:clr>
            <a:srgbClr val="A4A3A4"/>
          </p15:clr>
        </p15:guide>
        <p15:guide id="2" pos="221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131E"/>
    <a:srgbClr val="003366"/>
    <a:srgbClr val="CCECFF"/>
    <a:srgbClr val="004890"/>
    <a:srgbClr val="99CCFF"/>
    <a:srgbClr val="336699"/>
    <a:srgbClr val="F6B829"/>
    <a:srgbClr val="FF36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39" autoAdjust="0"/>
    <p:restoredTop sz="94616" autoAdjust="0"/>
  </p:normalViewPr>
  <p:slideViewPr>
    <p:cSldViewPr snapToGrid="0">
      <p:cViewPr varScale="1">
        <p:scale>
          <a:sx n="102" d="100"/>
          <a:sy n="102" d="100"/>
        </p:scale>
        <p:origin x="72" y="3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-1932" y="-96"/>
      </p:cViewPr>
      <p:guideLst>
        <p:guide orient="horz" pos="2931"/>
        <p:guide pos="221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29886" cy="454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59" tIns="45480" rIns="90959" bIns="45480" numCol="1" anchor="t" anchorCtr="0" compatLnSpc="1">
            <a:prstTxWarp prst="textNoShape">
              <a:avLst/>
            </a:prstTxWarp>
          </a:bodyPr>
          <a:lstStyle>
            <a:lvl1pPr algn="l" defTabSz="909049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15474" y="1"/>
            <a:ext cx="3029886" cy="454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59" tIns="45480" rIns="90959" bIns="45480" numCol="1" anchor="t" anchorCtr="0" compatLnSpc="1">
            <a:prstTxWarp prst="textNoShape">
              <a:avLst/>
            </a:prstTxWarp>
          </a:bodyPr>
          <a:lstStyle>
            <a:lvl1pPr algn="r" defTabSz="909049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75272"/>
            <a:ext cx="3029886" cy="456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59" tIns="45480" rIns="90959" bIns="45480" numCol="1" anchor="b" anchorCtr="0" compatLnSpc="1">
            <a:prstTxWarp prst="textNoShape">
              <a:avLst/>
            </a:prstTxWarp>
          </a:bodyPr>
          <a:lstStyle>
            <a:lvl1pPr algn="l" defTabSz="909049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15474" y="8875272"/>
            <a:ext cx="3029886" cy="456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59" tIns="45480" rIns="90959" bIns="45480" numCol="1" anchor="b" anchorCtr="0" compatLnSpc="1">
            <a:prstTxWarp prst="textNoShape">
              <a:avLst/>
            </a:prstTxWarp>
          </a:bodyPr>
          <a:lstStyle>
            <a:lvl1pPr algn="r" defTabSz="909049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B714C1B-1755-4C6F-8D5F-47D6B703C6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7395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1014" cy="46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73" tIns="45487" rIns="90973" bIns="45487" numCol="1" anchor="t" anchorCtr="0" compatLnSpc="1">
            <a:prstTxWarp prst="textNoShape">
              <a:avLst/>
            </a:prstTxWarp>
          </a:bodyPr>
          <a:lstStyle>
            <a:lvl1pPr algn="l" defTabSz="909049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7322" y="0"/>
            <a:ext cx="3041014" cy="46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73" tIns="45487" rIns="90973" bIns="45487" numCol="1" anchor="t" anchorCtr="0" compatLnSpc="1">
            <a:prstTxWarp prst="textNoShape">
              <a:avLst/>
            </a:prstTxWarp>
          </a:bodyPr>
          <a:lstStyle>
            <a:lvl1pPr algn="r" defTabSz="909049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8500"/>
            <a:ext cx="4654550" cy="34909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2629" y="4420951"/>
            <a:ext cx="5614668" cy="4185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73" tIns="45487" rIns="90973" bIns="454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0311"/>
            <a:ext cx="3041014" cy="46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73" tIns="45487" rIns="90973" bIns="45487" numCol="1" anchor="b" anchorCtr="0" compatLnSpc="1">
            <a:prstTxWarp prst="textNoShape">
              <a:avLst/>
            </a:prstTxWarp>
          </a:bodyPr>
          <a:lstStyle>
            <a:lvl1pPr algn="l" defTabSz="909049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0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7322" y="8840311"/>
            <a:ext cx="3041014" cy="46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73" tIns="45487" rIns="90973" bIns="45487" numCol="1" anchor="b" anchorCtr="0" compatLnSpc="1">
            <a:prstTxWarp prst="textNoShape">
              <a:avLst/>
            </a:prstTxWarp>
          </a:bodyPr>
          <a:lstStyle>
            <a:lvl1pPr algn="r" defTabSz="909049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0EE73D8D-A46B-46C3-B457-1C277E70E1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2391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E73D8D-A46B-46C3-B457-1C277E70E1F2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2436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E73D8D-A46B-46C3-B457-1C277E70E1F2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5984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E73D8D-A46B-46C3-B457-1C277E70E1F2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2742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E73D8D-A46B-46C3-B457-1C277E70E1F2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9235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E73D8D-A46B-46C3-B457-1C277E70E1F2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3592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E73D8D-A46B-46C3-B457-1C277E70E1F2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6894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E73D8D-A46B-46C3-B457-1C277E70E1F2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1707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E73D8D-A46B-46C3-B457-1C277E70E1F2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9114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E73D8D-A46B-46C3-B457-1C277E70E1F2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8201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E73D8D-A46B-46C3-B457-1C277E70E1F2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2373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E73D8D-A46B-46C3-B457-1C277E70E1F2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0948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E73D8D-A46B-46C3-B457-1C277E70E1F2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9911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E73D8D-A46B-46C3-B457-1C277E70E1F2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6117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E73D8D-A46B-46C3-B457-1C277E70E1F2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3728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E73D8D-A46B-46C3-B457-1C277E70E1F2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465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2495550" y="5854700"/>
            <a:ext cx="387985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lnSpc>
                <a:spcPct val="75000"/>
              </a:lnSpc>
              <a:defRPr/>
            </a:pPr>
            <a:endParaRPr lang="en-US" sz="3200" b="1"/>
          </a:p>
        </p:txBody>
      </p:sp>
      <p:sp>
        <p:nvSpPr>
          <p:cNvPr id="5" name="AutoShape 39" descr="337153319@01122006-239C"/>
          <p:cNvSpPr>
            <a:spLocks noChangeAspect="1" noChangeArrowheads="1"/>
          </p:cNvSpPr>
          <p:nvPr/>
        </p:nvSpPr>
        <p:spPr bwMode="auto">
          <a:xfrm>
            <a:off x="3805238" y="2762250"/>
            <a:ext cx="1533525" cy="1333500"/>
          </a:xfrm>
          <a:prstGeom prst="rect">
            <a:avLst/>
          </a:prstGeom>
          <a:noFill/>
        </p:spPr>
        <p:txBody>
          <a:bodyPr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6" name="AutoShape 41" descr="337153319@01122006-239C"/>
          <p:cNvSpPr>
            <a:spLocks noChangeAspect="1" noChangeArrowheads="1"/>
          </p:cNvSpPr>
          <p:nvPr/>
        </p:nvSpPr>
        <p:spPr bwMode="auto">
          <a:xfrm>
            <a:off x="3805238" y="2762250"/>
            <a:ext cx="1533525" cy="1333500"/>
          </a:xfrm>
          <a:prstGeom prst="rect">
            <a:avLst/>
          </a:prstGeom>
          <a:noFill/>
        </p:spPr>
        <p:txBody>
          <a:bodyPr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7" name="AutoShape 43" descr="337153319@01122006-239C"/>
          <p:cNvSpPr>
            <a:spLocks noChangeAspect="1" noChangeArrowheads="1"/>
          </p:cNvSpPr>
          <p:nvPr/>
        </p:nvSpPr>
        <p:spPr bwMode="auto">
          <a:xfrm>
            <a:off x="3805238" y="2762250"/>
            <a:ext cx="1533525" cy="1333500"/>
          </a:xfrm>
          <a:prstGeom prst="rect">
            <a:avLst/>
          </a:prstGeom>
          <a:noFill/>
        </p:spPr>
        <p:txBody>
          <a:bodyPr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" name="Rectangle 47"/>
          <p:cNvSpPr>
            <a:spLocks noChangeArrowheads="1"/>
          </p:cNvSpPr>
          <p:nvPr/>
        </p:nvSpPr>
        <p:spPr bwMode="auto">
          <a:xfrm>
            <a:off x="8686800" y="6629400"/>
            <a:ext cx="685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9" name="Rectangle 48"/>
          <p:cNvSpPr>
            <a:spLocks noChangeArrowheads="1"/>
          </p:cNvSpPr>
          <p:nvPr/>
        </p:nvSpPr>
        <p:spPr bwMode="auto">
          <a:xfrm>
            <a:off x="8763000" y="6705600"/>
            <a:ext cx="3810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 sz="1000" dirty="0">
              <a:latin typeface="Times New Roman" pitchFamily="18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C1131E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234" name="Rectangle 18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1788" y="261938"/>
            <a:ext cx="2071687" cy="5546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5138" y="261938"/>
            <a:ext cx="6064250" cy="55467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5138" y="1238250"/>
            <a:ext cx="4067175" cy="4570413"/>
          </a:xfrm>
        </p:spPr>
        <p:txBody>
          <a:bodyPr/>
          <a:lstStyle>
            <a:lvl1pPr>
              <a:defRPr sz="2000" b="0">
                <a:latin typeface="+mn-lt"/>
              </a:defRPr>
            </a:lvl1pPr>
            <a:lvl2pPr>
              <a:defRPr sz="1800" b="0">
                <a:latin typeface="+mn-lt"/>
              </a:defRPr>
            </a:lvl2pPr>
            <a:lvl3pPr>
              <a:defRPr sz="1600" b="0">
                <a:latin typeface="+mn-lt"/>
              </a:defRPr>
            </a:lvl3pPr>
            <a:lvl4pPr>
              <a:defRPr sz="1400" b="0">
                <a:latin typeface="+mn-lt"/>
              </a:defRPr>
            </a:lvl4pPr>
            <a:lvl5pPr>
              <a:defRPr sz="1200" b="0"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4713" y="1238250"/>
            <a:ext cx="4068762" cy="4570413"/>
          </a:xfrm>
        </p:spPr>
        <p:txBody>
          <a:bodyPr/>
          <a:lstStyle>
            <a:lvl1pPr>
              <a:defRPr sz="2400" b="0"/>
            </a:lvl1pPr>
            <a:lvl2pPr>
              <a:defRPr sz="2000" b="0"/>
            </a:lvl2pPr>
            <a:lvl3pPr>
              <a:defRPr sz="1800" b="0"/>
            </a:lvl3pPr>
            <a:lvl4pPr>
              <a:defRPr sz="1600" b="0"/>
            </a:lvl4pPr>
            <a:lvl5pPr>
              <a:defRPr sz="1400" b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124" y="131763"/>
            <a:ext cx="8923545" cy="795337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59"/>
          <p:cNvSpPr>
            <a:spLocks noGrp="1" noChangeArrowheads="1"/>
          </p:cNvSpPr>
          <p:nvPr>
            <p:ph type="title"/>
          </p:nvPr>
        </p:nvSpPr>
        <p:spPr bwMode="auto">
          <a:xfrm>
            <a:off x="111125" y="131763"/>
            <a:ext cx="6978650" cy="79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insert heading…</a:t>
            </a:r>
          </a:p>
        </p:txBody>
      </p:sp>
      <p:sp>
        <p:nvSpPr>
          <p:cNvPr id="2051" name="Rectangle 1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5138" y="1238250"/>
            <a:ext cx="8288337" cy="457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56" name="Rectangle 132"/>
          <p:cNvSpPr>
            <a:spLocks noChangeArrowheads="1"/>
          </p:cNvSpPr>
          <p:nvPr/>
        </p:nvSpPr>
        <p:spPr bwMode="auto">
          <a:xfrm>
            <a:off x="8915400" y="662940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157" name="Rectangle 133"/>
          <p:cNvSpPr>
            <a:spLocks noChangeArrowheads="1"/>
          </p:cNvSpPr>
          <p:nvPr/>
        </p:nvSpPr>
        <p:spPr bwMode="auto">
          <a:xfrm>
            <a:off x="8763000" y="6629400"/>
            <a:ext cx="457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fld id="{93904ED6-D4BE-417B-8BEE-C0A691286BD4}" type="slidenum">
              <a:rPr lang="en-US" sz="1000" b="1">
                <a:latin typeface="+mn-lt"/>
              </a:rPr>
              <a:pPr algn="ctr" eaLnBrk="0" hangingPunct="0">
                <a:defRPr/>
              </a:pPr>
              <a:t>‹#›</a:t>
            </a:fld>
            <a:endParaRPr lang="en-US" sz="1000" b="1" dirty="0">
              <a:latin typeface="+mn-lt"/>
            </a:endParaRPr>
          </a:p>
        </p:txBody>
      </p:sp>
      <p:sp>
        <p:nvSpPr>
          <p:cNvPr id="1182" name="Rectangle 158"/>
          <p:cNvSpPr>
            <a:spLocks noChangeArrowheads="1"/>
          </p:cNvSpPr>
          <p:nvPr/>
        </p:nvSpPr>
        <p:spPr bwMode="auto">
          <a:xfrm>
            <a:off x="1" y="6367463"/>
            <a:ext cx="4223208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r>
              <a:rPr lang="en-US" sz="1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Fluorescence NDE of Incipient Heat Damage in Aircraft Composites</a:t>
            </a:r>
            <a:endParaRPr lang="en-US" sz="1000" b="1" i="1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defRPr/>
            </a:pPr>
            <a:r>
              <a:rPr lang="en-US" sz="100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22 Aug 2017</a:t>
            </a: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2pPr>
      <a:lvl3pPr algn="l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3pPr>
      <a:lvl4pPr algn="l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4pPr>
      <a:lvl5pPr algn="l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5pPr>
      <a:lvl6pPr marL="457200" algn="ctr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6pPr>
      <a:lvl7pPr marL="914400" algn="ctr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7pPr>
      <a:lvl8pPr marL="1371600" algn="ctr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8pPr>
      <a:lvl9pPr marL="1828800" algn="ctr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1800" b="1">
          <a:solidFill>
            <a:schemeClr val="tx1"/>
          </a:solidFill>
          <a:latin typeface="+mn-lt"/>
        </a:defRPr>
      </a:lvl2pPr>
      <a:lvl3pPr marL="1085850" indent="-228600" algn="l" rtl="0" eaLnBrk="0" fontAlgn="base" hangingPunct="0">
        <a:spcBef>
          <a:spcPct val="20000"/>
        </a:spcBef>
        <a:spcAft>
          <a:spcPct val="0"/>
        </a:spcAft>
        <a:buClr>
          <a:srgbClr val="8C2633"/>
        </a:buClr>
        <a:buSzPct val="85000"/>
        <a:buChar char="–"/>
        <a:defRPr b="1">
          <a:solidFill>
            <a:schemeClr val="tx1"/>
          </a:solidFill>
          <a:latin typeface="Humnst777 Lt BT" pitchFamily="34" charset="0"/>
        </a:defRPr>
      </a:lvl3pPr>
      <a:lvl4pPr marL="1428750" indent="-228600" algn="l" rtl="0" eaLnBrk="0" fontAlgn="base" hangingPunct="0">
        <a:spcBef>
          <a:spcPct val="20000"/>
        </a:spcBef>
        <a:spcAft>
          <a:spcPct val="0"/>
        </a:spcAft>
        <a:buClr>
          <a:srgbClr val="8C2633"/>
        </a:buClr>
        <a:buChar char="–"/>
        <a:defRPr sz="1600" b="1">
          <a:solidFill>
            <a:schemeClr val="tx1"/>
          </a:solidFill>
          <a:latin typeface="Humnst777 Lt BT" pitchFamily="34" charset="0"/>
        </a:defRPr>
      </a:lvl4pPr>
      <a:lvl5pPr marL="1771650" indent="-228600" algn="l" rtl="0" eaLnBrk="0" fontAlgn="base" hangingPunct="0">
        <a:spcBef>
          <a:spcPct val="20000"/>
        </a:spcBef>
        <a:spcAft>
          <a:spcPct val="0"/>
        </a:spcAft>
        <a:buClr>
          <a:srgbClr val="8C2633"/>
        </a:buClr>
        <a:buChar char="»"/>
        <a:defRPr sz="1600" b="1">
          <a:solidFill>
            <a:schemeClr val="tx1"/>
          </a:solidFill>
          <a:latin typeface="Humnst777 Lt BT" pitchFamily="34" charset="0"/>
        </a:defRPr>
      </a:lvl5pPr>
      <a:lvl6pPr marL="2228850" indent="-228600" algn="l" rtl="0" eaLnBrk="0" fontAlgn="base" hangingPunct="0">
        <a:spcBef>
          <a:spcPct val="20000"/>
        </a:spcBef>
        <a:spcAft>
          <a:spcPct val="0"/>
        </a:spcAft>
        <a:buClr>
          <a:srgbClr val="8C2633"/>
        </a:buClr>
        <a:buChar char="»"/>
        <a:defRPr sz="1600" b="1">
          <a:solidFill>
            <a:schemeClr val="tx1"/>
          </a:solidFill>
          <a:latin typeface="Humnst777 Lt BT" pitchFamily="34" charset="0"/>
        </a:defRPr>
      </a:lvl6pPr>
      <a:lvl7pPr marL="2686050" indent="-228600" algn="l" rtl="0" eaLnBrk="0" fontAlgn="base" hangingPunct="0">
        <a:spcBef>
          <a:spcPct val="20000"/>
        </a:spcBef>
        <a:spcAft>
          <a:spcPct val="0"/>
        </a:spcAft>
        <a:buClr>
          <a:srgbClr val="8C2633"/>
        </a:buClr>
        <a:buChar char="»"/>
        <a:defRPr sz="1600" b="1">
          <a:solidFill>
            <a:schemeClr val="tx1"/>
          </a:solidFill>
          <a:latin typeface="Humnst777 Lt BT" pitchFamily="34" charset="0"/>
        </a:defRPr>
      </a:lvl7pPr>
      <a:lvl8pPr marL="3143250" indent="-228600" algn="l" rtl="0" eaLnBrk="0" fontAlgn="base" hangingPunct="0">
        <a:spcBef>
          <a:spcPct val="20000"/>
        </a:spcBef>
        <a:spcAft>
          <a:spcPct val="0"/>
        </a:spcAft>
        <a:buClr>
          <a:srgbClr val="8C2633"/>
        </a:buClr>
        <a:buChar char="»"/>
        <a:defRPr sz="1600" b="1">
          <a:solidFill>
            <a:schemeClr val="tx1"/>
          </a:solidFill>
          <a:latin typeface="Humnst777 Lt BT" pitchFamily="34" charset="0"/>
        </a:defRPr>
      </a:lvl8pPr>
      <a:lvl9pPr marL="3600450" indent="-228600" algn="l" rtl="0" eaLnBrk="0" fontAlgn="base" hangingPunct="0">
        <a:spcBef>
          <a:spcPct val="20000"/>
        </a:spcBef>
        <a:spcAft>
          <a:spcPct val="0"/>
        </a:spcAft>
        <a:buClr>
          <a:srgbClr val="8C2633"/>
        </a:buClr>
        <a:buChar char="»"/>
        <a:defRPr sz="1600" b="1">
          <a:solidFill>
            <a:schemeClr val="tx1"/>
          </a:solidFill>
          <a:latin typeface="Humnst777 Lt BT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dwm@arl.psu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tiff"/><Relationship Id="rId4" Type="http://schemas.openxmlformats.org/officeDocument/2006/relationships/image" Target="../media/image25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tiff"/><Relationship Id="rId4" Type="http://schemas.openxmlformats.org/officeDocument/2006/relationships/image" Target="../media/image28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doi.org/10.18113/S19883" TargetMode="Externa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jpg"/><Relationship Id="rId5" Type="http://schemas.openxmlformats.org/officeDocument/2006/relationships/hyperlink" Target="http://www.bst-tsb.gc.ca/eng/rapports-reports/aviation/2014/a14q0068/a14q0068.asp" TargetMode="Externa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55575" y="1054089"/>
            <a:ext cx="8899935" cy="1344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800" b="1" dirty="0" smtClean="0">
                <a:cs typeface="Arial" pitchFamily="34" charset="0"/>
              </a:rPr>
              <a:t>Fluorescence-Based</a:t>
            </a:r>
            <a:r>
              <a:rPr lang="en-US" sz="2800" b="1" dirty="0">
                <a:cs typeface="Arial" pitchFamily="34" charset="0"/>
              </a:rPr>
              <a:t> </a:t>
            </a:r>
            <a:r>
              <a:rPr lang="en-US" sz="2800" b="1" dirty="0" smtClean="0">
                <a:cs typeface="Arial" pitchFamily="34" charset="0"/>
              </a:rPr>
              <a:t>Nondestructive Evaluation of Incipient Heat Damage in Aircraft Composites</a:t>
            </a:r>
            <a:endParaRPr kumimoji="0" lang="en-US" sz="2800" b="1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676952" y="2574236"/>
            <a:ext cx="7632129" cy="2871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2400" b="1" i="1" kern="0" dirty="0">
                <a:solidFill>
                  <a:srgbClr val="000000"/>
                </a:solidFill>
                <a:latin typeface="Arial"/>
              </a:rPr>
              <a:t>a</a:t>
            </a:r>
            <a:r>
              <a:rPr lang="en-US" sz="2400" b="1" i="1" kern="0" dirty="0" smtClean="0">
                <a:solidFill>
                  <a:srgbClr val="000000"/>
                </a:solidFill>
                <a:latin typeface="Arial"/>
              </a:rPr>
              <a:t> presentation for the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lang="en-US" sz="2400" b="1" kern="0" dirty="0" smtClean="0">
              <a:solidFill>
                <a:srgbClr val="000000"/>
              </a:solidFill>
              <a:latin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2400" b="1" kern="0" dirty="0" smtClean="0">
                <a:solidFill>
                  <a:srgbClr val="000000"/>
                </a:solidFill>
                <a:latin typeface="Arial"/>
              </a:rPr>
              <a:t>2017 DoD Advanced Composite Maintainers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2400" b="1" kern="0" dirty="0" smtClean="0">
                <a:solidFill>
                  <a:srgbClr val="000000"/>
                </a:solidFill>
                <a:latin typeface="Arial"/>
              </a:rPr>
              <a:t>Technical Interchange Meeting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lang="en-US" sz="2400" b="1" kern="0" dirty="0">
              <a:solidFill>
                <a:srgbClr val="000000"/>
              </a:solidFill>
              <a:latin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1400" b="1" kern="0" dirty="0" smtClean="0">
                <a:solidFill>
                  <a:srgbClr val="000000"/>
                </a:solidFill>
                <a:latin typeface="Arial"/>
              </a:rPr>
              <a:t>Hill Air Force Base, Utah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lang="en-US" sz="1600" b="1" i="1" kern="0" dirty="0" smtClean="0">
              <a:solidFill>
                <a:srgbClr val="000000"/>
              </a:solidFill>
              <a:latin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22 August 2017</a:t>
            </a:r>
          </a:p>
          <a:p>
            <a:pPr algn="ctr" eaLnBrk="0" hangingPunct="0">
              <a:spcBef>
                <a:spcPts val="0"/>
              </a:spcBef>
              <a:buClr>
                <a:srgbClr val="000000"/>
              </a:buClr>
              <a:defRPr/>
            </a:pPr>
            <a:endParaRPr lang="en-US" sz="1800" b="1" kern="0" dirty="0" smtClean="0">
              <a:solidFill>
                <a:schemeClr val="accent2"/>
              </a:solidFill>
              <a:latin typeface="Arial"/>
            </a:endParaRPr>
          </a:p>
          <a:p>
            <a:pPr algn="ctr" eaLnBrk="0" hangingPunct="0">
              <a:spcBef>
                <a:spcPts val="0"/>
              </a:spcBef>
              <a:buClr>
                <a:srgbClr val="000000"/>
              </a:buClr>
              <a:defRPr/>
            </a:pPr>
            <a:r>
              <a:rPr lang="en-US" sz="1800" b="1" kern="0" dirty="0" smtClean="0">
                <a:solidFill>
                  <a:srgbClr val="000000"/>
                </a:solidFill>
                <a:latin typeface="Arial"/>
              </a:rPr>
              <a:t>Daniel W. Merdes</a:t>
            </a:r>
            <a:r>
              <a:rPr lang="en-US" sz="1800" b="1" kern="0" dirty="0">
                <a:solidFill>
                  <a:srgbClr val="000000"/>
                </a:solidFill>
                <a:latin typeface="Arial"/>
              </a:rPr>
              <a:t>, 814- 863-4145, </a:t>
            </a:r>
            <a:r>
              <a:rPr lang="en-US" sz="1800" b="1" kern="0" dirty="0" smtClean="0">
                <a:solidFill>
                  <a:srgbClr val="000000"/>
                </a:solidFill>
                <a:latin typeface="Arial"/>
                <a:hlinkClick r:id="rId3"/>
              </a:rPr>
              <a:t>dwm@arl.psu.edu</a:t>
            </a:r>
            <a:endParaRPr lang="en-US" sz="1800" b="1" kern="0" dirty="0">
              <a:solidFill>
                <a:srgbClr val="000000"/>
              </a:solidFill>
              <a:latin typeface="Arial"/>
            </a:endParaRPr>
          </a:p>
          <a:p>
            <a:pPr algn="ctr" eaLnBrk="0" hangingPunct="0">
              <a:spcBef>
                <a:spcPts val="0"/>
              </a:spcBef>
              <a:buClr>
                <a:srgbClr val="000000"/>
              </a:buClr>
              <a:defRPr/>
            </a:pPr>
            <a:endParaRPr lang="en-US" sz="1800" b="1" i="1" kern="0" dirty="0" smtClean="0">
              <a:solidFill>
                <a:srgbClr val="003366"/>
              </a:solidFill>
              <a:latin typeface="Arial"/>
            </a:endParaRPr>
          </a:p>
          <a:p>
            <a:pPr algn="ctr" eaLnBrk="0" hangingPunct="0">
              <a:spcBef>
                <a:spcPts val="0"/>
              </a:spcBef>
              <a:buClr>
                <a:srgbClr val="000000"/>
              </a:buClr>
              <a:defRPr/>
            </a:pPr>
            <a:endParaRPr kumimoji="0" lang="en-US" sz="1800" b="1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0"/>
            <a:ext cx="3926231" cy="1197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461" y="0"/>
            <a:ext cx="3607323" cy="1202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40857" y="6070862"/>
            <a:ext cx="61293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DISTRIBUTION STATEMENT A.  Approved for Public Release.  Distribution is unlimited.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34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6989" y="4839834"/>
            <a:ext cx="7435305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Predictive model generated from data measured on 02 June 2014 – the </a:t>
            </a:r>
            <a:r>
              <a:rPr lang="en-US" sz="1400" b="1" i="1" dirty="0" smtClean="0">
                <a:solidFill>
                  <a:srgbClr val="000000"/>
                </a:solidFill>
                <a:cs typeface="Arial" panose="020B0604020202020204" pitchFamily="34" charset="0"/>
              </a:rPr>
              <a:t>Training Set</a:t>
            </a:r>
            <a:endParaRPr lang="en-US" sz="1400" b="1" dirty="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173038" indent="-173038"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Model validated against data run </a:t>
            </a:r>
            <a:r>
              <a:rPr lang="en-US" sz="1400" b="1" dirty="0">
                <a:solidFill>
                  <a:srgbClr val="000000"/>
                </a:solidFill>
                <a:cs typeface="Arial" panose="020B0604020202020204" pitchFamily="34" charset="0"/>
              </a:rPr>
              <a:t>measured on </a:t>
            </a:r>
            <a:r>
              <a:rPr lang="en-US" sz="14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06 </a:t>
            </a:r>
            <a:r>
              <a:rPr lang="en-US" sz="1400" b="1" dirty="0">
                <a:solidFill>
                  <a:srgbClr val="000000"/>
                </a:solidFill>
                <a:cs typeface="Arial" panose="020B0604020202020204" pitchFamily="34" charset="0"/>
              </a:rPr>
              <a:t>June </a:t>
            </a:r>
            <a:r>
              <a:rPr lang="en-US" sz="14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2014</a:t>
            </a:r>
            <a:r>
              <a:rPr lang="en-US" sz="1400" b="1" dirty="0">
                <a:solidFill>
                  <a:srgbClr val="000000"/>
                </a:solidFill>
                <a:cs typeface="Arial" panose="020B0604020202020204" pitchFamily="34" charset="0"/>
              </a:rPr>
              <a:t> – </a:t>
            </a:r>
            <a:r>
              <a:rPr lang="en-US" sz="14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the </a:t>
            </a:r>
            <a:r>
              <a:rPr lang="en-US" sz="1400" b="1" i="1" dirty="0" smtClean="0">
                <a:solidFill>
                  <a:srgbClr val="000000"/>
                </a:solidFill>
                <a:cs typeface="Arial" panose="020B0604020202020204" pitchFamily="34" charset="0"/>
              </a:rPr>
              <a:t>Validation Set</a:t>
            </a:r>
            <a:r>
              <a:rPr lang="en-US" sz="14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800" b="1" i="1" dirty="0" smtClean="0">
                <a:solidFill>
                  <a:srgbClr val="000000"/>
                </a:solidFill>
                <a:cs typeface="Arial" panose="020B0604020202020204" pitchFamily="34" charset="0"/>
              </a:rPr>
              <a:t>Model </a:t>
            </a:r>
            <a:r>
              <a:rPr lang="en-US" sz="1800" b="1" i="1" dirty="0">
                <a:solidFill>
                  <a:srgbClr val="000000"/>
                </a:solidFill>
                <a:cs typeface="Arial" panose="020B0604020202020204" pitchFamily="34" charset="0"/>
              </a:rPr>
              <a:t>correctly classifies Pass vs Fail </a:t>
            </a:r>
            <a:r>
              <a:rPr lang="en-US" sz="1800" b="1" i="1" dirty="0" smtClean="0">
                <a:solidFill>
                  <a:srgbClr val="000000"/>
                </a:solidFill>
                <a:cs typeface="Arial" panose="020B0604020202020204" pitchFamily="34" charset="0"/>
              </a:rPr>
              <a:t>by the </a:t>
            </a:r>
            <a:r>
              <a:rPr lang="en-US" sz="1800" b="1" i="1" dirty="0">
                <a:solidFill>
                  <a:srgbClr val="000000"/>
                </a:solidFill>
                <a:cs typeface="Arial" panose="020B0604020202020204" pitchFamily="34" charset="0"/>
              </a:rPr>
              <a:t>80% criterion</a:t>
            </a:r>
            <a:r>
              <a:rPr lang="en-US" sz="1800" b="1" i="1" dirty="0" smtClean="0">
                <a:solidFill>
                  <a:srgbClr val="000000"/>
                </a:solidFill>
                <a:cs typeface="Arial" panose="020B0604020202020204" pitchFamily="34" charset="0"/>
              </a:rPr>
              <a:t>!</a:t>
            </a: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451232" y="891079"/>
            <a:ext cx="8229600" cy="369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ctr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ctr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ctr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1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Predictive Model from Data on NAVAIR 4.3.4.4 Registered Samples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4967" y="1839858"/>
            <a:ext cx="27013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Centered Response Chart</a:t>
            </a:r>
            <a:endParaRPr lang="en-US" sz="16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22353" y="1836700"/>
            <a:ext cx="31404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Classification Validation Chart</a:t>
            </a:r>
            <a:endParaRPr lang="en-US" sz="16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11510" y="4541392"/>
            <a:ext cx="126829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Wavelength (nm)</a:t>
            </a:r>
            <a:endParaRPr lang="en-US" sz="105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23970" y="2152321"/>
            <a:ext cx="8484124" cy="2573483"/>
            <a:chOff x="278876" y="2487729"/>
            <a:chExt cx="8484124" cy="257348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2336" y="2895600"/>
              <a:ext cx="704464" cy="181148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876" y="2487729"/>
              <a:ext cx="3810000" cy="2431473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5889" y="2553092"/>
              <a:ext cx="3767111" cy="250812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970" y="226317"/>
            <a:ext cx="8569707" cy="509813"/>
          </a:xfrm>
        </p:spPr>
        <p:txBody>
          <a:bodyPr/>
          <a:lstStyle/>
          <a:p>
            <a:r>
              <a:rPr lang="en-US" dirty="0"/>
              <a:t>Performance Against 5HSAS4/3501-6 (Fabric Epoxy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550460" y="6581001"/>
            <a:ext cx="12164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Distribution 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22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11124" y="131763"/>
            <a:ext cx="8645250" cy="795337"/>
          </a:xfrm>
        </p:spPr>
        <p:txBody>
          <a:bodyPr/>
          <a:lstStyle/>
          <a:p>
            <a:pPr algn="ctr"/>
            <a:r>
              <a:rPr lang="en-US" dirty="0"/>
              <a:t>Performance </a:t>
            </a:r>
            <a:r>
              <a:rPr lang="en-US" dirty="0" smtClean="0"/>
              <a:t>Against </a:t>
            </a:r>
            <a: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  <a:t>IM7/5250-4 (</a:t>
            </a:r>
            <a:r>
              <a:rPr lang="en-US" dirty="0" err="1">
                <a:solidFill>
                  <a:srgbClr val="000000"/>
                </a:solidFill>
                <a:cs typeface="Arial" panose="020B0604020202020204" pitchFamily="34" charset="0"/>
              </a:rPr>
              <a:t>Uni</a:t>
            </a:r>
            <a: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  <a:t>-Tape BMI</a:t>
            </a:r>
            <a:r>
              <a:rPr lang="en-US" dirty="0" smtClean="0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  <a:endParaRPr lang="en-US" dirty="0" smtClean="0"/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451232" y="1109737"/>
            <a:ext cx="8229600" cy="369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ctr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ctr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ctr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1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Predictive Model from Data on NAVAIR 4.3.4.4 Registered Samples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9885" y="4904752"/>
            <a:ext cx="8474115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Predictive/validated model generated from measured data on 02 &amp; 06 June 2014, respectively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0000"/>
                </a:solidFill>
                <a:cs typeface="Arial" panose="020B0604020202020204" pitchFamily="34" charset="0"/>
              </a:rPr>
              <a:t>Subtle fluorescence response </a:t>
            </a:r>
            <a:r>
              <a:rPr lang="en-US" sz="14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variation from BMI matrix delineates thermal damage 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800" b="1" i="1" dirty="0" smtClean="0">
                <a:solidFill>
                  <a:srgbClr val="000000"/>
                </a:solidFill>
                <a:cs typeface="Arial" panose="020B0604020202020204" pitchFamily="34" charset="0"/>
              </a:rPr>
              <a:t>Model </a:t>
            </a:r>
            <a:r>
              <a:rPr lang="en-US" sz="1800" b="1" i="1" dirty="0">
                <a:solidFill>
                  <a:srgbClr val="000000"/>
                </a:solidFill>
                <a:cs typeface="Arial" panose="020B0604020202020204" pitchFamily="34" charset="0"/>
              </a:rPr>
              <a:t>correctly classifies Pass vs Fail </a:t>
            </a:r>
            <a:r>
              <a:rPr lang="en-US" sz="1800" b="1" i="1" dirty="0" smtClean="0">
                <a:solidFill>
                  <a:srgbClr val="000000"/>
                </a:solidFill>
                <a:cs typeface="Arial" panose="020B0604020202020204" pitchFamily="34" charset="0"/>
              </a:rPr>
              <a:t>by the </a:t>
            </a:r>
            <a:r>
              <a:rPr lang="en-US" sz="1800" b="1" i="1" dirty="0">
                <a:solidFill>
                  <a:srgbClr val="000000"/>
                </a:solidFill>
                <a:cs typeface="Arial" panose="020B0604020202020204" pitchFamily="34" charset="0"/>
              </a:rPr>
              <a:t>80% criterion</a:t>
            </a:r>
            <a:r>
              <a:rPr lang="en-US" sz="1800" b="1" i="1" dirty="0" smtClean="0">
                <a:solidFill>
                  <a:srgbClr val="000000"/>
                </a:solidFill>
                <a:cs typeface="Arial" panose="020B0604020202020204" pitchFamily="34" charset="0"/>
              </a:rPr>
              <a:t>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13380" y="1905556"/>
            <a:ext cx="27013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Centered Response Chart</a:t>
            </a:r>
            <a:endParaRPr lang="en-US" sz="16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98113" y="1905556"/>
            <a:ext cx="31404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Classification Validation Chart</a:t>
            </a:r>
            <a:endParaRPr lang="en-US" sz="16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83121" y="2217233"/>
            <a:ext cx="8760269" cy="2674212"/>
            <a:chOff x="155131" y="2487723"/>
            <a:chExt cx="8760269" cy="267421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1163" y="2609849"/>
              <a:ext cx="655637" cy="2247899"/>
            </a:xfrm>
            <a:prstGeom prst="rect">
              <a:avLst/>
            </a:prstGeom>
          </p:spPr>
        </p:pic>
        <p:pic>
          <p:nvPicPr>
            <p:cNvPr id="13" name="Picture 12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661"/>
            <a:stretch/>
          </p:blipFill>
          <p:spPr>
            <a:xfrm>
              <a:off x="155131" y="2487723"/>
              <a:ext cx="3986784" cy="246888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111"/>
            <a:stretch/>
          </p:blipFill>
          <p:spPr>
            <a:xfrm>
              <a:off x="4939575" y="2501031"/>
              <a:ext cx="3975825" cy="266090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5" name="TextBox 14"/>
          <p:cNvSpPr txBox="1"/>
          <p:nvPr/>
        </p:nvSpPr>
        <p:spPr>
          <a:xfrm>
            <a:off x="1542365" y="4650836"/>
            <a:ext cx="126829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Wavelength (nm)</a:t>
            </a:r>
            <a:endParaRPr lang="en-US" sz="105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50460" y="6581001"/>
            <a:ext cx="12164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Distribution 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11124" y="131764"/>
            <a:ext cx="8694548" cy="616948"/>
          </a:xfrm>
        </p:spPr>
        <p:txBody>
          <a:bodyPr/>
          <a:lstStyle/>
          <a:p>
            <a:pPr algn="ctr"/>
            <a:r>
              <a:rPr lang="en-US" dirty="0"/>
              <a:t>Performance </a:t>
            </a:r>
            <a:r>
              <a:rPr lang="en-US" dirty="0" smtClean="0"/>
              <a:t>Against </a:t>
            </a:r>
            <a: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  <a:t>AS4/3501-6 (</a:t>
            </a:r>
            <a:r>
              <a:rPr lang="en-US" dirty="0" err="1">
                <a:solidFill>
                  <a:srgbClr val="000000"/>
                </a:solidFill>
                <a:cs typeface="Arial" panose="020B0604020202020204" pitchFamily="34" charset="0"/>
              </a:rPr>
              <a:t>Uni</a:t>
            </a:r>
            <a: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  <a:t>-Tape Epoxy</a:t>
            </a:r>
            <a:r>
              <a:rPr lang="en-US" dirty="0" smtClean="0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259606" y="4909407"/>
            <a:ext cx="8638968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Predictive model generated from 60% of data measured on 30 July 2014 – the </a:t>
            </a:r>
            <a:r>
              <a:rPr lang="en-US" sz="1400" b="1" i="1" dirty="0" smtClean="0">
                <a:solidFill>
                  <a:srgbClr val="000000"/>
                </a:solidFill>
                <a:cs typeface="Arial" panose="020B0604020202020204" pitchFamily="34" charset="0"/>
              </a:rPr>
              <a:t>Training Set</a:t>
            </a:r>
            <a:endParaRPr lang="en-US" sz="1400" b="1" dirty="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173038" indent="-173038"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Model validated against the other 40% of data run </a:t>
            </a:r>
            <a:r>
              <a:rPr lang="en-US" sz="1400" b="1" dirty="0">
                <a:solidFill>
                  <a:srgbClr val="000000"/>
                </a:solidFill>
                <a:cs typeface="Arial" panose="020B0604020202020204" pitchFamily="34" charset="0"/>
              </a:rPr>
              <a:t>measured on 30 July 2014 – </a:t>
            </a:r>
            <a:r>
              <a:rPr lang="en-US" sz="14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the </a:t>
            </a:r>
            <a:r>
              <a:rPr lang="en-US" sz="1400" b="1" i="1" dirty="0" smtClean="0">
                <a:solidFill>
                  <a:srgbClr val="000000"/>
                </a:solidFill>
                <a:cs typeface="Arial" panose="020B0604020202020204" pitchFamily="34" charset="0"/>
              </a:rPr>
              <a:t>Validation Set</a:t>
            </a:r>
            <a:r>
              <a:rPr lang="en-US" sz="14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800" b="1" i="1" dirty="0" smtClean="0">
                <a:solidFill>
                  <a:srgbClr val="000000"/>
                </a:solidFill>
                <a:cs typeface="Arial" panose="020B0604020202020204" pitchFamily="34" charset="0"/>
              </a:rPr>
              <a:t>Model </a:t>
            </a:r>
            <a:r>
              <a:rPr lang="en-US" sz="1800" b="1" i="1" dirty="0">
                <a:solidFill>
                  <a:srgbClr val="000000"/>
                </a:solidFill>
                <a:cs typeface="Arial" panose="020B0604020202020204" pitchFamily="34" charset="0"/>
              </a:rPr>
              <a:t>correctly classifies Pass vs Fail </a:t>
            </a:r>
            <a:r>
              <a:rPr lang="en-US" sz="1800" b="1" i="1" dirty="0" smtClean="0">
                <a:solidFill>
                  <a:srgbClr val="000000"/>
                </a:solidFill>
                <a:cs typeface="Arial" panose="020B0604020202020204" pitchFamily="34" charset="0"/>
              </a:rPr>
              <a:t>by the </a:t>
            </a:r>
            <a:r>
              <a:rPr lang="en-US" sz="1800" b="1" i="1" dirty="0">
                <a:solidFill>
                  <a:srgbClr val="000000"/>
                </a:solidFill>
                <a:cs typeface="Arial" panose="020B0604020202020204" pitchFamily="34" charset="0"/>
              </a:rPr>
              <a:t>80% criterion</a:t>
            </a:r>
            <a:r>
              <a:rPr lang="en-US" sz="1800" b="1" i="1" dirty="0" smtClean="0">
                <a:solidFill>
                  <a:srgbClr val="000000"/>
                </a:solidFill>
                <a:cs typeface="Arial" panose="020B0604020202020204" pitchFamily="34" charset="0"/>
              </a:rPr>
              <a:t>!</a:t>
            </a: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451232" y="1109737"/>
            <a:ext cx="8229600" cy="369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ctr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ctr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ctr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1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Predictive Model from Data on NAVAIR 4.3.4.4 Registered Samples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4967" y="1839858"/>
            <a:ext cx="27013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Centered Response Chart</a:t>
            </a:r>
            <a:endParaRPr lang="en-US" sz="16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22353" y="1836700"/>
            <a:ext cx="31404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Classification Validation Chart</a:t>
            </a:r>
            <a:endParaRPr lang="en-US" sz="16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11510" y="4541392"/>
            <a:ext cx="126829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Wavelength (nm)</a:t>
            </a:r>
            <a:endParaRPr lang="en-US" sz="105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320040" y="2148840"/>
            <a:ext cx="8485632" cy="2545889"/>
            <a:chOff x="320040" y="2148840"/>
            <a:chExt cx="8485632" cy="254588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040" y="2148840"/>
              <a:ext cx="3813048" cy="2419552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0272" y="3160368"/>
              <a:ext cx="731520" cy="1204485"/>
            </a:xfrm>
            <a:prstGeom prst="rect">
              <a:avLst/>
            </a:prstGeom>
          </p:spPr>
        </p:pic>
        <p:grpSp>
          <p:nvGrpSpPr>
            <p:cNvPr id="16" name="Group 15"/>
            <p:cNvGrpSpPr/>
            <p:nvPr/>
          </p:nvGrpSpPr>
          <p:grpSpPr>
            <a:xfrm>
              <a:off x="5038344" y="2221992"/>
              <a:ext cx="3767328" cy="2472737"/>
              <a:chOff x="5038344" y="2221992"/>
              <a:chExt cx="3767328" cy="2472737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38344" y="2221992"/>
                <a:ext cx="3767328" cy="2472737"/>
              </a:xfrm>
              <a:prstGeom prst="rect">
                <a:avLst/>
              </a:prstGeom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5424723" y="2680448"/>
                <a:ext cx="1424915" cy="369332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dirty="0" smtClean="0">
                    <a:solidFill>
                      <a:srgbClr val="FFFF00"/>
                    </a:solidFill>
                  </a:rPr>
                  <a:t>False positives would appear in this quadrant</a:t>
                </a:r>
                <a:endParaRPr lang="en-US" sz="900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7196216" y="2663471"/>
                <a:ext cx="475488" cy="230832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dirty="0" smtClean="0">
                    <a:solidFill>
                      <a:srgbClr val="FFFF00"/>
                    </a:solidFill>
                  </a:rPr>
                  <a:t>Pass!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5422353" y="3219068"/>
                <a:ext cx="468875" cy="230832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dirty="0" smtClean="0">
                    <a:solidFill>
                      <a:srgbClr val="FFFF00"/>
                    </a:solidFill>
                  </a:rPr>
                  <a:t>Fail!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 rot="-5400000">
                <a:off x="7296596" y="3509001"/>
                <a:ext cx="1053050" cy="507831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dirty="0" smtClean="0">
                    <a:solidFill>
                      <a:srgbClr val="FFFF00"/>
                    </a:solidFill>
                  </a:rPr>
                  <a:t>False negatives would appear in this quadrant</a:t>
                </a:r>
                <a:endParaRPr lang="en-US" sz="900" dirty="0">
                  <a:solidFill>
                    <a:srgbClr val="FFFF00"/>
                  </a:solidFill>
                </a:endParaRPr>
              </a:p>
            </p:txBody>
          </p:sp>
        </p:grpSp>
      </p:grpSp>
      <p:sp>
        <p:nvSpPr>
          <p:cNvPr id="22" name="TextBox 21"/>
          <p:cNvSpPr txBox="1"/>
          <p:nvPr/>
        </p:nvSpPr>
        <p:spPr>
          <a:xfrm>
            <a:off x="7550460" y="6581001"/>
            <a:ext cx="12164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Distribution 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07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11124" y="131763"/>
            <a:ext cx="8694548" cy="795337"/>
          </a:xfrm>
        </p:spPr>
        <p:txBody>
          <a:bodyPr/>
          <a:lstStyle/>
          <a:p>
            <a:pPr algn="ctr"/>
            <a:r>
              <a:rPr lang="en-US" dirty="0"/>
              <a:t>Performance </a:t>
            </a:r>
            <a:r>
              <a:rPr lang="en-US" dirty="0" smtClean="0"/>
              <a:t>Against </a:t>
            </a:r>
            <a:r>
              <a:rPr lang="en-US" dirty="0" smtClean="0">
                <a:solidFill>
                  <a:srgbClr val="000000"/>
                </a:solidFill>
                <a:cs typeface="Arial" panose="020B0604020202020204" pitchFamily="34" charset="0"/>
              </a:rPr>
              <a:t>IM7/977-3</a:t>
            </a:r>
            <a:br>
              <a:rPr lang="en-US" dirty="0" smtClean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US" dirty="0" smtClean="0">
                <a:solidFill>
                  <a:srgbClr val="000000"/>
                </a:solidFill>
                <a:cs typeface="Arial" panose="020B0604020202020204" pitchFamily="34" charset="0"/>
              </a:rPr>
              <a:t>(</a:t>
            </a:r>
            <a:r>
              <a:rPr lang="en-US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Uni</a:t>
            </a:r>
            <a:r>
              <a:rPr lang="en-US" dirty="0" smtClean="0">
                <a:solidFill>
                  <a:srgbClr val="000000"/>
                </a:solidFill>
                <a:cs typeface="Arial" panose="020B0604020202020204" pitchFamily="34" charset="0"/>
              </a:rPr>
              <a:t>-Tape </a:t>
            </a:r>
            <a: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  <a:t>Toughened Epoxy</a:t>
            </a:r>
            <a:r>
              <a:rPr lang="en-US" dirty="0" smtClean="0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279485" y="4839834"/>
            <a:ext cx="8638968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Predictive model generated from 60% of data measured on 29 July 2014 – the </a:t>
            </a:r>
            <a:r>
              <a:rPr lang="en-US" sz="1400" b="1" i="1" dirty="0" smtClean="0">
                <a:solidFill>
                  <a:srgbClr val="000000"/>
                </a:solidFill>
                <a:cs typeface="Arial" panose="020B0604020202020204" pitchFamily="34" charset="0"/>
              </a:rPr>
              <a:t>Training Set</a:t>
            </a:r>
            <a:endParaRPr lang="en-US" sz="1400" b="1" dirty="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173038" indent="-173038"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Model validated against </a:t>
            </a:r>
            <a:r>
              <a:rPr lang="en-US" sz="1400" b="1" dirty="0">
                <a:solidFill>
                  <a:srgbClr val="000000"/>
                </a:solidFill>
                <a:cs typeface="Arial" panose="020B0604020202020204" pitchFamily="34" charset="0"/>
              </a:rPr>
              <a:t>the other 40% of data </a:t>
            </a:r>
            <a:r>
              <a:rPr lang="en-US" sz="14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run </a:t>
            </a:r>
            <a:r>
              <a:rPr lang="en-US" sz="1400" b="1" dirty="0">
                <a:solidFill>
                  <a:srgbClr val="000000"/>
                </a:solidFill>
                <a:cs typeface="Arial" panose="020B0604020202020204" pitchFamily="34" charset="0"/>
              </a:rPr>
              <a:t>measured on 29 July 2014 – </a:t>
            </a:r>
            <a:r>
              <a:rPr lang="en-US" sz="14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the </a:t>
            </a:r>
            <a:r>
              <a:rPr lang="en-US" sz="1400" b="1" i="1" dirty="0" smtClean="0">
                <a:solidFill>
                  <a:srgbClr val="000000"/>
                </a:solidFill>
                <a:cs typeface="Arial" panose="020B0604020202020204" pitchFamily="34" charset="0"/>
              </a:rPr>
              <a:t>Validation Set</a:t>
            </a:r>
            <a:r>
              <a:rPr lang="en-US" sz="14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800" b="1" i="1" dirty="0" smtClean="0">
                <a:solidFill>
                  <a:srgbClr val="000000"/>
                </a:solidFill>
                <a:cs typeface="Arial" panose="020B0604020202020204" pitchFamily="34" charset="0"/>
              </a:rPr>
              <a:t>Model </a:t>
            </a:r>
            <a:r>
              <a:rPr lang="en-US" sz="1800" b="1" i="1" dirty="0">
                <a:solidFill>
                  <a:srgbClr val="000000"/>
                </a:solidFill>
                <a:cs typeface="Arial" panose="020B0604020202020204" pitchFamily="34" charset="0"/>
              </a:rPr>
              <a:t>correctly classifies Pass vs Fail </a:t>
            </a:r>
            <a:r>
              <a:rPr lang="en-US" sz="1800" b="1" i="1" dirty="0" smtClean="0">
                <a:solidFill>
                  <a:srgbClr val="000000"/>
                </a:solidFill>
                <a:cs typeface="Arial" panose="020B0604020202020204" pitchFamily="34" charset="0"/>
              </a:rPr>
              <a:t>by the </a:t>
            </a:r>
            <a:r>
              <a:rPr lang="en-US" sz="1800" b="1" i="1" dirty="0">
                <a:solidFill>
                  <a:srgbClr val="000000"/>
                </a:solidFill>
                <a:cs typeface="Arial" panose="020B0604020202020204" pitchFamily="34" charset="0"/>
              </a:rPr>
              <a:t>80% criterion</a:t>
            </a:r>
            <a:r>
              <a:rPr lang="en-US" sz="1800" b="1" i="1" dirty="0" smtClean="0">
                <a:solidFill>
                  <a:srgbClr val="000000"/>
                </a:solidFill>
                <a:cs typeface="Arial" panose="020B0604020202020204" pitchFamily="34" charset="0"/>
              </a:rPr>
              <a:t>!</a:t>
            </a: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451232" y="1109737"/>
            <a:ext cx="8229600" cy="369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ctr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ctr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ctr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1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Predictive Model from Data on NAVAIR 4.3.4.4 Registered Samples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4967" y="1839858"/>
            <a:ext cx="27013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Centered Response Chart</a:t>
            </a:r>
            <a:endParaRPr lang="en-US" sz="16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22353" y="1836700"/>
            <a:ext cx="31404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Classification Validation Chart</a:t>
            </a:r>
            <a:endParaRPr lang="en-US" sz="16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11510" y="4541392"/>
            <a:ext cx="126829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Wavelength (nm)</a:t>
            </a:r>
            <a:endParaRPr lang="en-US" sz="105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320040" y="2148840"/>
            <a:ext cx="8485632" cy="2580138"/>
            <a:chOff x="320040" y="2148840"/>
            <a:chExt cx="8485632" cy="258013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040" y="2148840"/>
              <a:ext cx="3813048" cy="2419552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4329" y="3696790"/>
              <a:ext cx="731520" cy="668458"/>
            </a:xfrm>
            <a:prstGeom prst="rect">
              <a:avLst/>
            </a:prstGeom>
          </p:spPr>
        </p:pic>
        <p:grpSp>
          <p:nvGrpSpPr>
            <p:cNvPr id="19" name="Group 18"/>
            <p:cNvGrpSpPr/>
            <p:nvPr/>
          </p:nvGrpSpPr>
          <p:grpSpPr>
            <a:xfrm>
              <a:off x="5038344" y="2221992"/>
              <a:ext cx="3767328" cy="2506986"/>
              <a:chOff x="5038344" y="2221992"/>
              <a:chExt cx="3767328" cy="2506986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38344" y="2221992"/>
                <a:ext cx="3767328" cy="2506986"/>
              </a:xfrm>
              <a:prstGeom prst="rect">
                <a:avLst/>
              </a:prstGeom>
            </p:spPr>
          </p:pic>
          <p:sp>
            <p:nvSpPr>
              <p:cNvPr id="2" name="TextBox 1"/>
              <p:cNvSpPr txBox="1"/>
              <p:nvPr/>
            </p:nvSpPr>
            <p:spPr>
              <a:xfrm>
                <a:off x="5424723" y="2610875"/>
                <a:ext cx="1424915" cy="369332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dirty="0" smtClean="0">
                    <a:solidFill>
                      <a:srgbClr val="FFFF00"/>
                    </a:solidFill>
                  </a:rPr>
                  <a:t>False positives would appear in this quadrant</a:t>
                </a:r>
                <a:endParaRPr lang="en-US" sz="900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7653419" y="2623715"/>
                <a:ext cx="468875" cy="230832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dirty="0" smtClean="0">
                    <a:solidFill>
                      <a:srgbClr val="FFFF00"/>
                    </a:solidFill>
                  </a:rPr>
                  <a:t>Pass!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5422353" y="3219068"/>
                <a:ext cx="468875" cy="230832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dirty="0" smtClean="0">
                    <a:solidFill>
                      <a:srgbClr val="FFFF00"/>
                    </a:solidFill>
                  </a:rPr>
                  <a:t>Fail!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 rot="-5400000">
                <a:off x="7435742" y="3528879"/>
                <a:ext cx="1053050" cy="507831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dirty="0" smtClean="0">
                    <a:solidFill>
                      <a:srgbClr val="FFFF00"/>
                    </a:solidFill>
                  </a:rPr>
                  <a:t>False negatives would appear in this quadrant</a:t>
                </a:r>
                <a:endParaRPr lang="en-US" sz="900" dirty="0">
                  <a:solidFill>
                    <a:srgbClr val="FFFF00"/>
                  </a:solidFill>
                </a:endParaRPr>
              </a:p>
            </p:txBody>
          </p:sp>
        </p:grpSp>
      </p:grpSp>
      <p:sp>
        <p:nvSpPr>
          <p:cNvPr id="21" name="TextBox 20"/>
          <p:cNvSpPr txBox="1"/>
          <p:nvPr/>
        </p:nvSpPr>
        <p:spPr>
          <a:xfrm>
            <a:off x="7550460" y="6581001"/>
            <a:ext cx="12164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Distribution 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19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50460" y="6581001"/>
            <a:ext cx="12164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Distribution 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0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058" name="Rectangle 2"/>
          <p:cNvSpPr>
            <a:spLocks noChangeArrowheads="1"/>
          </p:cNvSpPr>
          <p:nvPr/>
        </p:nvSpPr>
        <p:spPr bwMode="auto">
          <a:xfrm>
            <a:off x="156404" y="152400"/>
            <a:ext cx="8423808" cy="567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kumimoji="1" lang="en-US" sz="2400" i="0" dirty="0" err="1" smtClean="0">
                <a:latin typeface="+mj-lt"/>
              </a:rPr>
              <a:t>Fieldable</a:t>
            </a:r>
            <a:r>
              <a:rPr kumimoji="1" lang="en-US" sz="2400" i="0" dirty="0" smtClean="0">
                <a:latin typeface="+mj-lt"/>
              </a:rPr>
              <a:t> Prototype Design Objectives</a:t>
            </a:r>
            <a:endParaRPr kumimoji="1" lang="en-US" sz="2400" i="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59989" y="880446"/>
            <a:ext cx="6972027" cy="5146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kumimoji="1" lang="en-US" sz="1800" kern="0" dirty="0" smtClean="0">
                <a:solidFill>
                  <a:srgbClr val="000000"/>
                </a:solidFill>
                <a:latin typeface="Arial"/>
              </a:rPr>
              <a:t>Package into a field-portable unit</a:t>
            </a:r>
          </a:p>
          <a:p>
            <a:pPr marL="517525" lvl="1" indent="-28575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–"/>
              <a:defRPr/>
            </a:pPr>
            <a:r>
              <a:rPr kumimoji="1" lang="en-US" sz="1400" kern="0" dirty="0" smtClean="0">
                <a:solidFill>
                  <a:srgbClr val="000000"/>
                </a:solidFill>
                <a:latin typeface="Arial"/>
              </a:rPr>
              <a:t>Mechanical</a:t>
            </a:r>
          </a:p>
          <a:p>
            <a:pPr marL="517525" lvl="1" indent="-28575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–"/>
              <a:defRPr/>
            </a:pPr>
            <a:r>
              <a:rPr kumimoji="1" lang="en-US" sz="1400" kern="0" dirty="0" smtClean="0">
                <a:solidFill>
                  <a:srgbClr val="000000"/>
                </a:solidFill>
                <a:latin typeface="Arial"/>
              </a:rPr>
              <a:t>Electrical</a:t>
            </a:r>
          </a:p>
          <a:p>
            <a:pPr marL="517525" lvl="1" indent="-28575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–"/>
              <a:defRPr/>
            </a:pPr>
            <a:r>
              <a:rPr kumimoji="1" lang="en-US" sz="1400" kern="0" dirty="0" smtClean="0">
                <a:solidFill>
                  <a:srgbClr val="000000"/>
                </a:solidFill>
                <a:latin typeface="Arial"/>
              </a:rPr>
              <a:t>Computational</a:t>
            </a:r>
            <a:endParaRPr kumimoji="1" lang="en-US" sz="1400" kern="0" dirty="0">
              <a:solidFill>
                <a:srgbClr val="000000"/>
              </a:solidFill>
              <a:latin typeface="Arial"/>
            </a:endParaRP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/>
            </a:pPr>
            <a:endParaRPr kumimoji="1" lang="en-US" sz="1600" kern="0" dirty="0" smtClean="0">
              <a:solidFill>
                <a:srgbClr val="000000"/>
              </a:solidFill>
              <a:latin typeface="Arial"/>
            </a:endParaRP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kumimoji="1" lang="en-US" sz="1800" kern="0" dirty="0" smtClean="0">
                <a:solidFill>
                  <a:srgbClr val="000000"/>
                </a:solidFill>
                <a:latin typeface="Arial"/>
              </a:rPr>
              <a:t>Replace Laser with LED</a:t>
            </a:r>
            <a:endParaRPr kumimoji="1" lang="en-US" sz="1800" kern="0" dirty="0">
              <a:solidFill>
                <a:srgbClr val="000000"/>
              </a:solidFill>
              <a:latin typeface="Arial"/>
            </a:endParaRP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/>
            </a:pPr>
            <a:endParaRPr kumimoji="1" lang="en-US" sz="1600" kern="0" dirty="0" smtClean="0">
              <a:solidFill>
                <a:srgbClr val="000000"/>
              </a:solidFill>
              <a:latin typeface="Arial"/>
            </a:endParaRP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kumimoji="1" lang="en-US" sz="1800" kern="0" dirty="0" err="1" smtClean="0">
                <a:solidFill>
                  <a:srgbClr val="000000"/>
                </a:solidFill>
                <a:latin typeface="Arial"/>
              </a:rPr>
              <a:t>Swapable</a:t>
            </a:r>
            <a:r>
              <a:rPr kumimoji="1" lang="en-US" sz="1800" kern="0" dirty="0" smtClean="0">
                <a:solidFill>
                  <a:srgbClr val="000000"/>
                </a:solidFill>
                <a:latin typeface="Arial"/>
              </a:rPr>
              <a:t> optical probes for inspection of different geometries</a:t>
            </a:r>
          </a:p>
          <a:p>
            <a:pPr marL="461963" lvl="1" indent="-28575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–"/>
              <a:defRPr/>
            </a:pPr>
            <a:r>
              <a:rPr kumimoji="1" lang="en-US" sz="1400" kern="0" dirty="0" smtClean="0">
                <a:solidFill>
                  <a:srgbClr val="000000"/>
                </a:solidFill>
                <a:latin typeface="Arial"/>
              </a:rPr>
              <a:t>Flat or gently curved (e.g. wing surfaces)</a:t>
            </a:r>
          </a:p>
          <a:p>
            <a:pPr marL="461963" lvl="1" indent="-28575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–"/>
              <a:defRPr/>
            </a:pPr>
            <a:r>
              <a:rPr kumimoji="1" lang="en-US" sz="1400" kern="0" dirty="0" smtClean="0">
                <a:solidFill>
                  <a:srgbClr val="000000"/>
                </a:solidFill>
                <a:latin typeface="Arial"/>
              </a:rPr>
              <a:t>Thin “pen” for interior of joints and other tight spaces</a:t>
            </a:r>
          </a:p>
          <a:p>
            <a:pPr marL="461963" lvl="1" indent="-28575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–"/>
              <a:defRPr/>
            </a:pPr>
            <a:r>
              <a:rPr kumimoji="1" lang="en-US" sz="1400" kern="0" dirty="0" smtClean="0">
                <a:solidFill>
                  <a:srgbClr val="000000"/>
                </a:solidFill>
                <a:latin typeface="Arial"/>
              </a:rPr>
              <a:t>Probes connect to system using standard SMA-905 connector</a:t>
            </a:r>
            <a:endParaRPr kumimoji="1" lang="en-US" sz="1400" kern="0" dirty="0">
              <a:solidFill>
                <a:srgbClr val="000000"/>
              </a:solidFill>
              <a:latin typeface="Arial"/>
            </a:endParaRP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/>
            </a:pPr>
            <a:endParaRPr kumimoji="1" lang="en-US" sz="1600" i="0" kern="0" dirty="0" smtClean="0">
              <a:latin typeface="Arial"/>
            </a:endParaRP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kumimoji="1" lang="en-US" sz="1800" i="0" kern="0" dirty="0" smtClean="0">
                <a:latin typeface="Arial"/>
              </a:rPr>
              <a:t>Automatic self-calibration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00000"/>
              <a:defRPr/>
            </a:pPr>
            <a:endParaRPr kumimoji="1" lang="en-US" sz="1800" kern="0" dirty="0" smtClean="0">
              <a:latin typeface="Arial"/>
            </a:endParaRP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kumimoji="1" lang="en-US" sz="1800" kern="0" dirty="0" smtClean="0">
                <a:latin typeface="Arial"/>
              </a:rPr>
              <a:t>Small, portable, battery-powered</a:t>
            </a: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/>
            </a:pPr>
            <a:endParaRPr kumimoji="1" lang="en-US" sz="1800" kern="0" dirty="0" smtClean="0">
              <a:latin typeface="Arial"/>
            </a:endParaRP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kumimoji="1" lang="en-US" sz="1800" kern="0" dirty="0" smtClean="0">
                <a:latin typeface="Arial"/>
              </a:rPr>
              <a:t>All components COTS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50460" y="6581001"/>
            <a:ext cx="12164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Distribution 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55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7604">
            <a:off x="5889730" y="1588480"/>
            <a:ext cx="2796455" cy="37286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28" y="1140147"/>
            <a:ext cx="2548287" cy="16216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868" y="1140147"/>
            <a:ext cx="2472945" cy="16216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29" y="4383464"/>
            <a:ext cx="5037280" cy="153537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567006" y="5619196"/>
            <a:ext cx="3090077" cy="574225"/>
            <a:chOff x="5318274" y="5712643"/>
            <a:chExt cx="3090077" cy="574225"/>
          </a:xfrm>
        </p:grpSpPr>
        <p:sp>
          <p:nvSpPr>
            <p:cNvPr id="5" name="TextBox 4"/>
            <p:cNvSpPr txBox="1"/>
            <p:nvPr/>
          </p:nvSpPr>
          <p:spPr>
            <a:xfrm>
              <a:off x="5318274" y="5948314"/>
              <a:ext cx="3090077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accent2"/>
                  </a:solidFill>
                  <a:hlinkClick r:id="rId6"/>
                </a:rPr>
                <a:t>https</a:t>
              </a:r>
              <a:r>
                <a:rPr lang="en-US" sz="1600" dirty="0">
                  <a:solidFill>
                    <a:schemeClr val="accent2"/>
                  </a:solidFill>
                  <a:hlinkClick r:id="rId6"/>
                </a:rPr>
                <a:t>://</a:t>
              </a:r>
              <a:r>
                <a:rPr lang="en-US" sz="1600" dirty="0" smtClean="0">
                  <a:solidFill>
                    <a:schemeClr val="accent2"/>
                  </a:solidFill>
                  <a:hlinkClick r:id="rId6"/>
                </a:rPr>
                <a:t>doi.org/10.18113/S19883</a:t>
              </a:r>
              <a:endParaRPr lang="en-US" sz="1600" dirty="0">
                <a:solidFill>
                  <a:schemeClr val="accent2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627801" y="5712643"/>
              <a:ext cx="2439579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Available in pdf format at</a:t>
              </a:r>
              <a:endParaRPr lang="en-US" sz="1600" dirty="0"/>
            </a:p>
          </p:txBody>
        </p:sp>
      </p:grpSp>
      <p:sp>
        <p:nvSpPr>
          <p:cNvPr id="17" name="Notched Right Arrow 16"/>
          <p:cNvSpPr/>
          <p:nvPr/>
        </p:nvSpPr>
        <p:spPr bwMode="auto">
          <a:xfrm rot="5400000">
            <a:off x="2075013" y="2698004"/>
            <a:ext cx="1576715" cy="1509562"/>
          </a:xfrm>
          <a:prstGeom prst="notchedRightArrow">
            <a:avLst/>
          </a:prstGeom>
          <a:pattFill prst="pct50">
            <a:fgClr>
              <a:srgbClr val="7030A0"/>
            </a:fgClr>
            <a:bgClr>
              <a:schemeClr val="bg1"/>
            </a:bgClr>
          </a:patt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softEdge rad="76200"/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0" y="283536"/>
            <a:ext cx="8923545" cy="555451"/>
          </a:xfrm>
        </p:spPr>
        <p:txBody>
          <a:bodyPr/>
          <a:lstStyle/>
          <a:p>
            <a:r>
              <a:rPr lang="en-US" dirty="0" smtClean="0"/>
              <a:t>Our Report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550460" y="6581001"/>
            <a:ext cx="12164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Distribution 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007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125" y="131763"/>
            <a:ext cx="8835806" cy="584403"/>
          </a:xfrm>
        </p:spPr>
        <p:txBody>
          <a:bodyPr/>
          <a:lstStyle/>
          <a:p>
            <a:pPr algn="ctr"/>
            <a:r>
              <a:rPr lang="en-US" dirty="0" smtClean="0"/>
              <a:t>Incipient Heat Damage </a:t>
            </a:r>
            <a:r>
              <a:rPr lang="en-US" i="1" dirty="0" smtClean="0"/>
              <a:t>Happens</a:t>
            </a:r>
            <a:r>
              <a:rPr lang="en-US" dirty="0" smtClean="0"/>
              <a:t> to Aircraft Components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41" y="826314"/>
            <a:ext cx="4067175" cy="1933680"/>
          </a:xfrm>
        </p:spPr>
      </p:pic>
      <p:sp>
        <p:nvSpPr>
          <p:cNvPr id="10" name="TextBox 9"/>
          <p:cNvSpPr txBox="1"/>
          <p:nvPr/>
        </p:nvSpPr>
        <p:spPr>
          <a:xfrm>
            <a:off x="359942" y="2759994"/>
            <a:ext cx="4067175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 smtClean="0">
                <a:cs typeface="Arial" panose="020B0604020202020204" pitchFamily="34" charset="0"/>
              </a:rPr>
              <a:t>Source</a:t>
            </a:r>
            <a:r>
              <a:rPr lang="en-US" sz="800" dirty="0">
                <a:cs typeface="Arial" panose="020B0604020202020204" pitchFamily="34" charset="0"/>
              </a:rPr>
              <a:t>:  https://aviation.stackexchange.com/questions/888/what-happens-when-an-airplane-gets-struck-by-lightning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359941" y="3245579"/>
            <a:ext cx="4067176" cy="3046116"/>
            <a:chOff x="359941" y="3245579"/>
            <a:chExt cx="4067176" cy="304611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942" y="3245579"/>
              <a:ext cx="4067175" cy="271145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359941" y="5953141"/>
              <a:ext cx="4067175" cy="33855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cs typeface="Arial" panose="020B0604020202020204" pitchFamily="34" charset="0"/>
                </a:rPr>
                <a:t>Source:  http</a:t>
              </a:r>
              <a:r>
                <a:rPr lang="en-US" sz="800" dirty="0">
                  <a:cs typeface="Arial" panose="020B0604020202020204" pitchFamily="34" charset="0"/>
                </a:rPr>
                <a:t>://www.afsoc.af.mil/News/Article-Display/Article/1005561/osprey-flight-engineers-ensure-readiness/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686300" y="4764795"/>
            <a:ext cx="4241061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+mn-lt"/>
                <a:cs typeface="Arial" panose="020B0604020202020204" pitchFamily="34" charset="0"/>
              </a:rPr>
              <a:t>Source:  </a:t>
            </a:r>
            <a:r>
              <a:rPr lang="en-US" sz="800" dirty="0" err="1" smtClean="0">
                <a:latin typeface="+mn-lt"/>
                <a:cs typeface="Arial" panose="020B0604020202020204" pitchFamily="34" charset="0"/>
              </a:rPr>
              <a:t>Borbardier</a:t>
            </a:r>
            <a:r>
              <a:rPr lang="en-US" sz="800" dirty="0" smtClean="0">
                <a:latin typeface="+mn-lt"/>
                <a:cs typeface="Arial" panose="020B0604020202020204" pitchFamily="34" charset="0"/>
              </a:rPr>
              <a:t> Inc. published in </a:t>
            </a:r>
            <a:r>
              <a:rPr lang="en-US" sz="800" i="1" dirty="0" smtClean="0">
                <a:latin typeface="+mn-lt"/>
                <a:cs typeface="Arial" panose="020B0604020202020204" pitchFamily="34" charset="0"/>
              </a:rPr>
              <a:t>Uncontained Turbine Rotor Failure Bombardier Inc. BD-500-1A10 (C Series CS100), C-FBCS Montréal International (Mirabel) Airport, Quebec</a:t>
            </a:r>
            <a:r>
              <a:rPr lang="en-US" sz="800" dirty="0" smtClean="0">
                <a:latin typeface="+mn-lt"/>
                <a:cs typeface="Arial" panose="020B0604020202020204" pitchFamily="34" charset="0"/>
              </a:rPr>
              <a:t>, Transportation Safety Board </a:t>
            </a:r>
            <a:r>
              <a:rPr lang="en-US" sz="800" dirty="0">
                <a:latin typeface="+mn-lt"/>
                <a:cs typeface="Arial" panose="020B0604020202020204" pitchFamily="34" charset="0"/>
              </a:rPr>
              <a:t>of Canada Aviation Investigation Report </a:t>
            </a:r>
            <a:r>
              <a:rPr lang="en-US" sz="800" dirty="0" smtClean="0">
                <a:latin typeface="+mn-lt"/>
                <a:cs typeface="Arial" panose="020B0604020202020204" pitchFamily="34" charset="0"/>
              </a:rPr>
              <a:t>A14Q0068, p 26, Photo 4, 29 May 2014, downloaded 07 Aug 2017 from </a:t>
            </a:r>
            <a:r>
              <a:rPr lang="en-US" sz="800" dirty="0">
                <a:latin typeface="+mn-lt"/>
                <a:cs typeface="Arial" panose="020B0604020202020204" pitchFamily="34" charset="0"/>
                <a:hlinkClick r:id="rId5"/>
              </a:rPr>
              <a:t>http://</a:t>
            </a:r>
            <a:r>
              <a:rPr lang="en-US" sz="800" dirty="0" smtClean="0">
                <a:latin typeface="+mn-lt"/>
                <a:cs typeface="Arial" panose="020B0604020202020204" pitchFamily="34" charset="0"/>
                <a:hlinkClick r:id="rId5"/>
              </a:rPr>
              <a:t>www.bst-tsb.gc.ca/eng/rapports-reports/aviation/2014/a14q0068/a14q0068.asp</a:t>
            </a:r>
            <a:r>
              <a:rPr lang="en-US" sz="800" dirty="0" smtClean="0">
                <a:latin typeface="+mn-lt"/>
                <a:cs typeface="Arial" panose="020B0604020202020204" pitchFamily="34" charset="0"/>
              </a:rPr>
              <a:t>.</a:t>
            </a:r>
            <a:endParaRPr lang="en-US" sz="800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711" y="1281938"/>
            <a:ext cx="4242649" cy="2985567"/>
          </a:xfrm>
        </p:spPr>
      </p:pic>
      <p:sp>
        <p:nvSpPr>
          <p:cNvPr id="9" name="TextBox 8"/>
          <p:cNvSpPr txBox="1"/>
          <p:nvPr/>
        </p:nvSpPr>
        <p:spPr>
          <a:xfrm>
            <a:off x="4684711" y="4279380"/>
            <a:ext cx="4242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Structural damage to Bombardier CS100 wing, showing burn marks surrounding penetration by turbine disk segment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684711" y="970254"/>
            <a:ext cx="42426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Heat-Damage on a Composite Aircraft Wing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7550460" y="6581001"/>
            <a:ext cx="12164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Distribution 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71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410" y="86589"/>
            <a:ext cx="8835806" cy="564152"/>
          </a:xfrm>
        </p:spPr>
        <p:txBody>
          <a:bodyPr/>
          <a:lstStyle/>
          <a:p>
            <a:pPr algn="ctr"/>
            <a:r>
              <a:rPr lang="en-US" dirty="0" smtClean="0"/>
              <a:t>Preparing a Heat-Damaged Component for Repair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2375" y="1197786"/>
            <a:ext cx="4746134" cy="4524516"/>
          </a:xfrm>
        </p:spPr>
        <p:txBody>
          <a:bodyPr>
            <a:normAutofit fontScale="92500" lnSpcReduction="10000"/>
          </a:bodyPr>
          <a:lstStyle/>
          <a:p>
            <a:pPr marL="173038" indent="-173038"/>
            <a:r>
              <a:rPr lang="en-US" sz="1700" dirty="0" smtClean="0"/>
              <a:t>Uncertainty about Incipient Heat Damage can mandate replacing a major component of a modern military aircraft</a:t>
            </a:r>
          </a:p>
          <a:p>
            <a:pPr marL="346075" lvl="1" indent="-174625">
              <a:buFont typeface="Arial" panose="020B0604020202020204" pitchFamily="34" charset="0"/>
              <a:buChar char="–"/>
            </a:pPr>
            <a:r>
              <a:rPr lang="en-US" sz="1500" dirty="0" smtClean="0"/>
              <a:t>Replacement cost of a wing can be in the $M</a:t>
            </a:r>
          </a:p>
          <a:p>
            <a:pPr marL="346075" lvl="1" indent="-174625">
              <a:buFont typeface="Arial" panose="020B0604020202020204" pitchFamily="34" charset="0"/>
              <a:buChar char="–"/>
            </a:pPr>
            <a:r>
              <a:rPr lang="en-US" sz="1500" dirty="0" smtClean="0"/>
              <a:t>Aircraft down-time typically months to over a year</a:t>
            </a:r>
          </a:p>
          <a:p>
            <a:pPr marL="173038" indent="-173038"/>
            <a:endParaRPr lang="en-US" dirty="0"/>
          </a:p>
          <a:p>
            <a:pPr marL="173038" indent="-173038"/>
            <a:r>
              <a:rPr lang="en-US" sz="1700" dirty="0" smtClean="0"/>
              <a:t>A small heat-damaged region can be patched by qualified personnel</a:t>
            </a:r>
          </a:p>
          <a:p>
            <a:pPr marL="173038" indent="-173038"/>
            <a:endParaRPr lang="en-US" dirty="0"/>
          </a:p>
          <a:p>
            <a:pPr marL="173038" indent="-173038"/>
            <a:r>
              <a:rPr lang="en-US" sz="1700" i="1" dirty="0"/>
              <a:t>H</a:t>
            </a:r>
            <a:r>
              <a:rPr lang="en-US" sz="1700" i="1" dirty="0" smtClean="0"/>
              <a:t>ow to know you’ve removed all the damaged material?</a:t>
            </a:r>
          </a:p>
          <a:p>
            <a:pPr marL="342900" lvl="1" indent="-169863">
              <a:buFont typeface="Arial" panose="020B0604020202020204" pitchFamily="34" charset="0"/>
              <a:buChar char="–"/>
            </a:pPr>
            <a:r>
              <a:rPr lang="en-US" sz="1500" dirty="0" smtClean="0"/>
              <a:t>Easy to tell when fissures and/or </a:t>
            </a:r>
            <a:r>
              <a:rPr lang="en-US" sz="1500" dirty="0" err="1" smtClean="0"/>
              <a:t>delaminations</a:t>
            </a:r>
            <a:r>
              <a:rPr lang="en-US" sz="1500" dirty="0" smtClean="0"/>
              <a:t> are present</a:t>
            </a:r>
          </a:p>
          <a:p>
            <a:pPr marL="342900" lvl="1" indent="-169863">
              <a:buFont typeface="Arial" panose="020B0604020202020204" pitchFamily="34" charset="0"/>
              <a:buChar char="–"/>
            </a:pPr>
            <a:r>
              <a:rPr lang="en-US" sz="1500" dirty="0" smtClean="0"/>
              <a:t>But Incipient Heat Damaged composite looks and feels just fine!</a:t>
            </a:r>
          </a:p>
          <a:p>
            <a:pPr marL="173038" indent="-173038"/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700" i="1" dirty="0" smtClean="0"/>
              <a:t>Heat damage alters the composite material’s fluorescence signature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581" y="784957"/>
            <a:ext cx="2304607" cy="2094343"/>
          </a:xfrm>
        </p:spPr>
      </p:pic>
      <p:grpSp>
        <p:nvGrpSpPr>
          <p:cNvPr id="10" name="Group 9"/>
          <p:cNvGrpSpPr/>
          <p:nvPr/>
        </p:nvGrpSpPr>
        <p:grpSpPr>
          <a:xfrm>
            <a:off x="5078724" y="2539424"/>
            <a:ext cx="3804282" cy="4034095"/>
            <a:chOff x="5078724" y="2405862"/>
            <a:chExt cx="3804282" cy="403409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5706" y="3211083"/>
              <a:ext cx="2145792" cy="3121152"/>
            </a:xfrm>
            <a:prstGeom prst="rect">
              <a:avLst/>
            </a:prstGeom>
          </p:spPr>
        </p:pic>
        <p:sp>
          <p:nvSpPr>
            <p:cNvPr id="9" name="Cloud Callout 8"/>
            <p:cNvSpPr/>
            <p:nvPr/>
          </p:nvSpPr>
          <p:spPr bwMode="auto">
            <a:xfrm rot="20732633">
              <a:off x="7322791" y="2405862"/>
              <a:ext cx="1560215" cy="804349"/>
            </a:xfrm>
            <a:prstGeom prst="cloudCallout">
              <a:avLst>
                <a:gd name="adj1" fmla="val -126284"/>
                <a:gd name="adj2" fmla="val 17075"/>
              </a:avLst>
            </a:prstGeom>
            <a:noFill/>
            <a:ln w="9525" cap="flat" cmpd="sng" algn="ctr">
              <a:solidFill>
                <a:srgbClr val="C1131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1" u="none" strike="noStrike" cap="none" normalizeH="0" baseline="0" dirty="0" smtClean="0">
                  <a:solidFill>
                    <a:srgbClr val="C00000"/>
                  </a:solidFill>
                  <a:effectLst/>
                  <a:latin typeface="Arial" pitchFamily="34" charset="0"/>
                </a:rPr>
                <a:t>Is That Enough?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078724" y="6224513"/>
              <a:ext cx="216277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/>
                <a:t>Illustration © Andrei </a:t>
              </a:r>
              <a:r>
                <a:rPr lang="en-US" sz="800" dirty="0" err="1" smtClean="0"/>
                <a:t>Krauchukl</a:t>
              </a:r>
              <a:r>
                <a:rPr lang="en-US" sz="800" dirty="0" smtClean="0"/>
                <a:t> 123RF.com</a:t>
              </a:r>
              <a:endParaRPr lang="en-US" sz="800" dirty="0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665" y="3519762"/>
            <a:ext cx="2304606" cy="209685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550460" y="6581001"/>
            <a:ext cx="12164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Distribution 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686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125" y="131763"/>
            <a:ext cx="8704884" cy="795337"/>
          </a:xfrm>
        </p:spPr>
        <p:txBody>
          <a:bodyPr/>
          <a:lstStyle/>
          <a:p>
            <a:pPr algn="ctr"/>
            <a:r>
              <a:rPr lang="en-US" dirty="0" smtClean="0"/>
              <a:t>Incipient Heat Damage of Polymer Matrix Composites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672851" y="5994029"/>
            <a:ext cx="3581430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Data courtesy </a:t>
            </a:r>
            <a:r>
              <a:rPr lang="en-US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Dr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Raymond </a:t>
            </a:r>
            <a:r>
              <a:rPr lang="en-US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Meilunas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, NAVAIR Code 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4.3.4.4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46067" y="782578"/>
            <a:ext cx="7634999" cy="5005479"/>
            <a:chOff x="646067" y="782578"/>
            <a:chExt cx="7634999" cy="500547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067" y="782578"/>
              <a:ext cx="7634999" cy="500547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3541" y="4611643"/>
              <a:ext cx="920221" cy="685054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7550460" y="6581001"/>
            <a:ext cx="12164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Distribution 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5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03188" y="949227"/>
            <a:ext cx="8512821" cy="4788462"/>
            <a:chOff x="303188" y="323177"/>
            <a:chExt cx="8512821" cy="478846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188" y="323177"/>
              <a:ext cx="8512821" cy="478846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093301" y="4292968"/>
              <a:ext cx="211949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/>
                <a:t>© 2017 The Pennsylvania State University</a:t>
              </a:r>
              <a:endParaRPr lang="en-US" sz="8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125" y="131763"/>
            <a:ext cx="8704884" cy="795337"/>
          </a:xfrm>
        </p:spPr>
        <p:txBody>
          <a:bodyPr/>
          <a:lstStyle/>
          <a:p>
            <a:pPr algn="ctr"/>
            <a:r>
              <a:rPr lang="en-US" dirty="0" smtClean="0"/>
              <a:t>Fluorescence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550460" y="6581001"/>
            <a:ext cx="12164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Distribution 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117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125" y="131763"/>
            <a:ext cx="8704884" cy="795337"/>
          </a:xfrm>
        </p:spPr>
        <p:txBody>
          <a:bodyPr/>
          <a:lstStyle/>
          <a:p>
            <a:pPr algn="ctr"/>
            <a:r>
              <a:rPr lang="en-US" dirty="0" smtClean="0"/>
              <a:t>Fluorescence Spectra of PMCs Change with Heating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92902" y="1148398"/>
            <a:ext cx="53768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Spectra of AS4/3501-6 5HS Specimens Heated to Various Temperatures</a:t>
            </a:r>
            <a:endParaRPr lang="en-US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971067" y="1229499"/>
            <a:ext cx="6985000" cy="4445000"/>
            <a:chOff x="831919" y="1148398"/>
            <a:chExt cx="6985000" cy="4445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919" y="1148398"/>
              <a:ext cx="6985000" cy="4445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3121" y="2452284"/>
              <a:ext cx="1473200" cy="2387600"/>
            </a:xfrm>
            <a:prstGeom prst="rect">
              <a:avLst/>
            </a:prstGeom>
          </p:spPr>
        </p:pic>
      </p:grpSp>
      <p:sp>
        <p:nvSpPr>
          <p:cNvPr id="10" name="Right Arrow 9"/>
          <p:cNvSpPr/>
          <p:nvPr/>
        </p:nvSpPr>
        <p:spPr bwMode="auto">
          <a:xfrm rot="3006901">
            <a:off x="3478116" y="2433998"/>
            <a:ext cx="2053535" cy="738513"/>
          </a:xfrm>
          <a:prstGeom prst="rightArrow">
            <a:avLst/>
          </a:prstGeom>
          <a:solidFill>
            <a:srgbClr val="FF0000">
              <a:alpha val="3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Degradation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1918" y="939800"/>
            <a:ext cx="78459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Fluorescence Spectra of AS4 3501-6 5HS Carbon-Epoxy Composite Baked 1 </a:t>
            </a:r>
            <a:r>
              <a:rPr lang="en-US" b="1" dirty="0" err="1" smtClean="0"/>
              <a:t>Hr</a:t>
            </a:r>
            <a:r>
              <a:rPr lang="en-US" b="1" dirty="0" smtClean="0"/>
              <a:t> at Different Temperatures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394897" y="5847044"/>
            <a:ext cx="6219972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Specimens from NAVAIR Heat Damage Standards, courtesy </a:t>
            </a:r>
            <a:r>
              <a:rPr lang="en-US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Dr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Raymond </a:t>
            </a:r>
            <a:r>
              <a:rPr lang="en-US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Meilunas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, NAVAIR Code 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4.3.4.4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50460" y="6581001"/>
            <a:ext cx="12164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Distribution 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34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335" y="804193"/>
            <a:ext cx="6429925" cy="4813893"/>
          </a:xfrm>
          <a:prstGeom prst="rect">
            <a:avLst/>
          </a:prstGeom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69507" y="136820"/>
            <a:ext cx="8773753" cy="508561"/>
          </a:xfrm>
        </p:spPr>
        <p:txBody>
          <a:bodyPr/>
          <a:lstStyle/>
          <a:p>
            <a:pPr algn="ctr"/>
            <a:r>
              <a:rPr lang="en-US" sz="2400" dirty="0" smtClean="0"/>
              <a:t>Assembled Gen II LIF NDE Breadboard Apparatus</a:t>
            </a:r>
          </a:p>
        </p:txBody>
      </p:sp>
      <p:sp>
        <p:nvSpPr>
          <p:cNvPr id="32" name="Content Placeholder 2"/>
          <p:cNvSpPr txBox="1">
            <a:spLocks/>
          </p:cNvSpPr>
          <p:nvPr/>
        </p:nvSpPr>
        <p:spPr>
          <a:xfrm>
            <a:off x="394407" y="1281548"/>
            <a:ext cx="8256443" cy="52077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200" b="1" i="0" u="none" strike="noStrike" kern="120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600" b="1" i="0" u="none" strike="noStrike" kern="120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200" b="1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own Arrow 2"/>
          <p:cNvSpPr/>
          <p:nvPr/>
        </p:nvSpPr>
        <p:spPr bwMode="auto">
          <a:xfrm rot="7800000">
            <a:off x="4692508" y="1143309"/>
            <a:ext cx="769623" cy="2334160"/>
          </a:xfrm>
          <a:prstGeom prst="downArrow">
            <a:avLst>
              <a:gd name="adj1" fmla="val 26171"/>
              <a:gd name="adj2" fmla="val 46507"/>
            </a:avLst>
          </a:prstGeom>
          <a:gradFill>
            <a:gsLst>
              <a:gs pos="0">
                <a:schemeClr val="accent6">
                  <a:lumMod val="20000"/>
                  <a:lumOff val="80000"/>
                  <a:alpha val="55000"/>
                </a:schemeClr>
              </a:gs>
              <a:gs pos="100000">
                <a:srgbClr val="7030A0"/>
              </a:gs>
            </a:gsLst>
            <a:lin ang="5400000" scaled="1"/>
          </a:gradFill>
          <a:ln w="38100" cap="flat" cmpd="sng" algn="ctr">
            <a:solidFill>
              <a:srgbClr val="7030A0">
                <a:alpha val="55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" name="Down Arrow 5"/>
          <p:cNvSpPr/>
          <p:nvPr/>
        </p:nvSpPr>
        <p:spPr bwMode="auto">
          <a:xfrm>
            <a:off x="3656755" y="1532155"/>
            <a:ext cx="769623" cy="1565070"/>
          </a:xfrm>
          <a:prstGeom prst="downArrow">
            <a:avLst>
              <a:gd name="adj1" fmla="val 26171"/>
              <a:gd name="adj2" fmla="val 46507"/>
            </a:avLst>
          </a:prstGeom>
          <a:gradFill>
            <a:gsLst>
              <a:gs pos="0">
                <a:schemeClr val="accent1">
                  <a:lumMod val="40000"/>
                  <a:lumOff val="60000"/>
                  <a:alpha val="55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 scaled="1"/>
          </a:gradFill>
          <a:ln w="38100" cap="flat" cmpd="sng" algn="ctr">
            <a:solidFill>
              <a:schemeClr val="accent1">
                <a:lumMod val="50000"/>
                <a:alpha val="5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400" y="5712682"/>
            <a:ext cx="7315200" cy="6820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800" b="1" i="1" dirty="0" smtClean="0">
                <a:solidFill>
                  <a:srgbClr val="000000"/>
                </a:solidFill>
                <a:cs typeface="Arial" panose="020B0604020202020204" pitchFamily="34" charset="0"/>
              </a:rPr>
              <a:t>Fully operational breadboard system with interchangeable components and reconfigurable features.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199419" y="908971"/>
            <a:ext cx="2537549" cy="4639842"/>
          </a:xfrm>
        </p:spPr>
        <p:txBody>
          <a:bodyPr>
            <a:normAutofit lnSpcReduction="10000"/>
          </a:bodyPr>
          <a:lstStyle/>
          <a:p>
            <a:r>
              <a:rPr lang="en-US" sz="1500" dirty="0"/>
              <a:t>Developed </a:t>
            </a:r>
            <a:r>
              <a:rPr lang="en-US" sz="1500" dirty="0" smtClean="0"/>
              <a:t>in 2013-2014 by ARL Penn State with ONR </a:t>
            </a:r>
            <a:r>
              <a:rPr lang="en-US" sz="1500" dirty="0" err="1" smtClean="0"/>
              <a:t>iMAST</a:t>
            </a:r>
            <a:r>
              <a:rPr lang="en-US" sz="1500" dirty="0" smtClean="0"/>
              <a:t> funding</a:t>
            </a:r>
          </a:p>
          <a:p>
            <a:endParaRPr lang="en-US" sz="1500" dirty="0"/>
          </a:p>
          <a:p>
            <a:r>
              <a:rPr lang="en-US" sz="1500" dirty="0" smtClean="0"/>
              <a:t>405 nm diode laser irradiates a spot </a:t>
            </a:r>
            <a:r>
              <a:rPr lang="en-US" sz="1500" dirty="0"/>
              <a:t>on mounted sample coupon ~</a:t>
            </a:r>
            <a:r>
              <a:rPr lang="en-US" sz="1500" dirty="0" smtClean="0"/>
              <a:t>15 mm in diameter</a:t>
            </a:r>
          </a:p>
          <a:p>
            <a:endParaRPr lang="en-US" sz="1500" dirty="0"/>
          </a:p>
          <a:p>
            <a:r>
              <a:rPr lang="en-US" sz="1500" dirty="0" smtClean="0"/>
              <a:t>Fluorescence from a spot btw 2 &amp; 10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 mm diameter </a:t>
            </a:r>
            <a:r>
              <a:rPr lang="en-US" sz="1500" dirty="0" smtClean="0"/>
              <a:t>is collected into a COTS portable spectrometer </a:t>
            </a:r>
          </a:p>
          <a:p>
            <a:endParaRPr lang="en-US" sz="1500" dirty="0" smtClean="0"/>
          </a:p>
          <a:p>
            <a:r>
              <a:rPr lang="en-US" sz="1500" dirty="0" smtClean="0"/>
              <a:t>Spectra recorded for subsequent analysis</a:t>
            </a:r>
            <a:endParaRPr lang="en-US" sz="1500" dirty="0"/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550460" y="6581001"/>
            <a:ext cx="12164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Distribution 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788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610601" cy="655266"/>
          </a:xfrm>
        </p:spPr>
        <p:txBody>
          <a:bodyPr>
            <a:noAutofit/>
          </a:bodyPr>
          <a:lstStyle/>
          <a:p>
            <a:pPr algn="ctr"/>
            <a:r>
              <a:rPr lang="en-US" sz="2400" dirty="0" smtClean="0"/>
              <a:t>Developing the LIF NDE Gen II Breadboard Apparatus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200" dirty="0" smtClean="0"/>
          </a:p>
          <a:p>
            <a:endParaRPr lang="en-US" sz="2600" dirty="0" smtClean="0"/>
          </a:p>
          <a:p>
            <a:pPr lvl="1"/>
            <a:endParaRPr lang="en-US" sz="22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64150"/>
            <a:ext cx="8229600" cy="5486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86113" y="6169800"/>
            <a:ext cx="4253087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Christopher M. Bowie, currently with Ocean Optics, Inc.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50460" y="6581001"/>
            <a:ext cx="12164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Distribution 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971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857087" y="133874"/>
            <a:ext cx="7429853" cy="555184"/>
          </a:xfrm>
        </p:spPr>
        <p:txBody>
          <a:bodyPr/>
          <a:lstStyle/>
          <a:p>
            <a:pPr algn="ctr"/>
            <a:r>
              <a:rPr lang="en-US" dirty="0" smtClean="0"/>
              <a:t>Data Preprocessing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32607" y="2067930"/>
            <a:ext cx="8655702" cy="3383280"/>
            <a:chOff x="152399" y="2209800"/>
            <a:chExt cx="8655702" cy="3383280"/>
          </a:xfrm>
        </p:grpSpPr>
        <p:grpSp>
          <p:nvGrpSpPr>
            <p:cNvPr id="17" name="Group 16"/>
            <p:cNvGrpSpPr/>
            <p:nvPr/>
          </p:nvGrpSpPr>
          <p:grpSpPr>
            <a:xfrm>
              <a:off x="152399" y="2209800"/>
              <a:ext cx="8655702" cy="3383280"/>
              <a:chOff x="152399" y="1905000"/>
              <a:chExt cx="8655702" cy="3383280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399" y="1905000"/>
                <a:ext cx="4044213" cy="338328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53000" y="1905000"/>
                <a:ext cx="3855101" cy="338328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grpSp>
            <p:nvGrpSpPr>
              <p:cNvPr id="23" name="Group 22"/>
              <p:cNvGrpSpPr/>
              <p:nvPr/>
            </p:nvGrpSpPr>
            <p:grpSpPr>
              <a:xfrm>
                <a:off x="1143000" y="2286000"/>
                <a:ext cx="1839590" cy="1752600"/>
                <a:chOff x="1143000" y="2286000"/>
                <a:chExt cx="1839590" cy="1752600"/>
              </a:xfrm>
            </p:grpSpPr>
            <p:sp>
              <p:nvSpPr>
                <p:cNvPr id="25" name="Curved Left Arrow 24"/>
                <p:cNvSpPr/>
                <p:nvPr/>
              </p:nvSpPr>
              <p:spPr>
                <a:xfrm>
                  <a:off x="1143000" y="2286000"/>
                  <a:ext cx="609600" cy="1752600"/>
                </a:xfrm>
                <a:prstGeom prst="curvedLef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1755316" y="2881752"/>
                  <a:ext cx="122727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rgbClr val="00CC99">
                          <a:lumMod val="50000"/>
                        </a:srgbClr>
                      </a:solidFill>
                      <a:cs typeface="Arial" panose="020B0604020202020204" pitchFamily="34" charset="0"/>
                    </a:rPr>
                    <a:t>Effect of Normalization</a:t>
                  </a:r>
                  <a:endParaRPr lang="en-US" b="1" dirty="0">
                    <a:solidFill>
                      <a:srgbClr val="00CC99">
                        <a:lumMod val="50000"/>
                      </a:srgbClr>
                    </a:solidFill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4" name="Curved Left Arrow 23"/>
              <p:cNvSpPr/>
              <p:nvPr/>
            </p:nvSpPr>
            <p:spPr>
              <a:xfrm>
                <a:off x="6139904" y="2323682"/>
                <a:ext cx="609600" cy="1752600"/>
              </a:xfrm>
              <a:prstGeom prst="curvedLef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1752600" y="5029200"/>
              <a:ext cx="4267200" cy="458867"/>
              <a:chOff x="1752600" y="5029200"/>
              <a:chExt cx="4267200" cy="458867"/>
            </a:xfrm>
          </p:grpSpPr>
          <p:sp>
            <p:nvSpPr>
              <p:cNvPr id="19" name="Right Arrow 18"/>
              <p:cNvSpPr/>
              <p:nvPr/>
            </p:nvSpPr>
            <p:spPr>
              <a:xfrm>
                <a:off x="1752600" y="5029200"/>
                <a:ext cx="4267200" cy="182880"/>
              </a:xfrm>
              <a:prstGeom prst="rightArrow">
                <a:avLst/>
              </a:prstGeom>
              <a:solidFill>
                <a:srgbClr val="FFC000"/>
              </a:solidFill>
              <a:ln>
                <a:solidFill>
                  <a:srgbClr val="C092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2979874" y="5211068"/>
                <a:ext cx="195232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C09200"/>
                    </a:solidFill>
                    <a:cs typeface="Arial" panose="020B0604020202020204" pitchFamily="34" charset="0"/>
                  </a:rPr>
                  <a:t>Effect of Heat Treatment</a:t>
                </a:r>
                <a:endParaRPr lang="en-US" b="1" dirty="0">
                  <a:solidFill>
                    <a:srgbClr val="C09200"/>
                  </a:solidFill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7" name="TextBox 26"/>
          <p:cNvSpPr txBox="1"/>
          <p:nvPr/>
        </p:nvSpPr>
        <p:spPr>
          <a:xfrm>
            <a:off x="57023" y="1654145"/>
            <a:ext cx="41953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</a:rPr>
              <a:t>Epoxy Baseline (no additional heating)</a:t>
            </a:r>
            <a:endParaRPr lang="en-US" sz="2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082867" y="1649971"/>
            <a:ext cx="35557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</a:rPr>
              <a:t>Epoxy Heated to 470 °F for 1 </a:t>
            </a:r>
            <a:r>
              <a:rPr lang="en-US" sz="2000" dirty="0" err="1" smtClean="0">
                <a:solidFill>
                  <a:srgbClr val="000000"/>
                </a:solidFill>
                <a:latin typeface="Times New Roman" pitchFamily="18" charset="0"/>
              </a:rPr>
              <a:t>Hr</a:t>
            </a:r>
            <a:endParaRPr lang="en-US" sz="2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729712" y="3044681"/>
            <a:ext cx="1274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CC99">
                    <a:lumMod val="50000"/>
                  </a:srgbClr>
                </a:solidFill>
                <a:cs typeface="Arial" panose="020B0604020202020204" pitchFamily="34" charset="0"/>
              </a:rPr>
              <a:t>Effect of Normalization</a:t>
            </a:r>
            <a:endParaRPr lang="en-US" b="1" dirty="0">
              <a:solidFill>
                <a:srgbClr val="00CC99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30" name="Rectangle 5"/>
          <p:cNvSpPr txBox="1">
            <a:spLocks noChangeArrowheads="1"/>
          </p:cNvSpPr>
          <p:nvPr/>
        </p:nvSpPr>
        <p:spPr bwMode="auto">
          <a:xfrm>
            <a:off x="457214" y="707432"/>
            <a:ext cx="8229600" cy="6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ctr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ctr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ctr" rtl="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US" sz="1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Data Collected </a:t>
            </a: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against NAVAIR 4.3.4.4 Registered </a:t>
            </a:r>
            <a:r>
              <a:rPr lang="en-US" sz="1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Samples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1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of AS4 3501-6 Epoxy-based 5HS-Reinforced Composite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32607" y="5633078"/>
            <a:ext cx="8655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i="1" dirty="0" smtClean="0">
                <a:solidFill>
                  <a:srgbClr val="000000"/>
                </a:solidFill>
                <a:cs typeface="Arial" panose="020B0604020202020204" pitchFamily="34" charset="0"/>
              </a:rPr>
              <a:t>Data Preprocessing Preserves LIF Spectral Characteristics</a:t>
            </a:r>
          </a:p>
          <a:p>
            <a:pPr algn="ctr"/>
            <a:r>
              <a:rPr lang="en-US" sz="1800" b="1" i="1" dirty="0" smtClean="0">
                <a:solidFill>
                  <a:srgbClr val="000000"/>
                </a:solidFill>
                <a:cs typeface="Arial" panose="020B0604020202020204" pitchFamily="34" charset="0"/>
              </a:rPr>
              <a:t>and Compensates for Variations in Resin Surface Area!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550460" y="6581001"/>
            <a:ext cx="12164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Distribution 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66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ogram Review Project Briefing Template REV0 MAY07">
  <a:themeElements>
    <a:clrScheme name="Custom 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2D2DB9"/>
      </a:hlink>
      <a:folHlink>
        <a:srgbClr val="B2B2B2"/>
      </a:folHlink>
    </a:clrScheme>
    <a:fontScheme name="Program Review Project Briefing Template REV0 MAY07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Program Review Project Briefing Template REV0 MAY07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gram Review Project Briefing Template REV0 MAY07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gram Review Project Briefing Template REV0 MAY07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gram Review Project Briefing Template REV0 MAY07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gram Review Project Briefing Template REV0 MAY07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gram Review Project Briefing Template REV0 MAY07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gram Review Project Briefing Template REV0 MAY07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823</Words>
  <Application>Microsoft Office PowerPoint</Application>
  <PresentationFormat>On-screen Show (4:3)</PresentationFormat>
  <Paragraphs>163</Paragraphs>
  <Slides>16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Humnst777 Lt BT</vt:lpstr>
      <vt:lpstr>Times New Roman</vt:lpstr>
      <vt:lpstr>Wingdings</vt:lpstr>
      <vt:lpstr>Program Review Project Briefing Template REV0 MAY07</vt:lpstr>
      <vt:lpstr>PowerPoint Presentation</vt:lpstr>
      <vt:lpstr>Incipient Heat Damage Happens to Aircraft Components</vt:lpstr>
      <vt:lpstr>Preparing a Heat-Damaged Component for Repair</vt:lpstr>
      <vt:lpstr>Incipient Heat Damage of Polymer Matrix Composites</vt:lpstr>
      <vt:lpstr>Fluorescence</vt:lpstr>
      <vt:lpstr>Fluorescence Spectra of PMCs Change with Heating</vt:lpstr>
      <vt:lpstr>Assembled Gen II LIF NDE Breadboard Apparatus</vt:lpstr>
      <vt:lpstr>Developing the LIF NDE Gen II Breadboard Apparatus</vt:lpstr>
      <vt:lpstr>Data Preprocessing</vt:lpstr>
      <vt:lpstr>Performance Against 5HSAS4/3501-6 (Fabric Epoxy)</vt:lpstr>
      <vt:lpstr>Performance Against IM7/5250-4 (Uni-Tape BMI)</vt:lpstr>
      <vt:lpstr>Performance Against AS4/3501-6 (Uni-Tape Epoxy)</vt:lpstr>
      <vt:lpstr>Performance Against IM7/977-3 (Uni-Tape Toughened Epoxy)</vt:lpstr>
      <vt:lpstr>PowerPoint Presentation</vt:lpstr>
      <vt:lpstr>PowerPoint Presentation</vt:lpstr>
      <vt:lpstr>Our Report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# - Project Title  Presenter, Organization</dc:title>
  <dc:creator/>
  <cp:lastModifiedBy/>
  <cp:revision>2</cp:revision>
  <cp:lastPrinted>1901-01-01T05:00:00Z</cp:lastPrinted>
  <dcterms:created xsi:type="dcterms:W3CDTF">2007-06-01T18:36:40Z</dcterms:created>
  <dcterms:modified xsi:type="dcterms:W3CDTF">2017-08-14T15:09:43Z</dcterms:modified>
</cp:coreProperties>
</file>