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 ContentType="image/ti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1pPr>
    <a:lvl2pPr marL="0" marR="0" indent="228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2pPr>
    <a:lvl3pPr marL="0" marR="0" indent="457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3pPr>
    <a:lvl4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4pPr>
    <a:lvl5pPr marL="0" marR="0" indent="914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5pPr>
    <a:lvl6pPr marL="0" marR="0" indent="11430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6pPr>
    <a:lvl7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7pPr>
    <a:lvl8pPr marL="0" marR="0" indent="1600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8pPr>
    <a:lvl9pPr marL="0" marR="0" indent="1828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noFill/>
        </a:fill>
      </a:tcStyle>
    </a:wholeTbl>
    <a:band2H>
      <a:tcTxStyle/>
      <a:tcStyle>
        <a:tcBdr/>
        <a:fill>
          <a:solidFill>
            <a:srgbClr val="676164">
              <a:alpha val="36000"/>
            </a:srgbClr>
          </a:solidFill>
        </a:fill>
      </a:tcStyle>
    </a:band2H>
    <a:firstCol>
      <a:tcTxStyle b="off" i="off">
        <a:fontRef idx="minor">
          <a:srgbClr val="FFFFFF"/>
        </a:fontRef>
        <a:srgbClr val="FFFFFF"/>
      </a:tcTxStyle>
      <a:tcStyle>
        <a:tcBdr>
          <a:left>
            <a:ln w="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Col>
    <a:la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0" cap="flat">
              <a:noFill/>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lastRow>
    <a:fir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0" cap="flat">
              <a:noFill/>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Row>
  </a:tblStyle>
  <a:tblStyle styleId="{C7B018BB-80A7-4F77-B60F-C8B233D01FF8}"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676163">
              <a:alpha val="36000"/>
            </a:srgbClr>
          </a:solidFill>
        </a:fill>
      </a:tcStyle>
    </a:wholeTbl>
    <a:band2H>
      <a:tcTxStyle/>
      <a:tcStyle>
        <a:tcBdr/>
        <a:fill>
          <a:solidFill>
            <a:srgbClr val="676163">
              <a:alpha val="0"/>
            </a:srgbClr>
          </a:solidFill>
        </a:fill>
      </a:tcStyle>
    </a:band2H>
    <a:firstCol>
      <a:tcTxStyle b="off" i="off">
        <a:fontRef idx="minor">
          <a:srgbClr val="FFFFFF"/>
        </a:fontRef>
        <a:srgbClr val="FFFFFF"/>
      </a:tcTxStyle>
      <a:tcStyle>
        <a:tcBdr>
          <a:left>
            <a:ln w="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0000">
              <a:alpha val="25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0" cap="flat">
              <a:noFill/>
              <a:miter lim="400000"/>
            </a:ln>
          </a:top>
          <a:bottom>
            <a:ln w="1270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noFill/>
              <a:miter lim="400000"/>
            </a:ln>
          </a:insideV>
        </a:tcBdr>
        <a:fill>
          <a:noFill/>
        </a:fill>
      </a:tcStyle>
    </a:wholeTbl>
    <a:band2H>
      <a:tcTxStyle/>
      <a:tcStyle>
        <a:tcBdr/>
        <a:fill>
          <a:solidFill>
            <a:srgbClr val="94908F">
              <a:alpha val="64999"/>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D71E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2800">
              <a:alpha val="80000"/>
            </a:srgbClr>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wholeTbl>
    <a:band2H>
      <a:tcTxStyle/>
      <a:tcStyle>
        <a:tcBdr/>
        <a:fill>
          <a:solidFill>
            <a:srgbClr val="676163">
              <a:alpha val="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70000"/>
                </a:srgbClr>
              </a:solidFill>
              <a:prstDash val="solid"/>
              <a:miter lim="400000"/>
            </a:ln>
          </a:left>
          <a:right>
            <a:ln w="12700" cap="flat">
              <a:solidFill>
                <a:srgbClr val="FFFFFF">
                  <a:alpha val="70000"/>
                </a:srgbClr>
              </a:solidFill>
              <a:prstDash val="solid"/>
              <a:miter lim="400000"/>
            </a:ln>
          </a:right>
          <a:top>
            <a:ln w="12700" cap="flat">
              <a:solidFill>
                <a:srgbClr val="FFFFFF">
                  <a:alpha val="70000"/>
                </a:srgbClr>
              </a:solidFill>
              <a:prstDash val="solid"/>
              <a:miter lim="400000"/>
            </a:ln>
          </a:top>
          <a:bottom>
            <a:ln w="12700" cap="flat">
              <a:solidFill>
                <a:srgbClr val="FFFFFF">
                  <a:alpha val="70000"/>
                </a:srgbClr>
              </a:solidFill>
              <a:prstDash val="solid"/>
              <a:miter lim="400000"/>
            </a:ln>
          </a:bottom>
          <a:insideH>
            <a:ln w="12700" cap="flat">
              <a:solidFill>
                <a:srgbClr val="FFFFFF">
                  <a:alpha val="70000"/>
                </a:srgbClr>
              </a:solidFill>
              <a:prstDash val="solid"/>
              <a:miter lim="400000"/>
            </a:ln>
          </a:insideH>
          <a:insideV>
            <a:ln w="12700" cap="flat">
              <a:solidFill>
                <a:srgbClr val="FFFFFF">
                  <a:alpha val="70000"/>
                </a:srgbClr>
              </a:solidFill>
              <a:prstDash val="solid"/>
              <a:miter lim="400000"/>
            </a:ln>
          </a:insideV>
        </a:tcBdr>
        <a:fill>
          <a:noFill/>
        </a:fill>
      </a:tcStyle>
    </a:wholeTbl>
    <a:band2H>
      <a:tcTxStyle/>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25400" cap="flat">
              <a:solidFill>
                <a:srgbClr val="FFFFFF">
                  <a:alpha val="50000"/>
                </a:srgbClr>
              </a:solidFill>
              <a:prstDash val="solid"/>
              <a:miter lim="400000"/>
            </a:ln>
          </a:insideV>
        </a:tcBdr>
        <a:fill>
          <a:no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noFill/>
              <a:miter lim="400000"/>
            </a:ln>
          </a:bottom>
          <a:insideH>
            <a:ln w="25400" cap="flat">
              <a:solidFill>
                <a:srgbClr val="A0A4A8"/>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lastRow>
    <a:firstRow>
      <a:tcTxStyle b="off" i="off">
        <a:fontRef idx="minor">
          <a:srgbClr val="FFFFFF"/>
        </a:fontRef>
        <a:srgbClr val="FFFFFF"/>
      </a:tcTxStyle>
      <a:tcStyle>
        <a:tcBdr>
          <a:left>
            <a:ln w="25400" cap="flat">
              <a:solidFill>
                <a:srgbClr val="FFFFFF">
                  <a:alpha val="50000"/>
                </a:srgbClr>
              </a:solidFill>
              <a:prstDash val="solid"/>
              <a:miter lim="400000"/>
            </a:ln>
          </a:left>
          <a:right>
            <a:ln w="25400" cap="flat">
              <a:solidFill>
                <a:srgbClr val="FFFFFF">
                  <a:alpha val="50000"/>
                </a:srgbClr>
              </a:solidFill>
              <a:prstDash val="solid"/>
              <a:miter lim="400000"/>
            </a:ln>
          </a:right>
          <a:top>
            <a:ln w="12700" cap="flat">
              <a:noFill/>
              <a:miter lim="400000"/>
            </a:ln>
          </a:top>
          <a:bottom>
            <a:ln w="25400" cap="flat">
              <a:solidFill>
                <a:srgbClr val="FFFFFF">
                  <a:alpha val="50000"/>
                </a:srgbClr>
              </a:solidFill>
              <a:prstDash val="solid"/>
              <a:miter lim="400000"/>
            </a:ln>
          </a:bottom>
          <a:insideH>
            <a:ln w="25400" cap="flat">
              <a:solidFill>
                <a:srgbClr val="A0A4A8"/>
              </a:solidFill>
              <a:prstDash val="solid"/>
              <a:miter lim="400000"/>
            </a:ln>
          </a:insideH>
          <a:insideV>
            <a:ln w="25400" cap="flat">
              <a:solidFill>
                <a:srgbClr val="FFFFFF">
                  <a:alpha val="50000"/>
                </a:srgbClr>
              </a:solidFill>
              <a:prstDash val="solid"/>
              <a:miter lim="400000"/>
            </a:ln>
          </a:insideV>
        </a:tcBdr>
        <a:fill>
          <a:solidFill>
            <a:srgbClr val="676164">
              <a:alpha val="36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72"/>
    <p:restoredTop sz="73386" autoAdjust="0"/>
  </p:normalViewPr>
  <p:slideViewPr>
    <p:cSldViewPr snapToGrid="0" snapToObjects="1">
      <p:cViewPr varScale="1">
        <p:scale>
          <a:sx n="55" d="100"/>
          <a:sy n="55" d="100"/>
        </p:scale>
        <p:origin x="-1304" y="-112"/>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xfrm>
            <a:off x="1143000" y="685800"/>
            <a:ext cx="4572000" cy="3429000"/>
          </a:xfrm>
          <a:prstGeom prst="rect">
            <a:avLst/>
          </a:prstGeom>
        </p:spPr>
        <p:txBody>
          <a:bodyPr/>
          <a:lstStyle/>
          <a:p>
            <a:endParaRPr/>
          </a:p>
        </p:txBody>
      </p:sp>
      <p:sp>
        <p:nvSpPr>
          <p:cNvPr id="116" name="Shape 11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285399302"/>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prstGeom prst="rect">
            <a:avLst/>
          </a:prstGeom>
        </p:spPr>
        <p:txBody>
          <a:bodyPr/>
          <a:lstStyle/>
          <a:p>
            <a:endParaRPr/>
          </a:p>
        </p:txBody>
      </p:sp>
      <p:sp>
        <p:nvSpPr>
          <p:cNvPr id="126" name="Shape 126"/>
          <p:cNvSpPr>
            <a:spLocks noGrp="1"/>
          </p:cNvSpPr>
          <p:nvPr>
            <p:ph type="body" sz="quarter" idx="1"/>
          </p:nvPr>
        </p:nvSpPr>
        <p:spPr>
          <a:prstGeom prst="rect">
            <a:avLst/>
          </a:prstGeom>
        </p:spPr>
        <p:txBody>
          <a:bodyPr/>
          <a:lstStyle/>
          <a:p>
            <a:r>
              <a:t>Good morning - I’m going to start with a very quick introduction so that you’ll believe I might be worth listening to for the next 20 minutes. Temple Allen Industries in Rockville, MD has been making what most people think are robotic sanding arms since 2003. They’re not actually robotic - I like to say they’re “pneucanical” because they are a 100% pneumatic mechanism which guides a tool according to operator inputs via a joystick or other control switches. The operator is in charge, but they are no longer having to hold onto the sander and apply pressure to a surface - our equipment does that for them. Anyone who’s ever had to hold a sander for more than 3 minutes and knows how numb their fingers get with all the vibration and how tired their arm gets holding a several pound sanding tool out in front of them or over their head will understand the benefit immediately.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r>
              <a:rPr dirty="0"/>
              <a:t>Let’s look briefly through those 3 iterations, to better understand the development process. (Read Slide thru 3.0). </a:t>
            </a:r>
          </a:p>
          <a:p>
            <a:r>
              <a:rPr dirty="0"/>
              <a:t>As it turned out, we were not done once we delivered version 3.0, as Airbus asked us to go through one more round of development on the end effector to see if we could supply them with something even better for their solvent scrub application. The result was the 4.0 system you see on the next page - with a Dual 3,500 RPM 7” 1.0 hp Rotary Sander, variable contact angle, solvent-resistant BUP, and T-hooks interface  - which was then written up in the next month’s Airbus One magazine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prstGeom prst="rect">
            <a:avLst/>
          </a:prstGeom>
        </p:spPr>
        <p:txBody>
          <a:bodyPr/>
          <a:lstStyle/>
          <a:p>
            <a:endParaRPr/>
          </a:p>
        </p:txBody>
      </p:sp>
      <p:sp>
        <p:nvSpPr>
          <p:cNvPr id="253" name="Shape 253"/>
          <p:cNvSpPr>
            <a:spLocks noGrp="1"/>
          </p:cNvSpPr>
          <p:nvPr>
            <p:ph type="body" sz="quarter" idx="1"/>
          </p:nvPr>
        </p:nvSpPr>
        <p:spPr>
          <a:prstGeom prst="rect">
            <a:avLst/>
          </a:prstGeom>
        </p:spPr>
        <p:txBody>
          <a:bodyPr/>
          <a:lstStyle/>
          <a:p>
            <a:r>
              <a:rPr dirty="0"/>
              <a:t>Note that I have </a:t>
            </a:r>
            <a:r>
              <a:rPr lang="en-US" dirty="0" smtClean="0"/>
              <a:t>a </a:t>
            </a:r>
            <a:r>
              <a:rPr dirty="0" smtClean="0"/>
              <a:t>print out </a:t>
            </a:r>
            <a:r>
              <a:rPr dirty="0"/>
              <a:t>of this article if you’d like </a:t>
            </a:r>
            <a:r>
              <a:rPr lang="en-US" dirty="0" smtClean="0"/>
              <a:t>to see it more closely</a:t>
            </a:r>
            <a:r>
              <a:rPr dirty="0" smtClean="0"/>
              <a:t>. </a:t>
            </a:r>
            <a:r>
              <a:rPr dirty="0"/>
              <a:t>THIS is the kind of customer feedback you’re looking for - they discuss positive buy-in from operators, the problem (vibration exposure) being solved, and appreciation for all the vendor support.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prstGeom prst="rect">
            <a:avLst/>
          </a:prstGeom>
        </p:spPr>
        <p:txBody>
          <a:bodyPr/>
          <a:lstStyle/>
          <a:p>
            <a:endParaRPr/>
          </a:p>
        </p:txBody>
      </p:sp>
      <p:sp>
        <p:nvSpPr>
          <p:cNvPr id="268" name="Shape 268"/>
          <p:cNvSpPr>
            <a:spLocks noGrp="1"/>
          </p:cNvSpPr>
          <p:nvPr>
            <p:ph type="body" sz="quarter" idx="1"/>
          </p:nvPr>
        </p:nvSpPr>
        <p:spPr>
          <a:prstGeom prst="rect">
            <a:avLst/>
          </a:prstGeom>
        </p:spPr>
        <p:txBody>
          <a:bodyPr/>
          <a:lstStyle/>
          <a:p>
            <a:r>
              <a:t>To bring you up to the present, this is the current status of the Wing Top Sander. I have one here and will have it at our table for you to look at more closely</a:t>
            </a:r>
          </a:p>
          <a:p>
            <a:endParaRPr/>
          </a:p>
          <a:p>
            <a:r>
              <a:t>Before I move onto the work we’ve done with a paint stripping end effector - does anyone have any questions you’d like answered now about Wing Top Sanders?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r>
              <a:t>Our other example of tool development is still a work in progress. That it’s hard to develop a good paint-stripping sanding tool is proven by the fact that nobody has managed to do it yet. Let’s look a little more closely at the problem.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r>
              <a:t>I’m not trying to disparage the industry when I say that nobody’s developed a good paint-stripping tool yet. I say that because even with popular, well-made tools from numerous manufacturers, all these issues remain (read slide).</a:t>
            </a:r>
          </a:p>
          <a:p>
            <a:r>
              <a:t>In addition, we have to understand that “paint stripping” means something different to everyone</a:t>
            </a:r>
          </a:p>
          <a:p>
            <a:r>
              <a:t>	Have to understand: what material being stripped? Are we talking about hex chrome primer or topcoat? </a:t>
            </a:r>
          </a:p>
          <a:p>
            <a:r>
              <a:t>	Have to understand: what sanding finish is desired? Are you looking to produce a spotted cow or sand clean to bare composite?</a:t>
            </a:r>
          </a:p>
          <a:p>
            <a:r>
              <a:t>	Have to understand: how fast must the job be done?</a:t>
            </a:r>
          </a:p>
          <a:p>
            <a:r>
              <a:t>	Have to understand: whether the job requires the sander to tip, or is the priority to protect the plane by staying flat?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p>
            <a:r>
              <a:rPr dirty="0"/>
              <a:t>Abrasive paint stripping, because of the longer times and greater pressure, is even more of an ergonomic disaster than sanding in general. I’ve zoomed in on the ergonomic risk assessment form here - this one filled out for paint stripping the belly of an aircraft, to make the point about how terrible for workers this process can be. Note that the company we got this ergonomic risk assessment from requires management action for any score over 20, and this task weighs in at 62. </a:t>
            </a:r>
          </a:p>
          <a:p>
            <a:endParaRPr dirty="0"/>
          </a:p>
          <a:p>
            <a:r>
              <a:rPr dirty="0"/>
              <a:t>The last bullet here deserves a few comments. Normally, we modify and incorporate existing tools from 3M, Dynabrade, or other </a:t>
            </a:r>
            <a:r>
              <a:rPr lang="en-US" dirty="0" smtClean="0"/>
              <a:t>high quality</a:t>
            </a:r>
            <a:r>
              <a:rPr lang="en-US" baseline="0" dirty="0" smtClean="0"/>
              <a:t> </a:t>
            </a:r>
            <a:r>
              <a:rPr dirty="0" smtClean="0"/>
              <a:t>manual </a:t>
            </a:r>
            <a:r>
              <a:rPr dirty="0"/>
              <a:t>sanding tool manufacturers. Tools which do a good job when held by artisans simply do a better job when they’re deployed by EMMA systems or our Wing Top Sanders, and all the ergonomic and health issues go away. In the case of the paint stripping task however, there are no hand-held tools which do as good a job as we would like - so we’re having to develop our own tool, potentially taking advantage of the fact that EMMA can safely wield a heavier and more powerful tool than an artisan can.</a:t>
            </a:r>
          </a:p>
          <a:p>
            <a:endParaRPr dirty="0"/>
          </a:p>
          <a:p>
            <a:r>
              <a:rPr dirty="0"/>
              <a:t>We are of course aiming to not only solve the ergonomic challenges, we’re working to make the abrasive paint stripping process fast enough that more shops have the option of choosing mechanical abrasion rather than having to face the environmental impacts of media blasting or nasty chemicals.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p>
            <a:r>
              <a:t>On this slide you see the first two approaches we’ve taken. With 1.0 we chose to integrate a really powerful motor with a heavy steel block, thinking that pressing down hard on the painted surface might allow abrasives to cut deeper, but found that the high RPM of that motor didn’t help at all, as high RPM can make the paint harder and more resistant to abrasion. We also found that the greater inertial mass of the steel block didn’t improve the system stability, but instead served to amplify the oscillation magnitude of the rotating tool. Version 1.5 replaced the 1hp motor with a 0.5hp version with lower RPM, and Version 2.0 replaced the steel block with aluminum, and we adjusted some of the component geometry. This dramatically improved the tool stability, and it seems to sand pretty effectively, but it’s not quite ready for prime time.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noRot="1" noChangeAspect="1"/>
          </p:cNvSpPr>
          <p:nvPr>
            <p:ph type="sldImg"/>
          </p:nvPr>
        </p:nvSpPr>
        <p:spPr>
          <a:prstGeom prst="rect">
            <a:avLst/>
          </a:prstGeom>
        </p:spPr>
        <p:txBody>
          <a:bodyPr/>
          <a:lstStyle/>
          <a:p>
            <a:endParaRPr/>
          </a:p>
        </p:txBody>
      </p:sp>
      <p:sp>
        <p:nvSpPr>
          <p:cNvPr id="331" name="Shape 331"/>
          <p:cNvSpPr>
            <a:spLocks noGrp="1"/>
          </p:cNvSpPr>
          <p:nvPr>
            <p:ph type="body" sz="quarter" idx="1"/>
          </p:nvPr>
        </p:nvSpPr>
        <p:spPr>
          <a:prstGeom prst="rect">
            <a:avLst/>
          </a:prstGeom>
        </p:spPr>
        <p:txBody>
          <a:bodyPr/>
          <a:lstStyle/>
          <a:p>
            <a:r>
              <a:t>As we work on V 3.0, here are the primary factors we have to optimize, each often in direct correlation to one or more of the others, so it gets pretty complicated.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noRot="1" noChangeAspect="1"/>
          </p:cNvSpPr>
          <p:nvPr>
            <p:ph type="sldImg"/>
          </p:nvPr>
        </p:nvSpPr>
        <p:spPr>
          <a:prstGeom prst="rect">
            <a:avLst/>
          </a:prstGeom>
        </p:spPr>
        <p:txBody>
          <a:bodyPr/>
          <a:lstStyle/>
          <a:p>
            <a:endParaRPr/>
          </a:p>
        </p:txBody>
      </p:sp>
      <p:sp>
        <p:nvSpPr>
          <p:cNvPr id="340" name="Shape 340"/>
          <p:cNvSpPr>
            <a:spLocks noGrp="1"/>
          </p:cNvSpPr>
          <p:nvPr>
            <p:ph type="body" sz="quarter" idx="1"/>
          </p:nvPr>
        </p:nvSpPr>
        <p:spPr>
          <a:prstGeom prst="rect">
            <a:avLst/>
          </a:prstGeom>
        </p:spPr>
        <p:txBody>
          <a:bodyPr/>
          <a:lstStyle/>
          <a:p>
            <a:r>
              <a:rPr lang="en-US" dirty="0" smtClean="0"/>
              <a:t>The </a:t>
            </a:r>
            <a:r>
              <a:rPr dirty="0" smtClean="0"/>
              <a:t>next </a:t>
            </a:r>
            <a:r>
              <a:rPr dirty="0"/>
              <a:t>steps for us are to reconnect with existing clients who’ve expressed an interest in an improved paint-stripping tool, and find out in more detail exactly what they’re looking for, get some sample panels, lock down the tool design, establish a testing regimen, and conduct onsite trials.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346"/>
          <p:cNvSpPr>
            <a:spLocks noGrp="1" noRot="1" noChangeAspect="1"/>
          </p:cNvSpPr>
          <p:nvPr>
            <p:ph type="sldImg"/>
          </p:nvPr>
        </p:nvSpPr>
        <p:spPr>
          <a:prstGeom prst="rect">
            <a:avLst/>
          </a:prstGeom>
        </p:spPr>
        <p:txBody>
          <a:bodyPr/>
          <a:lstStyle/>
          <a:p>
            <a:endParaRPr/>
          </a:p>
        </p:txBody>
      </p:sp>
      <p:sp>
        <p:nvSpPr>
          <p:cNvPr id="347" name="Shape 347"/>
          <p:cNvSpPr>
            <a:spLocks noGrp="1"/>
          </p:cNvSpPr>
          <p:nvPr>
            <p:ph type="body" sz="quarter" idx="1"/>
          </p:nvPr>
        </p:nvSpPr>
        <p:spPr>
          <a:prstGeom prst="rect">
            <a:avLst/>
          </a:prstGeom>
        </p:spPr>
        <p:txBody>
          <a:bodyPr/>
          <a:lstStyle/>
          <a:p>
            <a:r>
              <a:rPr dirty="0"/>
              <a:t>So - what have these development efforts taught us at Temple Allen? (read slide)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prstGeom prst="rect">
            <a:avLst/>
          </a:prstGeom>
        </p:spPr>
        <p:txBody>
          <a:bodyPr/>
          <a:lstStyle/>
          <a:p>
            <a:endParaRPr/>
          </a:p>
        </p:txBody>
      </p:sp>
      <p:sp>
        <p:nvSpPr>
          <p:cNvPr id="132" name="Shape 132"/>
          <p:cNvSpPr>
            <a:spLocks noGrp="1"/>
          </p:cNvSpPr>
          <p:nvPr>
            <p:ph type="body" sz="quarter" idx="1"/>
          </p:nvPr>
        </p:nvSpPr>
        <p:spPr>
          <a:prstGeom prst="rect">
            <a:avLst/>
          </a:prstGeom>
        </p:spPr>
        <p:txBody>
          <a:bodyPr/>
          <a:lstStyle/>
          <a:p>
            <a:r>
              <a:t>In addition to our extensive commercial experience, we’ve worked on quite a range of military aircraft and have installed equipment at several Air Force and Navy facilities.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a:spLocks noGrp="1" noRot="1" noChangeAspect="1"/>
          </p:cNvSpPr>
          <p:nvPr>
            <p:ph type="sldImg"/>
          </p:nvPr>
        </p:nvSpPr>
        <p:spPr>
          <a:prstGeom prst="rect">
            <a:avLst/>
          </a:prstGeom>
        </p:spPr>
        <p:txBody>
          <a:bodyPr/>
          <a:lstStyle/>
          <a:p>
            <a:endParaRPr/>
          </a:p>
        </p:txBody>
      </p:sp>
      <p:sp>
        <p:nvSpPr>
          <p:cNvPr id="362" name="Shape 362"/>
          <p:cNvSpPr>
            <a:spLocks noGrp="1"/>
          </p:cNvSpPr>
          <p:nvPr>
            <p:ph type="body" sz="quarter" idx="1"/>
          </p:nvPr>
        </p:nvSpPr>
        <p:spPr>
          <a:prstGeom prst="rect">
            <a:avLst/>
          </a:prstGeom>
        </p:spPr>
        <p:txBody>
          <a:bodyPr/>
          <a:lstStyle/>
          <a:p>
            <a:r>
              <a:rPr dirty="0"/>
              <a:t>In keeping with our own experience, I’d recommend any of you responsible for sourcing new tools make sure you’ve interviewed the workers who’ll be using those tools to make sure not only that they </a:t>
            </a:r>
            <a:r>
              <a:rPr lang="en-US" dirty="0" smtClean="0"/>
              <a:t>FEEL </a:t>
            </a:r>
            <a:r>
              <a:rPr dirty="0" smtClean="0"/>
              <a:t>included </a:t>
            </a:r>
            <a:r>
              <a:rPr dirty="0"/>
              <a:t>(which will help buy-in later), but that they actually ARE included - because successful tool development simply can’t happen without them. </a:t>
            </a:r>
          </a:p>
          <a:p>
            <a:endParaRPr dirty="0"/>
          </a:p>
          <a:p>
            <a:r>
              <a:rPr dirty="0"/>
              <a:t>If you think a small company might have, or be able to generate, the tool you’re looking for, consider if the SBIR process is appropriate to your situation, and if so - use it - it can work well. If you’re in more of a hurry, talk to your favorite small company about demonstrations and trials.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noRot="1" noChangeAspect="1"/>
          </p:cNvSpPr>
          <p:nvPr>
            <p:ph type="sldImg"/>
          </p:nvPr>
        </p:nvSpPr>
        <p:spPr>
          <a:prstGeom prst="rect">
            <a:avLst/>
          </a:prstGeom>
        </p:spPr>
        <p:txBody>
          <a:bodyPr/>
          <a:lstStyle/>
          <a:p>
            <a:endParaRPr/>
          </a:p>
        </p:txBody>
      </p:sp>
      <p:sp>
        <p:nvSpPr>
          <p:cNvPr id="369" name="Shape 369"/>
          <p:cNvSpPr>
            <a:spLocks noGrp="1"/>
          </p:cNvSpPr>
          <p:nvPr>
            <p:ph type="body" sz="quarter" idx="1"/>
          </p:nvPr>
        </p:nvSpPr>
        <p:spPr>
          <a:prstGeom prst="rect">
            <a:avLst/>
          </a:prstGeom>
        </p:spPr>
        <p:txBody>
          <a:bodyPr/>
          <a:lstStyle/>
          <a:p>
            <a:r>
              <a:t>I’ve put some of my questions on the slide — but this is the chance for you to ask your questions . . .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We’ll be talking today about how small and famously nimble companies in the private sector go about new tool development, with a focus on ergonomic tooling which addresses the challenges of paint stripping and surface preparation. Of most importance to you, presumably, will be how private sector companies can solve military sector challenges faster, better, and less expensively, and what you need to do to get your hands on the solutions you need</a:t>
            </a:r>
            <a:r>
              <a:rPr dirty="0" smtClean="0"/>
              <a:t>.</a:t>
            </a:r>
            <a:r>
              <a:rPr lang="en-US" dirty="0" smtClean="0"/>
              <a:t> Our agenda for today is here on this slide </a:t>
            </a:r>
            <a:r>
              <a:rPr lang="mr-IN" dirty="0" smtClean="0"/>
              <a:t>–</a:t>
            </a:r>
            <a:r>
              <a:rPr lang="en-US" dirty="0" smtClean="0"/>
              <a:t> a discussion of the Tool Development process, two examples from Temple Allen, a short discussion</a:t>
            </a:r>
            <a:r>
              <a:rPr lang="en-US" baseline="0" dirty="0" smtClean="0"/>
              <a:t> of lessons learned and recommendations for the DoD, followed by time for Q&amp;A.</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t>When discussing new tool development, it is important to remember that what you want to do is create a tool that is eagerly adopted by the personnel charged with using it, that checks all the boxes on performance and safety improvements, and that pays for its own development with operational and ergonomic savings. It is both frustrating and a waste of your budget allocations to introduce a new tool your personnel won’t actually use - so it helps to keep the whole technology adoption cycle, outlined on this slide, in mind as you first start brainstorming about any new technology.</a:t>
            </a:r>
          </a:p>
          <a:p>
            <a:r>
              <a:t>	As the bold text is supposed to indicate, the most important task when developing a tool is to make sure it provides what the USER would call a solution - if you’ve done that, most of these other boxes check themselves.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prstGeom prst="rect">
            <a:avLst/>
          </a:prstGeom>
        </p:spPr>
        <p:txBody>
          <a:bodyPr/>
          <a:lstStyle/>
          <a:p>
            <a:endParaRPr/>
          </a:p>
        </p:txBody>
      </p:sp>
      <p:sp>
        <p:nvSpPr>
          <p:cNvPr id="170" name="Shape 170"/>
          <p:cNvSpPr>
            <a:spLocks noGrp="1"/>
          </p:cNvSpPr>
          <p:nvPr>
            <p:ph type="body" sz="quarter" idx="1"/>
          </p:nvPr>
        </p:nvSpPr>
        <p:spPr>
          <a:prstGeom prst="rect">
            <a:avLst/>
          </a:prstGeom>
        </p:spPr>
        <p:txBody>
          <a:bodyPr/>
          <a:lstStyle/>
          <a:p>
            <a:r>
              <a:rPr dirty="0"/>
              <a:t>The first example of tool development I’ll be talking about is our Wing Top Sander, which we developed having identified a need at Airbus Broughton. The project started when Temple Allen delivered two EMMA Stand Systems, seen in the right side photos, in Phase I of the program to address the ergonomic challenges of holding a sanding tool up over your head underneath the gargantuan wings of the A380. We did develop the EEF </a:t>
            </a:r>
            <a:r>
              <a:rPr dirty="0" smtClean="0"/>
              <a:t>shown </a:t>
            </a:r>
            <a:r>
              <a:rPr dirty="0"/>
              <a:t>bottom right as part of this process, but the EMMA itself was COTS equipment. Phase II of the program focused on solving the ergonomic challenges of sanding the equally large wing tops.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prstGeom prst="rect">
            <a:avLst/>
          </a:prstGeom>
        </p:spPr>
        <p:txBody>
          <a:bodyPr/>
          <a:lstStyle/>
          <a:p>
            <a:endParaRPr/>
          </a:p>
        </p:txBody>
      </p:sp>
      <p:sp>
        <p:nvSpPr>
          <p:cNvPr id="180" name="Shape 180"/>
          <p:cNvSpPr>
            <a:spLocks noGrp="1"/>
          </p:cNvSpPr>
          <p:nvPr>
            <p:ph type="body" sz="quarter" idx="1"/>
          </p:nvPr>
        </p:nvSpPr>
        <p:spPr>
          <a:prstGeom prst="rect">
            <a:avLst/>
          </a:prstGeom>
        </p:spPr>
        <p:txBody>
          <a:bodyPr/>
          <a:lstStyle/>
          <a:p>
            <a:r>
              <a:t>So - per our handy “Successful Tool Development” guide, our first steps are to identify the problem and understand the user. In the case of the A380 wing tops, the problem was obvious and the user was suffering from stress, fatigue, knee pain, shoulder pain, neck pain, and absenteeism.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r>
              <a:rPr dirty="0"/>
              <a:t>Our first priority, not surprisingly, was to get the workers up off their knees, and not otherwise make the process less attractive for Airbus </a:t>
            </a:r>
            <a:r>
              <a:rPr lang="mr-IN" dirty="0" smtClean="0"/>
              <a:t>–</a:t>
            </a:r>
            <a:r>
              <a:rPr dirty="0" smtClean="0"/>
              <a:t> </a:t>
            </a:r>
            <a:r>
              <a:rPr lang="en-US" dirty="0" smtClean="0"/>
              <a:t>so </a:t>
            </a:r>
            <a:r>
              <a:rPr dirty="0" smtClean="0"/>
              <a:t>at </a:t>
            </a:r>
            <a:r>
              <a:rPr dirty="0"/>
              <a:t>a minimum we needed to match the current levels of quality and productivity. They also hoped we’d be able to incorporate fluid delivery into our systems to prevent operators from having to carry bottles of the solvent around with them.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r>
              <a:rPr dirty="0"/>
              <a:t>The A380 Wing facility has overhead-mounted gantry platforms, and our first idea was to mount a version of our existing EMMA equipment to perform the work. This would have necessitated mounting EMMA rails </a:t>
            </a:r>
            <a:r>
              <a:rPr lang="mr-IN" dirty="0" smtClean="0"/>
              <a:t>–</a:t>
            </a:r>
            <a:r>
              <a:rPr dirty="0" smtClean="0"/>
              <a:t> </a:t>
            </a:r>
            <a:r>
              <a:rPr lang="en-US" dirty="0" smtClean="0"/>
              <a:t>illustrated here </a:t>
            </a:r>
            <a:r>
              <a:rPr dirty="0" smtClean="0"/>
              <a:t>in </a:t>
            </a:r>
            <a:r>
              <a:rPr dirty="0"/>
              <a:t>yellow - onto each lift, and creating a way to park EMMA units somewhere else when the gantry platform didn’t need them. While all this could have been achieved, there was no way to get around the fact that the operator would not be, and could not be, positioned to see the surface very well.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prstGeom prst="rect">
            <a:avLst/>
          </a:prstGeom>
        </p:spPr>
        <p:txBody>
          <a:bodyPr/>
          <a:lstStyle/>
          <a:p>
            <a:endParaRPr/>
          </a:p>
        </p:txBody>
      </p:sp>
      <p:sp>
        <p:nvSpPr>
          <p:cNvPr id="224" name="Shape 224"/>
          <p:cNvSpPr>
            <a:spLocks noGrp="1"/>
          </p:cNvSpPr>
          <p:nvPr>
            <p:ph type="body" sz="quarter" idx="1"/>
          </p:nvPr>
        </p:nvSpPr>
        <p:spPr>
          <a:prstGeom prst="rect">
            <a:avLst/>
          </a:prstGeom>
        </p:spPr>
        <p:txBody>
          <a:bodyPr/>
          <a:lstStyle/>
          <a:p>
            <a:r>
              <a:rPr dirty="0"/>
              <a:t>Our second idea was better, and generated a solution that addressed all the ergonomic challenges, but was also faster, lighter, and easier for the operator. </a:t>
            </a:r>
            <a:r>
              <a:rPr lang="en-US" dirty="0" smtClean="0"/>
              <a:t>It</a:t>
            </a:r>
            <a:r>
              <a:rPr lang="en-US" baseline="0" dirty="0" smtClean="0"/>
              <a:t> was also a lot less </a:t>
            </a:r>
            <a:r>
              <a:rPr lang="en-US" baseline="0" dirty="0" smtClean="0"/>
              <a:t>expensive for Airbus. </a:t>
            </a:r>
            <a:r>
              <a:rPr dirty="0" smtClean="0"/>
              <a:t>The </a:t>
            </a:r>
            <a:r>
              <a:rPr dirty="0"/>
              <a:t>customer had bought and tested a conventional drywall sander - not at all the right tool for their </a:t>
            </a:r>
            <a:r>
              <a:rPr dirty="0" smtClean="0"/>
              <a:t>application</a:t>
            </a:r>
            <a:r>
              <a:rPr lang="en-US" dirty="0" smtClean="0"/>
              <a:t> (in that it was electric, underepowered, didn't </a:t>
            </a:r>
            <a:r>
              <a:rPr lang="en-US" dirty="0" smtClean="0"/>
              <a:t>suppress</a:t>
            </a:r>
            <a:r>
              <a:rPr lang="en-US" baseline="0" dirty="0" smtClean="0"/>
              <a:t> </a:t>
            </a:r>
            <a:r>
              <a:rPr lang="en-US" baseline="0" dirty="0" smtClean="0"/>
              <a:t>vibration, </a:t>
            </a:r>
            <a:r>
              <a:rPr lang="en-US" dirty="0" smtClean="0"/>
              <a:t>and was unable to handle solvents)</a:t>
            </a:r>
            <a:r>
              <a:rPr dirty="0" smtClean="0"/>
              <a:t> </a:t>
            </a:r>
            <a:r>
              <a:rPr dirty="0"/>
              <a:t>- but they hoped that we might be able to produce a more powerful pneumatic equivalent able to survive wet-sanding operations and reduce operator exposure to vibration. As you can see, we worked thru a few variations, and delivered a system about 6 months later which ticked all those boxes.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50900" y="1270000"/>
            <a:ext cx="11303000" cy="3505200"/>
          </a:xfrm>
          <a:prstGeom prst="rect">
            <a:avLst/>
          </a:prstGeom>
        </p:spPr>
        <p:txBody>
          <a:bodyPr anchor="b"/>
          <a:lstStyle/>
          <a:p>
            <a:r>
              <a:t>Title Text</a:t>
            </a:r>
          </a:p>
        </p:txBody>
      </p:sp>
      <p:sp>
        <p:nvSpPr>
          <p:cNvPr id="12" name="Body Level One…"/>
          <p:cNvSpPr txBox="1">
            <a:spLocks noGrp="1"/>
          </p:cNvSpPr>
          <p:nvPr>
            <p:ph type="body" sz="quarter" idx="1"/>
          </p:nvPr>
        </p:nvSpPr>
        <p:spPr>
          <a:xfrm>
            <a:off x="850900" y="4864100"/>
            <a:ext cx="11303000" cy="1574800"/>
          </a:xfrm>
          <a:prstGeom prst="rect">
            <a:avLst/>
          </a:prstGeom>
        </p:spPr>
        <p:txBody>
          <a:bodyPr anchor="t"/>
          <a:lstStyle>
            <a:lvl1pPr marL="0" indent="0">
              <a:spcBef>
                <a:spcPts val="0"/>
              </a:spcBef>
              <a:buSzTx/>
              <a:buNone/>
              <a:defRPr sz="4200">
                <a:solidFill>
                  <a:srgbClr val="73BFFF"/>
                </a:solidFill>
              </a:defRPr>
            </a:lvl1pPr>
            <a:lvl2pPr marL="0" indent="228600">
              <a:spcBef>
                <a:spcPts val="0"/>
              </a:spcBef>
              <a:buSzTx/>
              <a:buNone/>
              <a:defRPr sz="4200">
                <a:solidFill>
                  <a:srgbClr val="73BFFF"/>
                </a:solidFill>
              </a:defRPr>
            </a:lvl2pPr>
            <a:lvl3pPr marL="0" indent="457200">
              <a:spcBef>
                <a:spcPts val="0"/>
              </a:spcBef>
              <a:buSzTx/>
              <a:buNone/>
              <a:defRPr sz="4200">
                <a:solidFill>
                  <a:srgbClr val="73BFFF"/>
                </a:solidFill>
              </a:defRPr>
            </a:lvl3pPr>
            <a:lvl4pPr marL="0" indent="685800">
              <a:spcBef>
                <a:spcPts val="0"/>
              </a:spcBef>
              <a:buSzTx/>
              <a:buNone/>
              <a:defRPr sz="4200">
                <a:solidFill>
                  <a:srgbClr val="73BFFF"/>
                </a:solidFill>
              </a:defRPr>
            </a:lvl4pPr>
            <a:lvl5pPr marL="0" indent="914400">
              <a:spcBef>
                <a:spcPts val="0"/>
              </a:spcBef>
              <a:buSzTx/>
              <a:buNone/>
              <a:defRPr sz="4200">
                <a:solidFill>
                  <a:srgbClr val="73BFFF"/>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2"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solidFill>
                  <a:srgbClr val="73BFFF"/>
                </a:solidFill>
                <a:effectLst>
                  <a:outerShdw blurRad="38100" dist="36285" dir="2700000" rotWithShape="0">
                    <a:srgbClr val="000000">
                      <a:alpha val="48000"/>
                    </a:srgbClr>
                  </a:outerShdw>
                </a:effectLst>
                <a:latin typeface="Helvetica Neue"/>
                <a:ea typeface="Helvetica Neue"/>
                <a:cs typeface="Helvetica Neue"/>
                <a:sym typeface="Helvetica Neue"/>
              </a:defRPr>
            </a:lvl1pPr>
          </a:lstStyle>
          <a:p>
            <a:r>
              <a:t>–Johnny Appleseed</a:t>
            </a:r>
          </a:p>
        </p:txBody>
      </p:sp>
      <p:sp>
        <p:nvSpPr>
          <p:cNvPr id="93" name="“Type a quote here.”"/>
          <p:cNvSpPr txBox="1">
            <a:spLocks noGrp="1"/>
          </p:cNvSpPr>
          <p:nvPr>
            <p:ph type="body" sz="quarter" idx="14"/>
          </p:nvPr>
        </p:nvSpPr>
        <p:spPr>
          <a:xfrm>
            <a:off x="1270000" y="4267200"/>
            <a:ext cx="10464800" cy="647700"/>
          </a:xfrm>
          <a:prstGeom prst="rect">
            <a:avLst/>
          </a:prstGeom>
        </p:spPr>
        <p:txBody>
          <a:bodyPr>
            <a:spAutoFit/>
          </a:bodyPr>
          <a:lstStyle>
            <a:lvl1pPr marL="0" indent="0" algn="ctr">
              <a:spcBef>
                <a:spcPts val="0"/>
              </a:spcBef>
              <a:buSzTx/>
              <a:buNone/>
              <a:defRPr>
                <a:effectLst>
                  <a:outerShdw blurRad="38100" dist="54428" dir="2700000" rotWithShape="0">
                    <a:srgbClr val="000000">
                      <a:alpha val="48000"/>
                    </a:srgbClr>
                  </a:outerShdw>
                </a:effectLst>
              </a:defRPr>
            </a:lvl1pPr>
          </a:lstStyle>
          <a:p>
            <a:r>
              <a:t>“Type a quote here.” </a:t>
            </a:r>
          </a:p>
        </p:txBody>
      </p:sp>
      <p:sp>
        <p:nvSpPr>
          <p:cNvPr id="94"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1"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2"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9"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825500" y="914400"/>
            <a:ext cx="11341100" cy="5740400"/>
          </a:xfrm>
          <a:prstGeom prst="rect">
            <a:avLst/>
          </a:prstGeom>
          <a:ln w="9525">
            <a:round/>
          </a:ln>
        </p:spPr>
        <p:txBody>
          <a:bodyPr lIns="91439" tIns="45719" rIns="91439" bIns="45719" anchor="t">
            <a:noAutofit/>
          </a:bodyPr>
          <a:lstStyle/>
          <a:p>
            <a:endParaRPr/>
          </a:p>
        </p:txBody>
      </p:sp>
      <p:sp>
        <p:nvSpPr>
          <p:cNvPr id="21" name="Title Text"/>
          <p:cNvSpPr txBox="1">
            <a:spLocks noGrp="1"/>
          </p:cNvSpPr>
          <p:nvPr>
            <p:ph type="title"/>
          </p:nvPr>
        </p:nvSpPr>
        <p:spPr>
          <a:xfrm>
            <a:off x="787400" y="6807200"/>
            <a:ext cx="11430000" cy="1219200"/>
          </a:xfrm>
          <a:prstGeom prst="rect">
            <a:avLst/>
          </a:prstGeom>
        </p:spPr>
        <p:txBody>
          <a:bodyPr anchor="b"/>
          <a:lstStyle/>
          <a:p>
            <a:r>
              <a:t>Title Text</a:t>
            </a:r>
          </a:p>
        </p:txBody>
      </p:sp>
      <p:sp>
        <p:nvSpPr>
          <p:cNvPr id="22"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87400" y="3657600"/>
            <a:ext cx="11430000" cy="2438400"/>
          </a:xfrm>
          <a:prstGeom prst="rect">
            <a:avLst/>
          </a:prstGeom>
        </p:spPr>
        <p:txBody>
          <a:bodyPr/>
          <a:lstStyle/>
          <a:p>
            <a:r>
              <a:t>Title Text</a:t>
            </a:r>
          </a:p>
        </p:txBody>
      </p:sp>
      <p:sp>
        <p:nvSpPr>
          <p:cNvPr id="30"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7" name="Image"/>
          <p:cNvSpPr>
            <a:spLocks noGrp="1"/>
          </p:cNvSpPr>
          <p:nvPr>
            <p:ph type="pic" sz="half" idx="13"/>
          </p:nvPr>
        </p:nvSpPr>
        <p:spPr>
          <a:xfrm>
            <a:off x="7200900" y="1257300"/>
            <a:ext cx="5016500" cy="7213600"/>
          </a:xfrm>
          <a:prstGeom prst="rect">
            <a:avLst/>
          </a:prstGeom>
          <a:ln w="9525">
            <a:round/>
          </a:ln>
        </p:spPr>
        <p:txBody>
          <a:bodyPr lIns="91439" tIns="45719" rIns="91439" bIns="45719" anchor="t">
            <a:noAutofit/>
          </a:bodyPr>
          <a:lstStyle/>
          <a:p>
            <a:endParaRPr/>
          </a:p>
        </p:txBody>
      </p:sp>
      <p:sp>
        <p:nvSpPr>
          <p:cNvPr id="38" name="Title Text"/>
          <p:cNvSpPr txBox="1">
            <a:spLocks noGrp="1"/>
          </p:cNvSpPr>
          <p:nvPr>
            <p:ph type="title"/>
          </p:nvPr>
        </p:nvSpPr>
        <p:spPr>
          <a:xfrm>
            <a:off x="787400" y="1384300"/>
            <a:ext cx="5638800" cy="3505200"/>
          </a:xfrm>
          <a:prstGeom prst="rect">
            <a:avLst/>
          </a:prstGeom>
        </p:spPr>
        <p:txBody>
          <a:bodyPr anchor="b"/>
          <a:lstStyle/>
          <a:p>
            <a:r>
              <a:t>Title Text</a:t>
            </a:r>
          </a:p>
        </p:txBody>
      </p:sp>
      <p:sp>
        <p:nvSpPr>
          <p:cNvPr id="39" name="Body Level One…"/>
          <p:cNvSpPr txBox="1">
            <a:spLocks noGrp="1"/>
          </p:cNvSpPr>
          <p:nvPr>
            <p:ph type="body" sz="quarter" idx="1"/>
          </p:nvPr>
        </p:nvSpPr>
        <p:spPr>
          <a:xfrm>
            <a:off x="787400" y="4876800"/>
            <a:ext cx="5638800" cy="3759200"/>
          </a:xfrm>
          <a:prstGeom prst="rect">
            <a:avLst/>
          </a:prstGeom>
        </p:spPr>
        <p:txBody>
          <a:bodyPr anchor="t"/>
          <a:lstStyle>
            <a:lvl1pPr marL="0" indent="0">
              <a:spcBef>
                <a:spcPts val="0"/>
              </a:spcBef>
              <a:buSzTx/>
              <a:buNone/>
              <a:defRPr sz="4200">
                <a:solidFill>
                  <a:srgbClr val="73BFFF"/>
                </a:solidFill>
              </a:defRPr>
            </a:lvl1pPr>
            <a:lvl2pPr marL="0" indent="228600">
              <a:spcBef>
                <a:spcPts val="0"/>
              </a:spcBef>
              <a:buSzTx/>
              <a:buNone/>
              <a:defRPr sz="4200">
                <a:solidFill>
                  <a:srgbClr val="73BFFF"/>
                </a:solidFill>
              </a:defRPr>
            </a:lvl2pPr>
            <a:lvl3pPr marL="0" indent="457200">
              <a:spcBef>
                <a:spcPts val="0"/>
              </a:spcBef>
              <a:buSzTx/>
              <a:buNone/>
              <a:defRPr sz="4200">
                <a:solidFill>
                  <a:srgbClr val="73BFFF"/>
                </a:solidFill>
              </a:defRPr>
            </a:lvl3pPr>
            <a:lvl4pPr marL="0" indent="685800">
              <a:spcBef>
                <a:spcPts val="0"/>
              </a:spcBef>
              <a:buSzTx/>
              <a:buNone/>
              <a:defRPr sz="4200">
                <a:solidFill>
                  <a:srgbClr val="73BFFF"/>
                </a:solidFill>
              </a:defRPr>
            </a:lvl4pPr>
            <a:lvl5pPr marL="0" indent="914400">
              <a:spcBef>
                <a:spcPts val="0"/>
              </a:spcBef>
              <a:buSzTx/>
              <a:buNone/>
              <a:defRPr sz="4200">
                <a:solidFill>
                  <a:srgbClr val="73BFFF"/>
                </a:solidFill>
              </a:defRPr>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xfrm>
            <a:off x="787400" y="2768600"/>
            <a:ext cx="114300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4" name="Image"/>
          <p:cNvSpPr>
            <a:spLocks noGrp="1"/>
          </p:cNvSpPr>
          <p:nvPr>
            <p:ph type="pic" sz="half" idx="13"/>
          </p:nvPr>
        </p:nvSpPr>
        <p:spPr>
          <a:xfrm>
            <a:off x="7213600" y="2755900"/>
            <a:ext cx="5016500" cy="5715000"/>
          </a:xfrm>
          <a:prstGeom prst="rect">
            <a:avLst/>
          </a:prstGeom>
          <a:ln w="9525">
            <a:round/>
          </a:ln>
        </p:spPr>
        <p:txBody>
          <a:bodyPr lIns="91439" tIns="45719" rIns="91439" bIns="45719" anchor="t">
            <a:noAutofit/>
          </a:bodyPr>
          <a:lstStyle/>
          <a:p>
            <a:endParaRPr/>
          </a:p>
        </p:txBody>
      </p:sp>
      <p:sp>
        <p:nvSpPr>
          <p:cNvPr id="65" name="Title Text"/>
          <p:cNvSpPr txBox="1">
            <a:spLocks noGrp="1"/>
          </p:cNvSpPr>
          <p:nvPr>
            <p:ph type="title"/>
          </p:nvPr>
        </p:nvSpPr>
        <p:spPr>
          <a:prstGeom prst="rect">
            <a:avLst/>
          </a:prstGeom>
        </p:spPr>
        <p:txBody>
          <a:bodyPr/>
          <a:lstStyle/>
          <a:p>
            <a:r>
              <a:t>Title Text</a:t>
            </a:r>
          </a:p>
        </p:txBody>
      </p:sp>
      <p:sp>
        <p:nvSpPr>
          <p:cNvPr id="66" name="Body Level One…"/>
          <p:cNvSpPr txBox="1">
            <a:spLocks noGrp="1"/>
          </p:cNvSpPr>
          <p:nvPr>
            <p:ph type="body" sz="half" idx="1"/>
          </p:nvPr>
        </p:nvSpPr>
        <p:spPr>
          <a:xfrm>
            <a:off x="787400" y="2768600"/>
            <a:ext cx="54229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67"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4"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5"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2" name="Image"/>
          <p:cNvSpPr>
            <a:spLocks noGrp="1"/>
          </p:cNvSpPr>
          <p:nvPr>
            <p:ph type="pic" sz="quarter" idx="13"/>
          </p:nvPr>
        </p:nvSpPr>
        <p:spPr>
          <a:xfrm>
            <a:off x="6858000" y="5105400"/>
            <a:ext cx="5321300" cy="3381384"/>
          </a:xfrm>
          <a:prstGeom prst="rect">
            <a:avLst/>
          </a:prstGeom>
          <a:ln w="9525">
            <a:round/>
          </a:ln>
        </p:spPr>
        <p:txBody>
          <a:bodyPr lIns="91439" tIns="45719" rIns="91439" bIns="45719" anchor="t">
            <a:noAutofit/>
          </a:bodyPr>
          <a:lstStyle/>
          <a:p>
            <a:endParaRPr/>
          </a:p>
        </p:txBody>
      </p:sp>
      <p:sp>
        <p:nvSpPr>
          <p:cNvPr id="83" name="Image"/>
          <p:cNvSpPr>
            <a:spLocks noGrp="1"/>
          </p:cNvSpPr>
          <p:nvPr>
            <p:ph type="pic" sz="quarter" idx="14"/>
          </p:nvPr>
        </p:nvSpPr>
        <p:spPr>
          <a:xfrm>
            <a:off x="6858000" y="1270000"/>
            <a:ext cx="5316292" cy="3378200"/>
          </a:xfrm>
          <a:prstGeom prst="rect">
            <a:avLst/>
          </a:prstGeom>
          <a:ln w="9525">
            <a:round/>
          </a:ln>
        </p:spPr>
        <p:txBody>
          <a:bodyPr lIns="91439" tIns="45719" rIns="91439" bIns="45719" anchor="t">
            <a:noAutofit/>
          </a:bodyPr>
          <a:lstStyle/>
          <a:p>
            <a:endParaRPr/>
          </a:p>
        </p:txBody>
      </p:sp>
      <p:sp>
        <p:nvSpPr>
          <p:cNvPr id="84" name="Image"/>
          <p:cNvSpPr>
            <a:spLocks noGrp="1"/>
          </p:cNvSpPr>
          <p:nvPr>
            <p:ph type="pic" sz="half" idx="15"/>
          </p:nvPr>
        </p:nvSpPr>
        <p:spPr>
          <a:xfrm>
            <a:off x="1143000" y="1244600"/>
            <a:ext cx="5219700" cy="7213600"/>
          </a:xfrm>
          <a:prstGeom prst="rect">
            <a:avLst/>
          </a:prstGeom>
          <a:ln w="9525">
            <a:round/>
          </a:ln>
        </p:spPr>
        <p:txBody>
          <a:bodyPr lIns="91439" tIns="45719" rIns="91439" bIns="45719" anchor="t">
            <a:noAutofit/>
          </a:bodyPr>
          <a:lstStyle/>
          <a:p>
            <a:endParaRPr/>
          </a:p>
        </p:txBody>
      </p:sp>
      <p:sp>
        <p:nvSpPr>
          <p:cNvPr id="85" name="Slide Number"/>
          <p:cNvSpPr txBox="1">
            <a:spLocks noGrp="1"/>
          </p:cNvSpPr>
          <p:nvPr>
            <p:ph type="sldNum" sz="quarter" idx="2"/>
          </p:nvPr>
        </p:nvSpPr>
        <p:spPr>
          <a:xfrm>
            <a:off x="12534899" y="9311678"/>
            <a:ext cx="312015" cy="312344"/>
          </a:xfrm>
          <a:prstGeom prst="rect">
            <a:avLst/>
          </a:prstGeom>
        </p:spPr>
        <p:txBody>
          <a:bodyPr/>
          <a:lstStyle/>
          <a:p>
            <a:pPr>
              <a:defRPr>
                <a:effectLst/>
              </a:defRPr>
            </a:pPr>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jpe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787400" y="1371600"/>
            <a:ext cx="11430000" cy="701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787400" y="254000"/>
            <a:ext cx="114300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12536220" y="9311678"/>
            <a:ext cx="312015" cy="312344"/>
          </a:xfrm>
          <a:prstGeom prst="rect">
            <a:avLst/>
          </a:prstGeom>
          <a:ln w="12700">
            <a:miter lim="400000"/>
          </a:ln>
        </p:spPr>
        <p:txBody>
          <a:bodyPr wrap="none" lIns="50800" tIns="50800" rIns="50800" bIns="50800" anchor="ctr">
            <a:spAutoFit/>
          </a:bodyPr>
          <a:lstStyle>
            <a:lvl1pPr algn="r">
              <a:defRPr sz="1400" b="1">
                <a:solidFill>
                  <a:srgbClr val="FFFFFF">
                    <a:alpha val="70000"/>
                  </a:srgbClr>
                </a:solidFill>
                <a:latin typeface="Helvetica Neue"/>
                <a:ea typeface="Helvetica Neue"/>
                <a:cs typeface="Helvetica Neue"/>
                <a:sym typeface="Helvetica Neue"/>
              </a:defRPr>
            </a:lvl1pPr>
          </a:lstStyle>
          <a:p>
            <a:pPr>
              <a:defRPr>
                <a:effectLst/>
              </a:defRPr>
            </a:pPr>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xmlns:p14="http://schemas.microsoft.com/office/powerpoint/2010/main" spd="med"/>
  <p:txStyles>
    <p:titleStyle>
      <a:lvl1pPr marL="0" marR="0" indent="0" algn="l" defTabSz="584200" rtl="0" latinLnBrk="0">
        <a:lnSpc>
          <a:spcPct val="100000"/>
        </a:lnSpc>
        <a:spcBef>
          <a:spcPts val="0"/>
        </a:spcBef>
        <a:spcAft>
          <a:spcPts val="0"/>
        </a:spcAft>
        <a:buClrTx/>
        <a:buSzTx/>
        <a:buFontTx/>
        <a:buNone/>
        <a:tabLst/>
        <a:defRPr sz="48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8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8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8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8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8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8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8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8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9pPr>
    </p:titleStyle>
    <p:bodyStyle>
      <a:lvl1pPr marL="444500" marR="0" indent="-444500" algn="l" defTabSz="584200" rtl="0" latinLnBrk="0">
        <a:lnSpc>
          <a:spcPct val="100000"/>
        </a:lnSpc>
        <a:spcBef>
          <a:spcPts val="3600"/>
        </a:spcBef>
        <a:spcAft>
          <a:spcPts val="0"/>
        </a:spcAft>
        <a:buClrTx/>
        <a:buSzPct val="30000"/>
        <a:buFontTx/>
        <a:buBlip>
          <a:blip r:embed="rId15"/>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1pPr>
      <a:lvl2pPr marL="889000" marR="0" indent="-444500" algn="l" defTabSz="584200" rtl="0" latinLnBrk="0">
        <a:lnSpc>
          <a:spcPct val="100000"/>
        </a:lnSpc>
        <a:spcBef>
          <a:spcPts val="3600"/>
        </a:spcBef>
        <a:spcAft>
          <a:spcPts val="0"/>
        </a:spcAft>
        <a:buClrTx/>
        <a:buSzPct val="30000"/>
        <a:buFontTx/>
        <a:buBlip>
          <a:blip r:embed="rId15"/>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2pPr>
      <a:lvl3pPr marL="1333500" marR="0" indent="-444500" algn="l" defTabSz="584200" rtl="0" latinLnBrk="0">
        <a:lnSpc>
          <a:spcPct val="100000"/>
        </a:lnSpc>
        <a:spcBef>
          <a:spcPts val="3600"/>
        </a:spcBef>
        <a:spcAft>
          <a:spcPts val="0"/>
        </a:spcAft>
        <a:buClrTx/>
        <a:buSzPct val="30000"/>
        <a:buFontTx/>
        <a:buBlip>
          <a:blip r:embed="rId15"/>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3pPr>
      <a:lvl4pPr marL="1778000" marR="0" indent="-444500" algn="l" defTabSz="584200" rtl="0" latinLnBrk="0">
        <a:lnSpc>
          <a:spcPct val="100000"/>
        </a:lnSpc>
        <a:spcBef>
          <a:spcPts val="3600"/>
        </a:spcBef>
        <a:spcAft>
          <a:spcPts val="0"/>
        </a:spcAft>
        <a:buClrTx/>
        <a:buSzPct val="30000"/>
        <a:buFontTx/>
        <a:buBlip>
          <a:blip r:embed="rId15"/>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4pPr>
      <a:lvl5pPr marL="2222500" marR="0" indent="-444500" algn="l" defTabSz="584200" rtl="0" latinLnBrk="0">
        <a:lnSpc>
          <a:spcPct val="100000"/>
        </a:lnSpc>
        <a:spcBef>
          <a:spcPts val="3600"/>
        </a:spcBef>
        <a:spcAft>
          <a:spcPts val="0"/>
        </a:spcAft>
        <a:buClrTx/>
        <a:buSzPct val="30000"/>
        <a:buFontTx/>
        <a:buBlip>
          <a:blip r:embed="rId15"/>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5pPr>
      <a:lvl6pPr marL="2667000" marR="0" indent="-444500" algn="l" defTabSz="584200" rtl="0" latinLnBrk="0">
        <a:lnSpc>
          <a:spcPct val="100000"/>
        </a:lnSpc>
        <a:spcBef>
          <a:spcPts val="3600"/>
        </a:spcBef>
        <a:spcAft>
          <a:spcPts val="0"/>
        </a:spcAft>
        <a:buClrTx/>
        <a:buSzPct val="30000"/>
        <a:buFontTx/>
        <a:buBlip>
          <a:blip r:embed="rId15"/>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6pPr>
      <a:lvl7pPr marL="3111500" marR="0" indent="-444500" algn="l" defTabSz="584200" rtl="0" latinLnBrk="0">
        <a:lnSpc>
          <a:spcPct val="100000"/>
        </a:lnSpc>
        <a:spcBef>
          <a:spcPts val="3600"/>
        </a:spcBef>
        <a:spcAft>
          <a:spcPts val="0"/>
        </a:spcAft>
        <a:buClrTx/>
        <a:buSzPct val="30000"/>
        <a:buFontTx/>
        <a:buBlip>
          <a:blip r:embed="rId15"/>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7pPr>
      <a:lvl8pPr marL="3556000" marR="0" indent="-444500" algn="l" defTabSz="584200" rtl="0" latinLnBrk="0">
        <a:lnSpc>
          <a:spcPct val="100000"/>
        </a:lnSpc>
        <a:spcBef>
          <a:spcPts val="3600"/>
        </a:spcBef>
        <a:spcAft>
          <a:spcPts val="0"/>
        </a:spcAft>
        <a:buClrTx/>
        <a:buSzPct val="30000"/>
        <a:buFontTx/>
        <a:buBlip>
          <a:blip r:embed="rId15"/>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8pPr>
      <a:lvl9pPr marL="4000500" marR="0" indent="-444500" algn="l" defTabSz="584200" rtl="0" latinLnBrk="0">
        <a:lnSpc>
          <a:spcPct val="100000"/>
        </a:lnSpc>
        <a:spcBef>
          <a:spcPts val="3600"/>
        </a:spcBef>
        <a:spcAft>
          <a:spcPts val="0"/>
        </a:spcAft>
        <a:buClrTx/>
        <a:buSzPct val="30000"/>
        <a:buFontTx/>
        <a:buBlip>
          <a:blip r:embed="rId15"/>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9pPr>
    </p:bodyStyle>
    <p:otherStyle>
      <a:lvl1pPr marL="0" marR="0" indent="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1pPr>
      <a:lvl2pPr marL="0" marR="0" indent="22860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2pPr>
      <a:lvl3pPr marL="0" marR="0" indent="45720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3pPr>
      <a:lvl4pPr marL="0" marR="0" indent="68580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4pPr>
      <a:lvl5pPr marL="0" marR="0" indent="91440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5pPr>
      <a:lvl6pPr marL="0" marR="0" indent="114300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6pPr>
      <a:lvl7pPr marL="0" marR="0" indent="137160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7pPr>
      <a:lvl8pPr marL="0" marR="0" indent="160020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8pPr>
      <a:lvl9pPr marL="0" marR="0" indent="182880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jpeg"/><Relationship Id="rId7" Type="http://schemas.openxmlformats.org/officeDocument/2006/relationships/image" Target="../media/image30.png"/><Relationship Id="rId8" Type="http://schemas.openxmlformats.org/officeDocument/2006/relationships/image" Target="../media/image31.jpeg"/><Relationship Id="rId9" Type="http://schemas.openxmlformats.org/officeDocument/2006/relationships/image" Target="../media/image32.png"/><Relationship Id="rId10" Type="http://schemas.openxmlformats.org/officeDocument/2006/relationships/image" Target="../media/image33.jpeg"/><Relationship Id="rId11"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jpeg"/><Relationship Id="rId7" Type="http://schemas.openxmlformats.org/officeDocument/2006/relationships/image" Target="../media/image30.png"/><Relationship Id="rId8" Type="http://schemas.openxmlformats.org/officeDocument/2006/relationships/image" Target="../media/image31.jpeg"/><Relationship Id="rId9" Type="http://schemas.openxmlformats.org/officeDocument/2006/relationships/image" Target="../media/image32.png"/><Relationship Id="rId10" Type="http://schemas.openxmlformats.org/officeDocument/2006/relationships/image" Target="../media/image33.jpeg"/><Relationship Id="rId11"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gif"/><Relationship Id="rId9" Type="http://schemas.openxmlformats.org/officeDocument/2006/relationships/image" Target="../media/image42.png"/><Relationship Id="rId10"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tif"/><Relationship Id="rId6" Type="http://schemas.openxmlformats.org/officeDocument/2006/relationships/image" Target="../media/image47.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tif"/><Relationship Id="rId7" Type="http://schemas.openxmlformats.org/officeDocument/2006/relationships/image" Target="../media/image51.png"/><Relationship Id="rId8" Type="http://schemas.openxmlformats.org/officeDocument/2006/relationships/image" Target="../media/image52.jpeg"/><Relationship Id="rId9"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6.tif"/><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9"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4.jpeg"/><Relationship Id="rId5" Type="http://schemas.openxmlformats.org/officeDocument/2006/relationships/image" Target="../media/image65.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1.gif"/><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3.png"/><Relationship Id="rId5" Type="http://schemas.openxmlformats.org/officeDocument/2006/relationships/image" Target="../media/image66.png"/><Relationship Id="rId6" Type="http://schemas.openxmlformats.org/officeDocument/2006/relationships/image" Target="../media/image10.jpeg"/><Relationship Id="rId7" Type="http://schemas.openxmlformats.org/officeDocument/2006/relationships/image" Target="../media/image67.png"/><Relationship Id="rId8" Type="http://schemas.openxmlformats.org/officeDocument/2006/relationships/image" Target="../media/image12.jpeg"/><Relationship Id="rId9"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41.gif"/><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jpeg"/><Relationship Id="rId5" Type="http://schemas.openxmlformats.org/officeDocument/2006/relationships/image" Target="../media/image7.png"/><Relationship Id="rId6" Type="http://schemas.openxmlformats.org/officeDocument/2006/relationships/image" Target="../media/image8.jpeg"/><Relationship Id="rId7" Type="http://schemas.openxmlformats.org/officeDocument/2006/relationships/image" Target="../media/image9.png"/><Relationship Id="rId8" Type="http://schemas.openxmlformats.org/officeDocument/2006/relationships/image" Target="../media/image10.jpeg"/><Relationship Id="rId9" Type="http://schemas.openxmlformats.org/officeDocument/2006/relationships/image" Target="../media/image11.png"/><Relationship Id="rId10" Type="http://schemas.openxmlformats.org/officeDocument/2006/relationships/image" Target="../media/image12.jpeg"/><Relationship Id="rId11"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5" Type="http://schemas.openxmlformats.org/officeDocument/2006/relationships/image" Target="../media/image16.jpeg"/><Relationship Id="rId6" Type="http://schemas.openxmlformats.org/officeDocument/2006/relationships/image" Target="../media/image17.png"/><Relationship Id="rId7" Type="http://schemas.openxmlformats.org/officeDocument/2006/relationships/image" Target="../media/image18.tif"/><Relationship Id="rId8" Type="http://schemas.openxmlformats.org/officeDocument/2006/relationships/image" Target="../media/image19.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3.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1.png"/><Relationship Id="rId7"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5.jpeg"/><Relationship Id="rId5"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Private Sector Ergonomic Sanding Tool Development"/>
          <p:cNvSpPr txBox="1">
            <a:spLocks noGrp="1"/>
          </p:cNvSpPr>
          <p:nvPr>
            <p:ph type="ctrTitle"/>
          </p:nvPr>
        </p:nvSpPr>
        <p:spPr>
          <a:prstGeom prst="rect">
            <a:avLst/>
          </a:prstGeom>
        </p:spPr>
        <p:txBody>
          <a:bodyPr/>
          <a:lstStyle>
            <a:lvl1pPr>
              <a:defRPr sz="7200"/>
            </a:lvl1pPr>
          </a:lstStyle>
          <a:p>
            <a:r>
              <a:t>Private Sector Ergonomic Sanding Tool Development</a:t>
            </a:r>
          </a:p>
        </p:txBody>
      </p:sp>
      <p:sp>
        <p:nvSpPr>
          <p:cNvPr id="119" name="Temple Allen’s Wing Top Sander and Paint Stripping End-Effector"/>
          <p:cNvSpPr txBox="1">
            <a:spLocks noGrp="1"/>
          </p:cNvSpPr>
          <p:nvPr>
            <p:ph type="subTitle" sz="quarter" idx="1"/>
          </p:nvPr>
        </p:nvSpPr>
        <p:spPr>
          <a:prstGeom prst="rect">
            <a:avLst/>
          </a:prstGeom>
        </p:spPr>
        <p:txBody>
          <a:bodyPr/>
          <a:lstStyle/>
          <a:p>
            <a:r>
              <a:t>Temple Allen’s Wing Top Sander and Paint Stripping End-Effector </a:t>
            </a:r>
          </a:p>
        </p:txBody>
      </p:sp>
      <p:sp>
        <p:nvSpPr>
          <p:cNvPr id="120" name="Robert Kent, VP - Industry Relations"/>
          <p:cNvSpPr txBox="1"/>
          <p:nvPr/>
        </p:nvSpPr>
        <p:spPr>
          <a:xfrm>
            <a:off x="673100" y="8491604"/>
            <a:ext cx="11658600" cy="5757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lgn="l" defTabSz="420624">
              <a:defRPr sz="3024">
                <a:solidFill>
                  <a:srgbClr val="73BFFF"/>
                </a:solidFill>
                <a:effectLst>
                  <a:outerShdw blurRad="36576" dist="27432" dir="5400000" rotWithShape="0">
                    <a:srgbClr val="000000"/>
                  </a:outerShdw>
                </a:effectLst>
              </a:defRPr>
            </a:lvl1pPr>
          </a:lstStyle>
          <a:p>
            <a:r>
              <a:t>Robert Kent, VP - Industry Relations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Better, Simpler Idea - codename “Wanda”…"/>
          <p:cNvSpPr txBox="1">
            <a:spLocks noGrp="1"/>
          </p:cNvSpPr>
          <p:nvPr>
            <p:ph type="body" sz="half" idx="1"/>
          </p:nvPr>
        </p:nvSpPr>
        <p:spPr>
          <a:prstGeom prst="rect">
            <a:avLst/>
          </a:prstGeom>
        </p:spPr>
        <p:txBody>
          <a:bodyPr/>
          <a:lstStyle/>
          <a:p>
            <a:pPr marL="275590" indent="-275590" defTabSz="362204">
              <a:spcBef>
                <a:spcPts val="2200"/>
              </a:spcBef>
              <a:buBlip>
                <a:blip r:embed="rId3"/>
              </a:buBlip>
              <a:defRPr sz="2232">
                <a:effectLst>
                  <a:outerShdw blurRad="31496" dist="23622" dir="5400000" rotWithShape="0">
                    <a:srgbClr val="000000"/>
                  </a:outerShdw>
                </a:effectLst>
              </a:defRPr>
            </a:pPr>
            <a:r>
              <a:rPr dirty="0"/>
              <a:t>Better, Simpler </a:t>
            </a:r>
            <a:r>
              <a:rPr dirty="0" smtClean="0"/>
              <a:t>Idea</a:t>
            </a:r>
            <a:endParaRPr dirty="0"/>
          </a:p>
          <a:p>
            <a:pPr marL="551180" lvl="1" indent="-275590" defTabSz="362204">
              <a:spcBef>
                <a:spcPts val="2200"/>
              </a:spcBef>
              <a:buBlip>
                <a:blip r:embed="rId3"/>
              </a:buBlip>
              <a:defRPr sz="2232">
                <a:effectLst>
                  <a:outerShdw blurRad="31496" dist="23622" dir="5400000" rotWithShape="0">
                    <a:srgbClr val="000000"/>
                  </a:outerShdw>
                </a:effectLst>
              </a:defRPr>
            </a:pPr>
            <a:r>
              <a:rPr dirty="0"/>
              <a:t>Ignore the Gantry lifts, focus on the operators</a:t>
            </a:r>
          </a:p>
          <a:p>
            <a:pPr marL="551180" lvl="1" indent="-275590" defTabSz="362204">
              <a:spcBef>
                <a:spcPts val="2200"/>
              </a:spcBef>
              <a:buBlip>
                <a:blip r:embed="rId3"/>
              </a:buBlip>
              <a:defRPr sz="2232">
                <a:effectLst>
                  <a:outerShdw blurRad="31496" dist="23622" dir="5400000" rotWithShape="0">
                    <a:srgbClr val="000000"/>
                  </a:outerShdw>
                </a:effectLst>
              </a:defRPr>
            </a:pPr>
            <a:r>
              <a:rPr lang="en-US" dirty="0" smtClean="0"/>
              <a:t>C</a:t>
            </a:r>
            <a:r>
              <a:rPr dirty="0" smtClean="0"/>
              <a:t>oncept </a:t>
            </a:r>
            <a:r>
              <a:rPr dirty="0"/>
              <a:t>- a pneumatic version of existing drywall sander</a:t>
            </a:r>
          </a:p>
          <a:p>
            <a:pPr marL="275590" indent="-275590" defTabSz="362204">
              <a:spcBef>
                <a:spcPts val="2200"/>
              </a:spcBef>
              <a:buBlip>
                <a:blip r:embed="rId3"/>
              </a:buBlip>
              <a:defRPr sz="2232">
                <a:effectLst>
                  <a:outerShdw blurRad="31496" dist="23622" dir="5400000" rotWithShape="0">
                    <a:srgbClr val="000000"/>
                  </a:outerShdw>
                </a:effectLst>
              </a:defRPr>
            </a:pPr>
            <a:r>
              <a:rPr dirty="0"/>
              <a:t>3 quick iterations ~ 3 months</a:t>
            </a:r>
          </a:p>
          <a:p>
            <a:pPr marL="551180" lvl="1" indent="-275590" defTabSz="362204">
              <a:spcBef>
                <a:spcPts val="2200"/>
              </a:spcBef>
              <a:buBlip>
                <a:blip r:embed="rId3"/>
              </a:buBlip>
              <a:defRPr sz="2232">
                <a:effectLst>
                  <a:outerShdw blurRad="31496" dist="23622" dir="5400000" rotWithShape="0">
                    <a:srgbClr val="000000"/>
                  </a:outerShdw>
                </a:effectLst>
              </a:defRPr>
            </a:pPr>
            <a:r>
              <a:rPr dirty="0"/>
              <a:t>v 1.0 stick/wand &amp; EEF</a:t>
            </a:r>
          </a:p>
          <a:p>
            <a:pPr marL="551180" lvl="1" indent="-275590" defTabSz="362204">
              <a:spcBef>
                <a:spcPts val="2200"/>
              </a:spcBef>
              <a:buBlip>
                <a:blip r:embed="rId3"/>
              </a:buBlip>
              <a:defRPr sz="2232">
                <a:effectLst>
                  <a:outerShdw blurRad="31496" dist="23622" dir="5400000" rotWithShape="0">
                    <a:srgbClr val="000000"/>
                  </a:outerShdw>
                </a:effectLst>
              </a:defRPr>
            </a:pPr>
            <a:r>
              <a:rPr dirty="0"/>
              <a:t>v 2.0 - add piston tripod</a:t>
            </a:r>
          </a:p>
          <a:p>
            <a:pPr marL="551180" lvl="1" indent="-275590" defTabSz="362204">
              <a:spcBef>
                <a:spcPts val="2200"/>
              </a:spcBef>
              <a:buBlip>
                <a:blip r:embed="rId3"/>
              </a:buBlip>
              <a:defRPr sz="2232">
                <a:effectLst>
                  <a:outerShdw blurRad="31496" dist="23622" dir="5400000" rotWithShape="0">
                    <a:srgbClr val="000000"/>
                  </a:outerShdw>
                </a:effectLst>
              </a:defRPr>
            </a:pPr>
            <a:r>
              <a:rPr dirty="0"/>
              <a:t>v 3.0 stick/wand with vibration element</a:t>
            </a:r>
          </a:p>
        </p:txBody>
      </p:sp>
      <p:grpSp>
        <p:nvGrpSpPr>
          <p:cNvPr id="206" name="Wanda 1.0 Isometric.Final Color Output.png"/>
          <p:cNvGrpSpPr/>
          <p:nvPr/>
        </p:nvGrpSpPr>
        <p:grpSpPr>
          <a:xfrm>
            <a:off x="9154305" y="2095955"/>
            <a:ext cx="3423891" cy="3537641"/>
            <a:chOff x="0" y="0"/>
            <a:chExt cx="3423890" cy="3537640"/>
          </a:xfrm>
        </p:grpSpPr>
        <p:pic>
          <p:nvPicPr>
            <p:cNvPr id="205" name="Wanda 1.0 Isometric.Final Color Output.png" descr="Wanda 1.0 Isometric.Final Color Output.png"/>
            <p:cNvPicPr>
              <a:picLocks noChangeAspect="1"/>
            </p:cNvPicPr>
            <p:nvPr/>
          </p:nvPicPr>
          <p:blipFill>
            <a:blip r:embed="rId4">
              <a:extLst/>
            </a:blip>
            <a:srcRect l="18774" t="5963" r="15143" b="9035"/>
            <a:stretch>
              <a:fillRect/>
            </a:stretch>
          </p:blipFill>
          <p:spPr>
            <a:xfrm>
              <a:off x="190500" y="190500"/>
              <a:ext cx="3042891" cy="3131241"/>
            </a:xfrm>
            <a:prstGeom prst="rect">
              <a:avLst/>
            </a:prstGeom>
            <a:ln>
              <a:noFill/>
            </a:ln>
            <a:effectLst/>
          </p:spPr>
        </p:pic>
        <p:pic>
          <p:nvPicPr>
            <p:cNvPr id="204" name="Wanda 1.0 Isometric.Final Color Output.png" descr="Wanda 1.0 Isometric.Final Color Output.png"/>
            <p:cNvPicPr>
              <a:picLocks/>
            </p:cNvPicPr>
            <p:nvPr/>
          </p:nvPicPr>
          <p:blipFill>
            <a:blip r:embed="rId5">
              <a:extLst/>
            </a:blip>
            <a:stretch>
              <a:fillRect/>
            </a:stretch>
          </p:blipFill>
          <p:spPr>
            <a:xfrm>
              <a:off x="-1" y="0"/>
              <a:ext cx="3423892" cy="3537641"/>
            </a:xfrm>
            <a:prstGeom prst="rect">
              <a:avLst/>
            </a:prstGeom>
            <a:effectLst/>
          </p:spPr>
        </p:pic>
      </p:grpSp>
      <p:grpSp>
        <p:nvGrpSpPr>
          <p:cNvPr id="209" name="photo.JPG"/>
          <p:cNvGrpSpPr/>
          <p:nvPr/>
        </p:nvGrpSpPr>
        <p:grpSpPr>
          <a:xfrm>
            <a:off x="5969296" y="2092581"/>
            <a:ext cx="3314546" cy="3544518"/>
            <a:chOff x="0" y="0"/>
            <a:chExt cx="3314544" cy="3544516"/>
          </a:xfrm>
        </p:grpSpPr>
        <p:pic>
          <p:nvPicPr>
            <p:cNvPr id="208" name="photo.JPG" descr="photo.JPG"/>
            <p:cNvPicPr>
              <a:picLocks noChangeAspect="1"/>
            </p:cNvPicPr>
            <p:nvPr/>
          </p:nvPicPr>
          <p:blipFill>
            <a:blip r:embed="rId6">
              <a:extLst/>
            </a:blip>
            <a:srcRect l="38327" t="12690" r="3344" b="4115"/>
            <a:stretch>
              <a:fillRect/>
            </a:stretch>
          </p:blipFill>
          <p:spPr>
            <a:xfrm>
              <a:off x="190500" y="190500"/>
              <a:ext cx="2933546" cy="3138117"/>
            </a:xfrm>
            <a:prstGeom prst="rect">
              <a:avLst/>
            </a:prstGeom>
            <a:ln>
              <a:noFill/>
            </a:ln>
            <a:effectLst/>
          </p:spPr>
        </p:pic>
        <p:pic>
          <p:nvPicPr>
            <p:cNvPr id="207" name="photo.JPG" descr="photo.JPG"/>
            <p:cNvPicPr>
              <a:picLocks/>
            </p:cNvPicPr>
            <p:nvPr/>
          </p:nvPicPr>
          <p:blipFill>
            <a:blip r:embed="rId7">
              <a:extLst/>
            </a:blip>
            <a:stretch>
              <a:fillRect/>
            </a:stretch>
          </p:blipFill>
          <p:spPr>
            <a:xfrm>
              <a:off x="0" y="-1"/>
              <a:ext cx="3314546" cy="3544518"/>
            </a:xfrm>
            <a:prstGeom prst="rect">
              <a:avLst/>
            </a:prstGeom>
            <a:effectLst/>
          </p:spPr>
        </p:pic>
      </p:grpSp>
      <p:sp>
        <p:nvSpPr>
          <p:cNvPr id="210" name="Text"/>
          <p:cNvSpPr txBox="1"/>
          <p:nvPr/>
        </p:nvSpPr>
        <p:spPr>
          <a:xfrm>
            <a:off x="-711200" y="584199"/>
            <a:ext cx="1905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a:ea typeface="Times"/>
                <a:cs typeface="Times"/>
                <a:sym typeface="Times"/>
              </a:defRPr>
            </a:lvl1pPr>
          </a:lstStyle>
          <a:p>
            <a:pPr>
              <a:defRPr>
                <a:effectLst/>
              </a:defRPr>
            </a:pPr>
            <a:r>
              <a:t> </a:t>
            </a:r>
          </a:p>
        </p:txBody>
      </p:sp>
      <p:sp>
        <p:nvSpPr>
          <p:cNvPr id="211" name="1.0"/>
          <p:cNvSpPr txBox="1"/>
          <p:nvPr/>
        </p:nvSpPr>
        <p:spPr>
          <a:xfrm>
            <a:off x="9446514" y="2706103"/>
            <a:ext cx="537973"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r>
              <a:t>1.0</a:t>
            </a:r>
          </a:p>
        </p:txBody>
      </p:sp>
      <p:sp>
        <p:nvSpPr>
          <p:cNvPr id="212" name="drywall sander (electric)"/>
          <p:cNvSpPr txBox="1"/>
          <p:nvPr/>
        </p:nvSpPr>
        <p:spPr>
          <a:xfrm>
            <a:off x="6617498" y="4462120"/>
            <a:ext cx="2721335" cy="8293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vl1pPr>
          </a:lstStyle>
          <a:p>
            <a:r>
              <a:t>drywall sander (electric)</a:t>
            </a:r>
          </a:p>
        </p:txBody>
      </p:sp>
      <p:grpSp>
        <p:nvGrpSpPr>
          <p:cNvPr id="215" name="image002.jpg"/>
          <p:cNvGrpSpPr/>
          <p:nvPr/>
        </p:nvGrpSpPr>
        <p:grpSpPr>
          <a:xfrm>
            <a:off x="5969468" y="5506808"/>
            <a:ext cx="3314357" cy="3662894"/>
            <a:chOff x="0" y="0"/>
            <a:chExt cx="3314356" cy="3662892"/>
          </a:xfrm>
        </p:grpSpPr>
        <p:pic>
          <p:nvPicPr>
            <p:cNvPr id="214" name="image002.jpg" descr="image002.jpg"/>
            <p:cNvPicPr>
              <a:picLocks noChangeAspect="1"/>
            </p:cNvPicPr>
            <p:nvPr/>
          </p:nvPicPr>
          <p:blipFill>
            <a:blip r:embed="rId8">
              <a:extLst/>
            </a:blip>
            <a:stretch>
              <a:fillRect/>
            </a:stretch>
          </p:blipFill>
          <p:spPr>
            <a:xfrm>
              <a:off x="190500" y="190500"/>
              <a:ext cx="2933357" cy="3256493"/>
            </a:xfrm>
            <a:prstGeom prst="rect">
              <a:avLst/>
            </a:prstGeom>
            <a:ln>
              <a:noFill/>
            </a:ln>
            <a:effectLst/>
          </p:spPr>
        </p:pic>
        <p:pic>
          <p:nvPicPr>
            <p:cNvPr id="213" name="image002.jpg" descr="image002.jpg"/>
            <p:cNvPicPr>
              <a:picLocks/>
            </p:cNvPicPr>
            <p:nvPr/>
          </p:nvPicPr>
          <p:blipFill>
            <a:blip r:embed="rId9">
              <a:extLst/>
            </a:blip>
            <a:stretch>
              <a:fillRect/>
            </a:stretch>
          </p:blipFill>
          <p:spPr>
            <a:xfrm>
              <a:off x="0" y="0"/>
              <a:ext cx="3314357" cy="3662893"/>
            </a:xfrm>
            <a:prstGeom prst="rect">
              <a:avLst/>
            </a:prstGeom>
            <a:effectLst/>
          </p:spPr>
        </p:pic>
      </p:grpSp>
      <p:grpSp>
        <p:nvGrpSpPr>
          <p:cNvPr id="218" name="page1image10568.jpg"/>
          <p:cNvGrpSpPr/>
          <p:nvPr/>
        </p:nvGrpSpPr>
        <p:grpSpPr>
          <a:xfrm>
            <a:off x="9149344" y="5491397"/>
            <a:ext cx="3433810" cy="3693735"/>
            <a:chOff x="0" y="0"/>
            <a:chExt cx="3433808" cy="3693734"/>
          </a:xfrm>
        </p:grpSpPr>
        <p:pic>
          <p:nvPicPr>
            <p:cNvPr id="217" name="page1image10568.jpg" descr="page1image10568.jpg"/>
            <p:cNvPicPr>
              <a:picLocks noChangeAspect="1"/>
            </p:cNvPicPr>
            <p:nvPr/>
          </p:nvPicPr>
          <p:blipFill>
            <a:blip r:embed="rId10">
              <a:extLst/>
            </a:blip>
            <a:srcRect l="58109" t="25776" r="6001" b="5627"/>
            <a:stretch>
              <a:fillRect/>
            </a:stretch>
          </p:blipFill>
          <p:spPr>
            <a:xfrm>
              <a:off x="190500" y="190500"/>
              <a:ext cx="3052809" cy="3287335"/>
            </a:xfrm>
            <a:prstGeom prst="rect">
              <a:avLst/>
            </a:prstGeom>
            <a:ln>
              <a:noFill/>
            </a:ln>
            <a:effectLst/>
          </p:spPr>
        </p:pic>
        <p:pic>
          <p:nvPicPr>
            <p:cNvPr id="216" name="page1image10568.jpg" descr="page1image10568.jpg"/>
            <p:cNvPicPr>
              <a:picLocks/>
            </p:cNvPicPr>
            <p:nvPr/>
          </p:nvPicPr>
          <p:blipFill>
            <a:blip r:embed="rId11">
              <a:extLst/>
            </a:blip>
            <a:stretch>
              <a:fillRect/>
            </a:stretch>
          </p:blipFill>
          <p:spPr>
            <a:xfrm>
              <a:off x="0" y="0"/>
              <a:ext cx="3433809" cy="3693735"/>
            </a:xfrm>
            <a:prstGeom prst="rect">
              <a:avLst/>
            </a:prstGeom>
            <a:effectLst/>
          </p:spPr>
        </p:pic>
      </p:grpSp>
      <p:sp>
        <p:nvSpPr>
          <p:cNvPr id="219" name="3.0 (as delivered)"/>
          <p:cNvSpPr txBox="1"/>
          <p:nvPr/>
        </p:nvSpPr>
        <p:spPr>
          <a:xfrm>
            <a:off x="9736656" y="8393413"/>
            <a:ext cx="2328064"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r>
              <a:t>3.0 (as delivered)</a:t>
            </a:r>
          </a:p>
        </p:txBody>
      </p:sp>
      <p:sp>
        <p:nvSpPr>
          <p:cNvPr id="220" name="2.0"/>
          <p:cNvSpPr txBox="1"/>
          <p:nvPr/>
        </p:nvSpPr>
        <p:spPr>
          <a:xfrm>
            <a:off x="6233414" y="6163103"/>
            <a:ext cx="537973"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r>
              <a:t>2.0</a:t>
            </a:r>
          </a:p>
        </p:txBody>
      </p:sp>
      <p:sp>
        <p:nvSpPr>
          <p:cNvPr id="221" name="Develop Solution Options"/>
          <p:cNvSpPr txBox="1"/>
          <p:nvPr/>
        </p:nvSpPr>
        <p:spPr>
          <a:xfrm>
            <a:off x="673100" y="1270000"/>
            <a:ext cx="11658600" cy="5362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600" cap="all" spc="234">
                <a:solidFill>
                  <a:srgbClr val="929292"/>
                </a:solidFill>
                <a:latin typeface="Futura"/>
                <a:ea typeface="Futura"/>
                <a:cs typeface="Futura"/>
                <a:sym typeface="Futura"/>
              </a:defRPr>
            </a:lvl1pPr>
          </a:lstStyle>
          <a:p>
            <a:pPr>
              <a:defRPr>
                <a:effectLst/>
              </a:defRPr>
            </a:pPr>
            <a:r>
              <a:t>Develop Solution Options</a:t>
            </a:r>
          </a:p>
        </p:txBody>
      </p:sp>
      <p:sp>
        <p:nvSpPr>
          <p:cNvPr id="222" name="Temple Allen Examples"/>
          <p:cNvSpPr txBox="1">
            <a:spLocks noGrp="1"/>
          </p:cNvSpPr>
          <p:nvPr>
            <p:ph type="title"/>
          </p:nvPr>
        </p:nvSpPr>
        <p:spPr>
          <a:xfrm>
            <a:off x="787400" y="-5107"/>
            <a:ext cx="11430000" cy="1910884"/>
          </a:xfrm>
          <a:prstGeom prst="rect">
            <a:avLst/>
          </a:prstGeom>
        </p:spPr>
        <p:txBody>
          <a:bodyPr/>
          <a:lstStyle/>
          <a:p>
            <a:r>
              <a:t>Temple Allen Examples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V 1.0 - stick &amp; EEF…"/>
          <p:cNvSpPr txBox="1">
            <a:spLocks noGrp="1"/>
          </p:cNvSpPr>
          <p:nvPr>
            <p:ph type="body" sz="half" idx="1"/>
          </p:nvPr>
        </p:nvSpPr>
        <p:spPr>
          <a:xfrm>
            <a:off x="582061" y="2133600"/>
            <a:ext cx="5422901" cy="6885432"/>
          </a:xfrm>
          <a:prstGeom prst="rect">
            <a:avLst/>
          </a:prstGeom>
        </p:spPr>
        <p:txBody>
          <a:bodyPr/>
          <a:lstStyle/>
          <a:p>
            <a:pPr marL="257809" indent="-257809" defTabSz="338835">
              <a:spcBef>
                <a:spcPts val="2000"/>
              </a:spcBef>
              <a:buBlip>
                <a:blip r:embed="rId3"/>
              </a:buBlip>
              <a:defRPr sz="2088">
                <a:effectLst>
                  <a:outerShdw blurRad="29464" dist="22098" dir="5400000" rotWithShape="0">
                    <a:srgbClr val="000000"/>
                  </a:outerShdw>
                </a:effectLst>
              </a:defRPr>
            </a:pPr>
            <a:r>
              <a:rPr dirty="0"/>
              <a:t>V 1.0 </a:t>
            </a:r>
            <a:r>
              <a:rPr lang="mr-IN" dirty="0" smtClean="0"/>
              <a:t>–</a:t>
            </a:r>
            <a:r>
              <a:rPr dirty="0" smtClean="0"/>
              <a:t> stick </a:t>
            </a:r>
            <a:r>
              <a:rPr dirty="0"/>
              <a:t>&amp; EEF</a:t>
            </a:r>
          </a:p>
          <a:p>
            <a:pPr marL="515619" lvl="1" indent="-257809" defTabSz="338835">
              <a:spcBef>
                <a:spcPts val="1100"/>
              </a:spcBef>
              <a:buBlip>
                <a:blip r:embed="rId3"/>
              </a:buBlip>
              <a:defRPr sz="2088">
                <a:effectLst>
                  <a:outerShdw blurRad="29464" dist="22098" dir="5400000" rotWithShape="0">
                    <a:srgbClr val="000000"/>
                  </a:outerShdw>
                </a:effectLst>
              </a:defRPr>
            </a:pPr>
            <a:r>
              <a:rPr dirty="0"/>
              <a:t>Worked - Posture &amp; Ergo</a:t>
            </a:r>
          </a:p>
          <a:p>
            <a:pPr marL="515619" lvl="1" indent="-257809" defTabSz="338835">
              <a:spcBef>
                <a:spcPts val="1100"/>
              </a:spcBef>
              <a:buBlip>
                <a:blip r:embed="rId3"/>
              </a:buBlip>
              <a:defRPr sz="2088">
                <a:effectLst>
                  <a:outerShdw blurRad="29464" dist="22098" dir="5400000" rotWithShape="0">
                    <a:srgbClr val="000000"/>
                  </a:outerShdw>
                </a:effectLst>
              </a:defRPr>
            </a:pPr>
            <a:r>
              <a:rPr dirty="0"/>
              <a:t>Didn’t - Vibration</a:t>
            </a:r>
          </a:p>
          <a:p>
            <a:pPr marL="257809" indent="-257809" defTabSz="338835">
              <a:spcBef>
                <a:spcPts val="2000"/>
              </a:spcBef>
              <a:buBlip>
                <a:blip r:embed="rId3"/>
              </a:buBlip>
              <a:defRPr sz="2088">
                <a:effectLst>
                  <a:outerShdw blurRad="29464" dist="22098" dir="5400000" rotWithShape="0">
                    <a:srgbClr val="000000"/>
                  </a:outerShdw>
                </a:effectLst>
              </a:defRPr>
            </a:pPr>
            <a:r>
              <a:rPr dirty="0"/>
              <a:t>V 2.0 - piston tripod </a:t>
            </a:r>
          </a:p>
          <a:p>
            <a:pPr marL="515619" lvl="1" indent="-257809" defTabSz="338835">
              <a:spcBef>
                <a:spcPts val="2000"/>
              </a:spcBef>
              <a:buBlip>
                <a:blip r:embed="rId3"/>
              </a:buBlip>
              <a:defRPr sz="2088">
                <a:effectLst>
                  <a:outerShdw blurRad="29464" dist="22098" dir="5400000" rotWithShape="0">
                    <a:srgbClr val="000000"/>
                  </a:outerShdw>
                </a:effectLst>
              </a:defRPr>
            </a:pPr>
            <a:r>
              <a:rPr dirty="0"/>
              <a:t>Worked - No Vibration</a:t>
            </a:r>
          </a:p>
          <a:p>
            <a:pPr marL="515619" lvl="1" indent="-257809" defTabSz="338835">
              <a:spcBef>
                <a:spcPts val="1100"/>
              </a:spcBef>
              <a:buBlip>
                <a:blip r:embed="rId3"/>
              </a:buBlip>
              <a:defRPr sz="2088">
                <a:effectLst>
                  <a:outerShdw blurRad="29464" dist="22098" dir="5400000" rotWithShape="0">
                    <a:srgbClr val="000000"/>
                  </a:outerShdw>
                </a:effectLst>
              </a:defRPr>
            </a:pPr>
            <a:r>
              <a:rPr dirty="0"/>
              <a:t>Didn’t - Heavy, Cumbersome</a:t>
            </a:r>
          </a:p>
          <a:p>
            <a:pPr marL="257809" indent="-257809" defTabSz="338835">
              <a:spcBef>
                <a:spcPts val="2000"/>
              </a:spcBef>
              <a:buBlip>
                <a:blip r:embed="rId3"/>
              </a:buBlip>
              <a:defRPr sz="2088">
                <a:effectLst>
                  <a:outerShdw blurRad="29464" dist="22098" dir="5400000" rotWithShape="0">
                    <a:srgbClr val="000000"/>
                  </a:outerShdw>
                </a:effectLst>
              </a:defRPr>
            </a:pPr>
            <a:r>
              <a:rPr dirty="0"/>
              <a:t>V 3.0 - stick with vibration element </a:t>
            </a:r>
          </a:p>
          <a:p>
            <a:pPr marL="515619" lvl="1" indent="-257809" defTabSz="338835">
              <a:spcBef>
                <a:spcPts val="2000"/>
              </a:spcBef>
              <a:buBlip>
                <a:blip r:embed="rId3"/>
              </a:buBlip>
              <a:defRPr sz="2088">
                <a:effectLst>
                  <a:outerShdw blurRad="29464" dist="22098" dir="5400000" rotWithShape="0">
                    <a:srgbClr val="000000"/>
                  </a:outerShdw>
                </a:effectLst>
              </a:defRPr>
            </a:pPr>
            <a:r>
              <a:rPr dirty="0"/>
              <a:t>Delivery June ~ 6 months R&amp;D</a:t>
            </a:r>
          </a:p>
          <a:p>
            <a:pPr marL="515619" lvl="1" indent="-257809" defTabSz="338835">
              <a:spcBef>
                <a:spcPts val="2000"/>
              </a:spcBef>
              <a:buBlip>
                <a:blip r:embed="rId3"/>
              </a:buBlip>
              <a:defRPr sz="2088">
                <a:effectLst>
                  <a:outerShdw blurRad="29464" dist="22098" dir="5400000" rotWithShape="0">
                    <a:srgbClr val="000000"/>
                  </a:outerShdw>
                </a:effectLst>
              </a:defRPr>
            </a:pPr>
            <a:r>
              <a:rPr dirty="0"/>
              <a:t>Worked - Posture, Ergo, Vibration, Weight, Usability</a:t>
            </a:r>
          </a:p>
          <a:p>
            <a:pPr marL="515619" lvl="1" indent="-257809" defTabSz="338835">
              <a:spcBef>
                <a:spcPts val="1100"/>
              </a:spcBef>
              <a:buBlip>
                <a:blip r:embed="rId3"/>
              </a:buBlip>
              <a:defRPr sz="2088">
                <a:effectLst>
                  <a:outerShdw blurRad="29464" dist="22098" dir="5400000" rotWithShape="0">
                    <a:srgbClr val="000000"/>
                  </a:outerShdw>
                </a:effectLst>
              </a:defRPr>
            </a:pPr>
            <a:r>
              <a:rPr dirty="0"/>
              <a:t>Didn’t - EEF not ideal for application</a:t>
            </a:r>
          </a:p>
          <a:p>
            <a:pPr marL="257809" indent="-257809" defTabSz="338835">
              <a:spcBef>
                <a:spcPts val="2000"/>
              </a:spcBef>
              <a:buBlip>
                <a:blip r:embed="rId3"/>
              </a:buBlip>
              <a:defRPr sz="2088">
                <a:effectLst>
                  <a:outerShdw blurRad="29464" dist="22098" dir="5400000" rotWithShape="0">
                    <a:srgbClr val="000000"/>
                  </a:outerShdw>
                </a:effectLst>
              </a:defRPr>
            </a:pPr>
            <a:r>
              <a:rPr dirty="0"/>
              <a:t>V 4.0 - Follow-up Delivery ~ 3 months</a:t>
            </a:r>
          </a:p>
          <a:p>
            <a:pPr marL="515619" lvl="1" indent="-257809" defTabSz="338835">
              <a:spcBef>
                <a:spcPts val="1100"/>
              </a:spcBef>
              <a:buBlip>
                <a:blip r:embed="rId3"/>
              </a:buBlip>
              <a:defRPr sz="2088" b="1">
                <a:effectLst>
                  <a:outerShdw blurRad="29464" dist="22098" dir="5400000" rotWithShape="0">
                    <a:srgbClr val="000000"/>
                  </a:outerShdw>
                </a:effectLst>
                <a:latin typeface="Helvetica Neue"/>
                <a:ea typeface="Helvetica Neue"/>
                <a:cs typeface="Helvetica Neue"/>
                <a:sym typeface="Helvetica Neue"/>
              </a:defRPr>
            </a:pPr>
            <a:r>
              <a:rPr dirty="0"/>
              <a:t>Worked - Everything</a:t>
            </a:r>
          </a:p>
        </p:txBody>
      </p:sp>
      <p:sp>
        <p:nvSpPr>
          <p:cNvPr id="227" name="Wing Top Sander Iterations - What Worked"/>
          <p:cNvSpPr txBox="1"/>
          <p:nvPr/>
        </p:nvSpPr>
        <p:spPr>
          <a:xfrm>
            <a:off x="673100" y="1270000"/>
            <a:ext cx="11658600" cy="5362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600" cap="all" spc="234">
                <a:solidFill>
                  <a:srgbClr val="929292"/>
                </a:solidFill>
                <a:latin typeface="Futura"/>
                <a:ea typeface="Futura"/>
                <a:cs typeface="Futura"/>
                <a:sym typeface="Futura"/>
              </a:defRPr>
            </a:lvl1pPr>
          </a:lstStyle>
          <a:p>
            <a:pPr>
              <a:defRPr>
                <a:effectLst/>
              </a:defRPr>
            </a:pPr>
            <a:r>
              <a:t>Wing Top Sander Iterations - What Worked</a:t>
            </a:r>
          </a:p>
        </p:txBody>
      </p:sp>
      <p:sp>
        <p:nvSpPr>
          <p:cNvPr id="228" name="Text"/>
          <p:cNvSpPr txBox="1"/>
          <p:nvPr/>
        </p:nvSpPr>
        <p:spPr>
          <a:xfrm>
            <a:off x="-711200" y="584199"/>
            <a:ext cx="1905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a:ea typeface="Times"/>
                <a:cs typeface="Times"/>
                <a:sym typeface="Times"/>
              </a:defRPr>
            </a:lvl1pPr>
          </a:lstStyle>
          <a:p>
            <a:pPr>
              <a:defRPr>
                <a:effectLst/>
              </a:defRPr>
            </a:pPr>
            <a:r>
              <a:t> </a:t>
            </a:r>
          </a:p>
        </p:txBody>
      </p:sp>
      <p:grpSp>
        <p:nvGrpSpPr>
          <p:cNvPr id="231" name="Wanda 1.0 Isometric.Final Color Output.png"/>
          <p:cNvGrpSpPr/>
          <p:nvPr/>
        </p:nvGrpSpPr>
        <p:grpSpPr>
          <a:xfrm>
            <a:off x="9154305" y="2095955"/>
            <a:ext cx="3423891" cy="3537641"/>
            <a:chOff x="0" y="0"/>
            <a:chExt cx="3423890" cy="3537640"/>
          </a:xfrm>
        </p:grpSpPr>
        <p:pic>
          <p:nvPicPr>
            <p:cNvPr id="230" name="Wanda 1.0 Isometric.Final Color Output.png" descr="Wanda 1.0 Isometric.Final Color Output.png"/>
            <p:cNvPicPr>
              <a:picLocks noChangeAspect="1"/>
            </p:cNvPicPr>
            <p:nvPr/>
          </p:nvPicPr>
          <p:blipFill>
            <a:blip r:embed="rId4">
              <a:extLst/>
            </a:blip>
            <a:srcRect l="18774" t="5963" r="15143" b="9035"/>
            <a:stretch>
              <a:fillRect/>
            </a:stretch>
          </p:blipFill>
          <p:spPr>
            <a:xfrm>
              <a:off x="190500" y="190500"/>
              <a:ext cx="3042891" cy="3131241"/>
            </a:xfrm>
            <a:prstGeom prst="rect">
              <a:avLst/>
            </a:prstGeom>
            <a:ln>
              <a:noFill/>
            </a:ln>
            <a:effectLst/>
          </p:spPr>
        </p:pic>
        <p:pic>
          <p:nvPicPr>
            <p:cNvPr id="229" name="Wanda 1.0 Isometric.Final Color Output.png" descr="Wanda 1.0 Isometric.Final Color Output.png"/>
            <p:cNvPicPr>
              <a:picLocks/>
            </p:cNvPicPr>
            <p:nvPr/>
          </p:nvPicPr>
          <p:blipFill>
            <a:blip r:embed="rId5">
              <a:extLst/>
            </a:blip>
            <a:stretch>
              <a:fillRect/>
            </a:stretch>
          </p:blipFill>
          <p:spPr>
            <a:xfrm>
              <a:off x="-1" y="0"/>
              <a:ext cx="3423892" cy="3537641"/>
            </a:xfrm>
            <a:prstGeom prst="rect">
              <a:avLst/>
            </a:prstGeom>
            <a:effectLst/>
          </p:spPr>
        </p:pic>
      </p:grpSp>
      <p:grpSp>
        <p:nvGrpSpPr>
          <p:cNvPr id="234" name="photo.JPG"/>
          <p:cNvGrpSpPr/>
          <p:nvPr/>
        </p:nvGrpSpPr>
        <p:grpSpPr>
          <a:xfrm>
            <a:off x="5969296" y="2092581"/>
            <a:ext cx="3314546" cy="3544518"/>
            <a:chOff x="0" y="0"/>
            <a:chExt cx="3314544" cy="3544516"/>
          </a:xfrm>
        </p:grpSpPr>
        <p:pic>
          <p:nvPicPr>
            <p:cNvPr id="233" name="photo.JPG" descr="photo.JPG"/>
            <p:cNvPicPr>
              <a:picLocks noChangeAspect="1"/>
            </p:cNvPicPr>
            <p:nvPr/>
          </p:nvPicPr>
          <p:blipFill>
            <a:blip r:embed="rId6">
              <a:extLst/>
            </a:blip>
            <a:srcRect l="38327" t="12690" r="3344" b="4115"/>
            <a:stretch>
              <a:fillRect/>
            </a:stretch>
          </p:blipFill>
          <p:spPr>
            <a:xfrm>
              <a:off x="190500" y="190500"/>
              <a:ext cx="2933546" cy="3138117"/>
            </a:xfrm>
            <a:prstGeom prst="rect">
              <a:avLst/>
            </a:prstGeom>
            <a:ln>
              <a:noFill/>
            </a:ln>
            <a:effectLst/>
          </p:spPr>
        </p:pic>
        <p:pic>
          <p:nvPicPr>
            <p:cNvPr id="232" name="photo.JPG" descr="photo.JPG"/>
            <p:cNvPicPr>
              <a:picLocks/>
            </p:cNvPicPr>
            <p:nvPr/>
          </p:nvPicPr>
          <p:blipFill>
            <a:blip r:embed="rId7">
              <a:extLst/>
            </a:blip>
            <a:stretch>
              <a:fillRect/>
            </a:stretch>
          </p:blipFill>
          <p:spPr>
            <a:xfrm>
              <a:off x="0" y="-1"/>
              <a:ext cx="3314546" cy="3544518"/>
            </a:xfrm>
            <a:prstGeom prst="rect">
              <a:avLst/>
            </a:prstGeom>
            <a:effectLst/>
          </p:spPr>
        </p:pic>
      </p:grpSp>
      <p:sp>
        <p:nvSpPr>
          <p:cNvPr id="235" name="1.0"/>
          <p:cNvSpPr txBox="1"/>
          <p:nvPr/>
        </p:nvSpPr>
        <p:spPr>
          <a:xfrm>
            <a:off x="9446514" y="2706103"/>
            <a:ext cx="537973"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r>
              <a:t>1.0</a:t>
            </a:r>
          </a:p>
        </p:txBody>
      </p:sp>
      <p:sp>
        <p:nvSpPr>
          <p:cNvPr id="236" name="drywall sander (electric)"/>
          <p:cNvSpPr txBox="1"/>
          <p:nvPr/>
        </p:nvSpPr>
        <p:spPr>
          <a:xfrm>
            <a:off x="6617498" y="4462120"/>
            <a:ext cx="2721335" cy="8293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vl1pPr>
          </a:lstStyle>
          <a:p>
            <a:r>
              <a:t>drywall sander (electric)</a:t>
            </a:r>
          </a:p>
        </p:txBody>
      </p:sp>
      <p:grpSp>
        <p:nvGrpSpPr>
          <p:cNvPr id="239" name="image002.jpg"/>
          <p:cNvGrpSpPr/>
          <p:nvPr/>
        </p:nvGrpSpPr>
        <p:grpSpPr>
          <a:xfrm>
            <a:off x="5969468" y="5506808"/>
            <a:ext cx="3314357" cy="3662894"/>
            <a:chOff x="0" y="0"/>
            <a:chExt cx="3314356" cy="3662892"/>
          </a:xfrm>
        </p:grpSpPr>
        <p:pic>
          <p:nvPicPr>
            <p:cNvPr id="238" name="image002.jpg" descr="image002.jpg"/>
            <p:cNvPicPr>
              <a:picLocks noChangeAspect="1"/>
            </p:cNvPicPr>
            <p:nvPr/>
          </p:nvPicPr>
          <p:blipFill>
            <a:blip r:embed="rId8">
              <a:extLst/>
            </a:blip>
            <a:stretch>
              <a:fillRect/>
            </a:stretch>
          </p:blipFill>
          <p:spPr>
            <a:xfrm>
              <a:off x="190500" y="190500"/>
              <a:ext cx="2933357" cy="3256493"/>
            </a:xfrm>
            <a:prstGeom prst="rect">
              <a:avLst/>
            </a:prstGeom>
            <a:ln>
              <a:noFill/>
            </a:ln>
            <a:effectLst/>
          </p:spPr>
        </p:pic>
        <p:pic>
          <p:nvPicPr>
            <p:cNvPr id="237" name="image002.jpg" descr="image002.jpg"/>
            <p:cNvPicPr>
              <a:picLocks/>
            </p:cNvPicPr>
            <p:nvPr/>
          </p:nvPicPr>
          <p:blipFill>
            <a:blip r:embed="rId9">
              <a:extLst/>
            </a:blip>
            <a:stretch>
              <a:fillRect/>
            </a:stretch>
          </p:blipFill>
          <p:spPr>
            <a:xfrm>
              <a:off x="0" y="0"/>
              <a:ext cx="3314357" cy="3662893"/>
            </a:xfrm>
            <a:prstGeom prst="rect">
              <a:avLst/>
            </a:prstGeom>
            <a:effectLst/>
          </p:spPr>
        </p:pic>
      </p:grpSp>
      <p:grpSp>
        <p:nvGrpSpPr>
          <p:cNvPr id="242" name="page1image10568.jpg"/>
          <p:cNvGrpSpPr/>
          <p:nvPr/>
        </p:nvGrpSpPr>
        <p:grpSpPr>
          <a:xfrm>
            <a:off x="9149344" y="5491397"/>
            <a:ext cx="3433810" cy="3693735"/>
            <a:chOff x="0" y="0"/>
            <a:chExt cx="3433808" cy="3693734"/>
          </a:xfrm>
        </p:grpSpPr>
        <p:pic>
          <p:nvPicPr>
            <p:cNvPr id="241" name="page1image10568.jpg" descr="page1image10568.jpg"/>
            <p:cNvPicPr>
              <a:picLocks noChangeAspect="1"/>
            </p:cNvPicPr>
            <p:nvPr/>
          </p:nvPicPr>
          <p:blipFill>
            <a:blip r:embed="rId10">
              <a:extLst/>
            </a:blip>
            <a:srcRect l="58109" t="25776" r="6001" b="5627"/>
            <a:stretch>
              <a:fillRect/>
            </a:stretch>
          </p:blipFill>
          <p:spPr>
            <a:xfrm>
              <a:off x="190500" y="190500"/>
              <a:ext cx="3052809" cy="3287335"/>
            </a:xfrm>
            <a:prstGeom prst="rect">
              <a:avLst/>
            </a:prstGeom>
            <a:ln>
              <a:noFill/>
            </a:ln>
            <a:effectLst/>
          </p:spPr>
        </p:pic>
        <p:pic>
          <p:nvPicPr>
            <p:cNvPr id="240" name="page1image10568.jpg" descr="page1image10568.jpg"/>
            <p:cNvPicPr>
              <a:picLocks/>
            </p:cNvPicPr>
            <p:nvPr/>
          </p:nvPicPr>
          <p:blipFill>
            <a:blip r:embed="rId11">
              <a:extLst/>
            </a:blip>
            <a:stretch>
              <a:fillRect/>
            </a:stretch>
          </p:blipFill>
          <p:spPr>
            <a:xfrm>
              <a:off x="0" y="0"/>
              <a:ext cx="3433809" cy="3693735"/>
            </a:xfrm>
            <a:prstGeom prst="rect">
              <a:avLst/>
            </a:prstGeom>
            <a:effectLst/>
          </p:spPr>
        </p:pic>
      </p:grpSp>
      <p:sp>
        <p:nvSpPr>
          <p:cNvPr id="243" name="3.0 (as delivered)"/>
          <p:cNvSpPr txBox="1"/>
          <p:nvPr/>
        </p:nvSpPr>
        <p:spPr>
          <a:xfrm>
            <a:off x="9736656" y="8393413"/>
            <a:ext cx="2328064"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r>
              <a:t>3.0 (as delivered)</a:t>
            </a:r>
          </a:p>
        </p:txBody>
      </p:sp>
      <p:sp>
        <p:nvSpPr>
          <p:cNvPr id="244" name="2.0"/>
          <p:cNvSpPr txBox="1"/>
          <p:nvPr/>
        </p:nvSpPr>
        <p:spPr>
          <a:xfrm>
            <a:off x="6233414" y="6163103"/>
            <a:ext cx="537973"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r>
              <a:t>2.0</a:t>
            </a:r>
          </a:p>
        </p:txBody>
      </p:sp>
      <p:sp>
        <p:nvSpPr>
          <p:cNvPr id="245" name="Temple Allen Examples"/>
          <p:cNvSpPr txBox="1">
            <a:spLocks noGrp="1"/>
          </p:cNvSpPr>
          <p:nvPr>
            <p:ph type="title"/>
          </p:nvPr>
        </p:nvSpPr>
        <p:spPr>
          <a:xfrm>
            <a:off x="787400" y="-5107"/>
            <a:ext cx="11430000" cy="1910884"/>
          </a:xfrm>
          <a:prstGeom prst="rect">
            <a:avLst/>
          </a:prstGeom>
        </p:spPr>
        <p:txBody>
          <a:bodyPr/>
          <a:lstStyle/>
          <a:p>
            <a:r>
              <a:t>Temple Allen Examples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1" name="Screen Shot 2017-08-07 at 6.07.17 PM.png"/>
          <p:cNvGrpSpPr/>
          <p:nvPr/>
        </p:nvGrpSpPr>
        <p:grpSpPr>
          <a:xfrm>
            <a:off x="1763337" y="350076"/>
            <a:ext cx="9675764" cy="8894347"/>
            <a:chOff x="0" y="0"/>
            <a:chExt cx="9675763" cy="8894345"/>
          </a:xfrm>
        </p:grpSpPr>
        <p:pic>
          <p:nvPicPr>
            <p:cNvPr id="250" name="Screen Shot 2017-08-07 at 6.07.17 PM.png" descr="Screen Shot 2017-08-07 at 6.07.17 PM.png"/>
            <p:cNvPicPr>
              <a:picLocks noChangeAspect="1"/>
            </p:cNvPicPr>
            <p:nvPr/>
          </p:nvPicPr>
          <p:blipFill>
            <a:blip r:embed="rId3">
              <a:extLst/>
            </a:blip>
            <a:stretch>
              <a:fillRect/>
            </a:stretch>
          </p:blipFill>
          <p:spPr>
            <a:xfrm>
              <a:off x="190500" y="190500"/>
              <a:ext cx="9294764" cy="8487946"/>
            </a:xfrm>
            <a:prstGeom prst="rect">
              <a:avLst/>
            </a:prstGeom>
            <a:ln>
              <a:noFill/>
            </a:ln>
            <a:effectLst/>
          </p:spPr>
        </p:pic>
        <p:pic>
          <p:nvPicPr>
            <p:cNvPr id="249" name="Screen Shot 2017-08-07 at 6.07.17 PM.png" descr="Screen Shot 2017-08-07 at 6.07.17 PM.png"/>
            <p:cNvPicPr>
              <a:picLocks/>
            </p:cNvPicPr>
            <p:nvPr/>
          </p:nvPicPr>
          <p:blipFill>
            <a:blip r:embed="rId4">
              <a:extLst/>
            </a:blip>
            <a:stretch>
              <a:fillRect/>
            </a:stretch>
          </p:blipFill>
          <p:spPr>
            <a:xfrm>
              <a:off x="0" y="0"/>
              <a:ext cx="9675764" cy="8894346"/>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We have one here…"/>
          <p:cNvSpPr txBox="1">
            <a:spLocks noGrp="1"/>
          </p:cNvSpPr>
          <p:nvPr>
            <p:ph type="body" sz="half" idx="1"/>
          </p:nvPr>
        </p:nvSpPr>
        <p:spPr>
          <a:prstGeom prst="rect">
            <a:avLst/>
          </a:prstGeom>
        </p:spPr>
        <p:txBody>
          <a:bodyPr/>
          <a:lstStyle/>
          <a:p>
            <a:pPr marL="342264" indent="-342264" defTabSz="449833">
              <a:spcBef>
                <a:spcPts val="2700"/>
              </a:spcBef>
              <a:buBlip>
                <a:blip r:embed="rId3"/>
              </a:buBlip>
              <a:defRPr sz="2772">
                <a:effectLst>
                  <a:outerShdw blurRad="39116" dist="29337" dir="5400000" rotWithShape="0">
                    <a:srgbClr val="000000"/>
                  </a:outerShdw>
                </a:effectLst>
              </a:defRPr>
            </a:pPr>
            <a:r>
              <a:t>We have one here</a:t>
            </a:r>
          </a:p>
          <a:p>
            <a:pPr marL="1026794" lvl="2" indent="-342264" defTabSz="449833">
              <a:spcBef>
                <a:spcPts val="1500"/>
              </a:spcBef>
              <a:buBlip>
                <a:blip r:embed="rId3"/>
              </a:buBlip>
              <a:defRPr sz="2772">
                <a:effectLst>
                  <a:outerShdw blurRad="39116" dist="29337" dir="5400000" rotWithShape="0">
                    <a:srgbClr val="000000"/>
                  </a:outerShdw>
                </a:effectLst>
              </a:defRPr>
            </a:pPr>
            <a:r>
              <a:t>less than 20 lbs</a:t>
            </a:r>
          </a:p>
          <a:p>
            <a:pPr marL="1026794" lvl="2" indent="-342264" defTabSz="449833">
              <a:spcBef>
                <a:spcPts val="1500"/>
              </a:spcBef>
              <a:buBlip>
                <a:blip r:embed="rId3"/>
              </a:buBlip>
              <a:defRPr sz="2772">
                <a:effectLst>
                  <a:outerShdw blurRad="39116" dist="29337" dir="5400000" rotWithShape="0">
                    <a:srgbClr val="000000"/>
                  </a:outerShdw>
                </a:effectLst>
              </a:defRPr>
            </a:pPr>
            <a:r>
              <a:t>.45 hp DA sander </a:t>
            </a:r>
          </a:p>
          <a:p>
            <a:pPr marL="1026794" lvl="2" indent="-342264" defTabSz="449833">
              <a:spcBef>
                <a:spcPts val="1500"/>
              </a:spcBef>
              <a:buBlip>
                <a:blip r:embed="rId3"/>
              </a:buBlip>
              <a:defRPr sz="2772">
                <a:effectLst>
                  <a:outerShdw blurRad="39116" dist="29337" dir="5400000" rotWithShape="0">
                    <a:srgbClr val="000000"/>
                  </a:outerShdw>
                </a:effectLst>
              </a:defRPr>
            </a:pPr>
            <a:r>
              <a:t>integrated vacuum </a:t>
            </a:r>
          </a:p>
          <a:p>
            <a:pPr marL="342264" indent="-342264" defTabSz="449833">
              <a:spcBef>
                <a:spcPts val="2700"/>
              </a:spcBef>
              <a:buBlip>
                <a:blip r:embed="rId3"/>
              </a:buBlip>
              <a:defRPr sz="2772">
                <a:effectLst>
                  <a:outerShdw blurRad="39116" dist="29337" dir="5400000" rotWithShape="0">
                    <a:srgbClr val="000000"/>
                  </a:outerShdw>
                </a:effectLst>
              </a:defRPr>
            </a:pPr>
            <a:r>
              <a:t>Dozens in use at multiple clients, sites </a:t>
            </a:r>
          </a:p>
          <a:p>
            <a:pPr marL="342264" indent="-342264" defTabSz="449833">
              <a:spcBef>
                <a:spcPts val="2700"/>
              </a:spcBef>
              <a:buBlip>
                <a:blip r:embed="rId3"/>
              </a:buBlip>
              <a:defRPr sz="2772">
                <a:effectLst>
                  <a:outerShdw blurRad="39116" dist="29337" dir="5400000" rotWithShape="0">
                    <a:srgbClr val="000000"/>
                  </a:outerShdw>
                </a:effectLst>
              </a:defRPr>
            </a:pPr>
            <a:r>
              <a:t>Multiple tooling options, some more aggressive than others, but contact pressure currently limited to gravity</a:t>
            </a:r>
          </a:p>
        </p:txBody>
      </p:sp>
      <p:sp>
        <p:nvSpPr>
          <p:cNvPr id="256" name="Wing Top Sander Current Status"/>
          <p:cNvSpPr txBox="1"/>
          <p:nvPr/>
        </p:nvSpPr>
        <p:spPr>
          <a:xfrm>
            <a:off x="673100" y="1270000"/>
            <a:ext cx="11658600" cy="5362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600" cap="all" spc="234">
                <a:solidFill>
                  <a:srgbClr val="929292"/>
                </a:solidFill>
                <a:latin typeface="Futura"/>
                <a:ea typeface="Futura"/>
                <a:cs typeface="Futura"/>
                <a:sym typeface="Futura"/>
              </a:defRPr>
            </a:lvl1pPr>
          </a:lstStyle>
          <a:p>
            <a:pPr>
              <a:defRPr>
                <a:effectLst/>
              </a:defRPr>
            </a:pPr>
            <a:r>
              <a:t>Wing Top Sander Current Status</a:t>
            </a:r>
          </a:p>
        </p:txBody>
      </p:sp>
      <p:sp>
        <p:nvSpPr>
          <p:cNvPr id="257" name="Text"/>
          <p:cNvSpPr txBox="1"/>
          <p:nvPr/>
        </p:nvSpPr>
        <p:spPr>
          <a:xfrm>
            <a:off x="-711200" y="584199"/>
            <a:ext cx="1905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a:ea typeface="Times"/>
                <a:cs typeface="Times"/>
                <a:sym typeface="Times"/>
              </a:defRPr>
            </a:lvl1pPr>
          </a:lstStyle>
          <a:p>
            <a:pPr>
              <a:defRPr>
                <a:effectLst/>
              </a:defRPr>
            </a:pPr>
            <a:r>
              <a:t> </a:t>
            </a:r>
          </a:p>
        </p:txBody>
      </p:sp>
      <p:pic>
        <p:nvPicPr>
          <p:cNvPr id="258" name="Picture 1" descr="Picture 1"/>
          <p:cNvPicPr>
            <a:picLocks noChangeAspect="1"/>
          </p:cNvPicPr>
          <p:nvPr/>
        </p:nvPicPr>
        <p:blipFill>
          <a:blip r:embed="rId4">
            <a:extLst/>
          </a:blip>
          <a:stretch>
            <a:fillRect/>
          </a:stretch>
        </p:blipFill>
        <p:spPr>
          <a:xfrm>
            <a:off x="8259194" y="7734932"/>
            <a:ext cx="2187757" cy="1458505"/>
          </a:xfrm>
          <a:prstGeom prst="rect">
            <a:avLst/>
          </a:prstGeom>
          <a:ln w="12700">
            <a:miter lim="400000"/>
          </a:ln>
        </p:spPr>
      </p:pic>
      <p:pic>
        <p:nvPicPr>
          <p:cNvPr id="259" name="Picture 9" descr="Picture 9"/>
          <p:cNvPicPr>
            <a:picLocks noChangeAspect="1"/>
          </p:cNvPicPr>
          <p:nvPr/>
        </p:nvPicPr>
        <p:blipFill>
          <a:blip r:embed="rId5">
            <a:extLst/>
          </a:blip>
          <a:stretch>
            <a:fillRect/>
          </a:stretch>
        </p:blipFill>
        <p:spPr>
          <a:xfrm>
            <a:off x="6510491" y="6158429"/>
            <a:ext cx="2551765" cy="1701177"/>
          </a:xfrm>
          <a:prstGeom prst="rect">
            <a:avLst/>
          </a:prstGeom>
          <a:ln w="12700">
            <a:miter lim="400000"/>
          </a:ln>
        </p:spPr>
      </p:pic>
      <p:pic>
        <p:nvPicPr>
          <p:cNvPr id="260" name="Picture 5" descr="Picture 5"/>
          <p:cNvPicPr>
            <a:picLocks noChangeAspect="1"/>
          </p:cNvPicPr>
          <p:nvPr/>
        </p:nvPicPr>
        <p:blipFill>
          <a:blip r:embed="rId6">
            <a:extLst/>
          </a:blip>
          <a:stretch>
            <a:fillRect/>
          </a:stretch>
        </p:blipFill>
        <p:spPr>
          <a:xfrm>
            <a:off x="6362646" y="5119264"/>
            <a:ext cx="1815128" cy="1210087"/>
          </a:xfrm>
          <a:prstGeom prst="rect">
            <a:avLst/>
          </a:prstGeom>
          <a:ln w="12700">
            <a:miter lim="400000"/>
          </a:ln>
        </p:spPr>
      </p:pic>
      <p:pic>
        <p:nvPicPr>
          <p:cNvPr id="261" name="Picture 6" descr="Picture 6"/>
          <p:cNvPicPr>
            <a:picLocks noChangeAspect="1"/>
          </p:cNvPicPr>
          <p:nvPr/>
        </p:nvPicPr>
        <p:blipFill>
          <a:blip r:embed="rId7">
            <a:extLst/>
          </a:blip>
          <a:stretch>
            <a:fillRect/>
          </a:stretch>
        </p:blipFill>
        <p:spPr>
          <a:xfrm>
            <a:off x="5993959" y="7449665"/>
            <a:ext cx="2552501" cy="1701177"/>
          </a:xfrm>
          <a:prstGeom prst="rect">
            <a:avLst/>
          </a:prstGeom>
          <a:ln w="12700">
            <a:miter lim="400000"/>
          </a:ln>
        </p:spPr>
      </p:pic>
      <p:pic>
        <p:nvPicPr>
          <p:cNvPr id="262" name="system_overview-2016_transparent.gif" descr="system_overview-2016_transparent.gif"/>
          <p:cNvPicPr>
            <a:picLocks noChangeAspect="1"/>
          </p:cNvPicPr>
          <p:nvPr/>
        </p:nvPicPr>
        <p:blipFill>
          <a:blip r:embed="rId8">
            <a:extLst/>
          </a:blip>
          <a:stretch>
            <a:fillRect/>
          </a:stretch>
        </p:blipFill>
        <p:spPr>
          <a:xfrm>
            <a:off x="7200353" y="2145077"/>
            <a:ext cx="5133643" cy="6417054"/>
          </a:xfrm>
          <a:prstGeom prst="rect">
            <a:avLst/>
          </a:prstGeom>
          <a:ln w="12700">
            <a:miter lim="400000"/>
          </a:ln>
        </p:spPr>
      </p:pic>
      <p:grpSp>
        <p:nvGrpSpPr>
          <p:cNvPr id="265" name="Screen Shot 2017-08-08 at 2.27.01 PM.png"/>
          <p:cNvGrpSpPr/>
          <p:nvPr/>
        </p:nvGrpSpPr>
        <p:grpSpPr>
          <a:xfrm>
            <a:off x="9750373" y="1967082"/>
            <a:ext cx="2778821" cy="1982545"/>
            <a:chOff x="0" y="0"/>
            <a:chExt cx="2778819" cy="1982543"/>
          </a:xfrm>
        </p:grpSpPr>
        <p:pic>
          <p:nvPicPr>
            <p:cNvPr id="264" name="Screen Shot 2017-08-08 at 2.27.01 PM.png" descr="Screen Shot 2017-08-08 at 2.27.01 PM.png"/>
            <p:cNvPicPr>
              <a:picLocks noChangeAspect="1"/>
            </p:cNvPicPr>
            <p:nvPr/>
          </p:nvPicPr>
          <p:blipFill>
            <a:blip r:embed="rId9">
              <a:extLst/>
            </a:blip>
            <a:stretch>
              <a:fillRect/>
            </a:stretch>
          </p:blipFill>
          <p:spPr>
            <a:xfrm>
              <a:off x="190500" y="190500"/>
              <a:ext cx="2397820" cy="1576144"/>
            </a:xfrm>
            <a:prstGeom prst="rect">
              <a:avLst/>
            </a:prstGeom>
            <a:ln>
              <a:noFill/>
            </a:ln>
            <a:effectLst/>
          </p:spPr>
        </p:pic>
        <p:pic>
          <p:nvPicPr>
            <p:cNvPr id="263" name="Screen Shot 2017-08-08 at 2.27.01 PM.png" descr="Screen Shot 2017-08-08 at 2.27.01 PM.png"/>
            <p:cNvPicPr>
              <a:picLocks/>
            </p:cNvPicPr>
            <p:nvPr/>
          </p:nvPicPr>
          <p:blipFill>
            <a:blip r:embed="rId10">
              <a:extLst/>
            </a:blip>
            <a:stretch>
              <a:fillRect/>
            </a:stretch>
          </p:blipFill>
          <p:spPr>
            <a:xfrm>
              <a:off x="0" y="0"/>
              <a:ext cx="2778820" cy="1982544"/>
            </a:xfrm>
            <a:prstGeom prst="rect">
              <a:avLst/>
            </a:prstGeom>
            <a:effectLst/>
          </p:spPr>
        </p:pic>
      </p:grpSp>
      <p:sp>
        <p:nvSpPr>
          <p:cNvPr id="266" name="Temple Allen Examples"/>
          <p:cNvSpPr txBox="1">
            <a:spLocks noGrp="1"/>
          </p:cNvSpPr>
          <p:nvPr>
            <p:ph type="title"/>
          </p:nvPr>
        </p:nvSpPr>
        <p:spPr>
          <a:xfrm>
            <a:off x="787400" y="-5107"/>
            <a:ext cx="11430000" cy="1910884"/>
          </a:xfrm>
          <a:prstGeom prst="rect">
            <a:avLst/>
          </a:prstGeom>
        </p:spPr>
        <p:txBody>
          <a:bodyPr/>
          <a:lstStyle/>
          <a:p>
            <a:r>
              <a:t>Temple Allen Examples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2" name="Screen Shot 2017-07-31 at 3.57.31 PM.png"/>
          <p:cNvGrpSpPr/>
          <p:nvPr/>
        </p:nvGrpSpPr>
        <p:grpSpPr>
          <a:xfrm>
            <a:off x="700814" y="1970484"/>
            <a:ext cx="7418376" cy="7141845"/>
            <a:chOff x="0" y="0"/>
            <a:chExt cx="7418375" cy="7141844"/>
          </a:xfrm>
        </p:grpSpPr>
        <p:pic>
          <p:nvPicPr>
            <p:cNvPr id="271" name="Screen Shot 2017-07-31 at 3.57.31 PM.png" descr="Screen Shot 2017-07-31 at 3.57.31 PM.png"/>
            <p:cNvPicPr>
              <a:picLocks noChangeAspect="1"/>
            </p:cNvPicPr>
            <p:nvPr/>
          </p:nvPicPr>
          <p:blipFill>
            <a:blip r:embed="rId3">
              <a:extLst/>
            </a:blip>
            <a:srcRect l="1073" r="1073" b="1366"/>
            <a:stretch>
              <a:fillRect/>
            </a:stretch>
          </p:blipFill>
          <p:spPr>
            <a:xfrm>
              <a:off x="190500" y="190500"/>
              <a:ext cx="7037376" cy="6735445"/>
            </a:xfrm>
            <a:prstGeom prst="rect">
              <a:avLst/>
            </a:prstGeom>
            <a:ln>
              <a:noFill/>
            </a:ln>
            <a:effectLst/>
          </p:spPr>
        </p:pic>
        <p:pic>
          <p:nvPicPr>
            <p:cNvPr id="270" name="Screen Shot 2017-07-31 at 3.57.31 PM.png" descr="Screen Shot 2017-07-31 at 3.57.31 PM.png"/>
            <p:cNvPicPr>
              <a:picLocks/>
            </p:cNvPicPr>
            <p:nvPr/>
          </p:nvPicPr>
          <p:blipFill>
            <a:blip r:embed="rId4">
              <a:extLst/>
            </a:blip>
            <a:stretch>
              <a:fillRect/>
            </a:stretch>
          </p:blipFill>
          <p:spPr>
            <a:xfrm>
              <a:off x="0" y="-1"/>
              <a:ext cx="7418376" cy="7141846"/>
            </a:xfrm>
            <a:prstGeom prst="rect">
              <a:avLst/>
            </a:prstGeom>
            <a:effectLst/>
          </p:spPr>
        </p:pic>
      </p:grpSp>
      <p:sp>
        <p:nvSpPr>
          <p:cNvPr id="273" name="Paint Stripping End-Effector"/>
          <p:cNvSpPr txBox="1"/>
          <p:nvPr/>
        </p:nvSpPr>
        <p:spPr>
          <a:xfrm>
            <a:off x="673100" y="1270000"/>
            <a:ext cx="11658600" cy="5362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600" cap="all" spc="234">
                <a:solidFill>
                  <a:srgbClr val="929292"/>
                </a:solidFill>
                <a:latin typeface="Futura"/>
                <a:ea typeface="Futura"/>
                <a:cs typeface="Futura"/>
                <a:sym typeface="Futura"/>
              </a:defRPr>
            </a:lvl1pPr>
          </a:lstStyle>
          <a:p>
            <a:pPr>
              <a:defRPr>
                <a:effectLst/>
              </a:defRPr>
            </a:pPr>
            <a:r>
              <a:t>Paint Stripping End-Effector</a:t>
            </a:r>
          </a:p>
        </p:txBody>
      </p:sp>
      <p:grpSp>
        <p:nvGrpSpPr>
          <p:cNvPr id="276" name="pasted-image.tiff"/>
          <p:cNvGrpSpPr/>
          <p:nvPr/>
        </p:nvGrpSpPr>
        <p:grpSpPr>
          <a:xfrm>
            <a:off x="8476572" y="1970484"/>
            <a:ext cx="3833712" cy="7141766"/>
            <a:chOff x="0" y="0"/>
            <a:chExt cx="3833710" cy="7141765"/>
          </a:xfrm>
        </p:grpSpPr>
        <p:pic>
          <p:nvPicPr>
            <p:cNvPr id="275" name="pasted-image.tiff" descr="pasted-image.tiff"/>
            <p:cNvPicPr>
              <a:picLocks noChangeAspect="1"/>
            </p:cNvPicPr>
            <p:nvPr/>
          </p:nvPicPr>
          <p:blipFill>
            <a:blip r:embed="rId5">
              <a:extLst/>
            </a:blip>
            <a:stretch>
              <a:fillRect/>
            </a:stretch>
          </p:blipFill>
          <p:spPr>
            <a:xfrm>
              <a:off x="190500" y="190500"/>
              <a:ext cx="3452711" cy="6735366"/>
            </a:xfrm>
            <a:prstGeom prst="rect">
              <a:avLst/>
            </a:prstGeom>
            <a:ln>
              <a:noFill/>
            </a:ln>
            <a:effectLst/>
          </p:spPr>
        </p:pic>
        <p:pic>
          <p:nvPicPr>
            <p:cNvPr id="274" name="pasted-image.tiff" descr="pasted-image.tiff"/>
            <p:cNvPicPr>
              <a:picLocks/>
            </p:cNvPicPr>
            <p:nvPr/>
          </p:nvPicPr>
          <p:blipFill>
            <a:blip r:embed="rId6">
              <a:extLst/>
            </a:blip>
            <a:stretch>
              <a:fillRect/>
            </a:stretch>
          </p:blipFill>
          <p:spPr>
            <a:xfrm>
              <a:off x="0" y="0"/>
              <a:ext cx="3833711" cy="7141766"/>
            </a:xfrm>
            <a:prstGeom prst="rect">
              <a:avLst/>
            </a:prstGeom>
            <a:effectLst/>
          </p:spPr>
        </p:pic>
      </p:grpSp>
      <p:sp>
        <p:nvSpPr>
          <p:cNvPr id="277" name="Temple Allen Examples"/>
          <p:cNvSpPr txBox="1">
            <a:spLocks noGrp="1"/>
          </p:cNvSpPr>
          <p:nvPr>
            <p:ph type="title"/>
          </p:nvPr>
        </p:nvSpPr>
        <p:spPr>
          <a:xfrm>
            <a:off x="787400" y="-5107"/>
            <a:ext cx="11430000" cy="1910884"/>
          </a:xfrm>
          <a:prstGeom prst="rect">
            <a:avLst/>
          </a:prstGeom>
        </p:spPr>
        <p:txBody>
          <a:bodyPr anchor="ctr"/>
          <a:lstStyle/>
          <a:p>
            <a:r>
              <a:t>Temple Allen Examples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Paint Stripping…"/>
          <p:cNvSpPr txBox="1">
            <a:spLocks noGrp="1"/>
          </p:cNvSpPr>
          <p:nvPr>
            <p:ph type="body" sz="half" idx="1"/>
          </p:nvPr>
        </p:nvSpPr>
        <p:spPr>
          <a:prstGeom prst="rect">
            <a:avLst/>
          </a:prstGeom>
        </p:spPr>
        <p:txBody>
          <a:bodyPr/>
          <a:lstStyle/>
          <a:p>
            <a:pPr marL="355600" indent="-355600" defTabSz="467359">
              <a:spcBef>
                <a:spcPts val="2800"/>
              </a:spcBef>
              <a:buBlip>
                <a:blip r:embed="rId3"/>
              </a:buBlip>
              <a:defRPr sz="2880">
                <a:effectLst>
                  <a:outerShdw blurRad="40640" dist="30480" dir="5400000" rotWithShape="0">
                    <a:srgbClr val="000000"/>
                  </a:outerShdw>
                </a:effectLst>
              </a:defRPr>
            </a:pPr>
            <a:r>
              <a:t>Paint Stripping</a:t>
            </a:r>
          </a:p>
          <a:p>
            <a:pPr marL="711200" lvl="1" indent="-355600" defTabSz="467359">
              <a:spcBef>
                <a:spcPts val="2800"/>
              </a:spcBef>
              <a:buBlip>
                <a:blip r:embed="rId3"/>
              </a:buBlip>
              <a:defRPr sz="2880">
                <a:effectLst>
                  <a:outerShdw blurRad="40640" dist="30480" dir="5400000" rotWithShape="0">
                    <a:srgbClr val="000000"/>
                  </a:outerShdw>
                </a:effectLst>
              </a:defRPr>
            </a:pPr>
            <a:r>
              <a:t>longer sanding time</a:t>
            </a:r>
          </a:p>
          <a:p>
            <a:pPr marL="711200" lvl="1" indent="-355600" defTabSz="467359">
              <a:spcBef>
                <a:spcPts val="2800"/>
              </a:spcBef>
              <a:buBlip>
                <a:blip r:embed="rId3"/>
              </a:buBlip>
              <a:defRPr sz="2880">
                <a:effectLst>
                  <a:outerShdw blurRad="40640" dist="30480" dir="5400000" rotWithShape="0">
                    <a:srgbClr val="000000"/>
                  </a:outerShdw>
                </a:effectLst>
              </a:defRPr>
            </a:pPr>
            <a:r>
              <a:t>more pressure required</a:t>
            </a:r>
          </a:p>
          <a:p>
            <a:pPr marL="711200" lvl="1" indent="-355600" defTabSz="467359">
              <a:spcBef>
                <a:spcPts val="2800"/>
              </a:spcBef>
              <a:buBlip>
                <a:blip r:embed="rId3"/>
              </a:buBlip>
              <a:defRPr sz="2880">
                <a:effectLst>
                  <a:outerShdw blurRad="40640" dist="30480" dir="5400000" rotWithShape="0">
                    <a:srgbClr val="000000"/>
                  </a:outerShdw>
                </a:effectLst>
              </a:defRPr>
            </a:pPr>
            <a:r>
              <a:t>progress always seems slow</a:t>
            </a:r>
          </a:p>
          <a:p>
            <a:pPr marL="711200" lvl="1" indent="-355600" defTabSz="467359">
              <a:spcBef>
                <a:spcPts val="2800"/>
              </a:spcBef>
              <a:buBlip>
                <a:blip r:embed="rId3"/>
              </a:buBlip>
              <a:defRPr sz="2880">
                <a:effectLst>
                  <a:outerShdw blurRad="40640" dist="30480" dir="5400000" rotWithShape="0">
                    <a:srgbClr val="000000"/>
                  </a:outerShdw>
                </a:effectLst>
              </a:defRPr>
            </a:pPr>
            <a:r>
              <a:t>uneven prior paint layers</a:t>
            </a:r>
          </a:p>
          <a:p>
            <a:pPr marL="711200" lvl="1" indent="-355600" defTabSz="467359">
              <a:spcBef>
                <a:spcPts val="2800"/>
              </a:spcBef>
              <a:buBlip>
                <a:blip r:embed="rId3"/>
              </a:buBlip>
              <a:defRPr sz="2880">
                <a:effectLst>
                  <a:outerShdw blurRad="40640" dist="30480" dir="5400000" rotWithShape="0">
                    <a:srgbClr val="000000"/>
                  </a:outerShdw>
                </a:effectLst>
              </a:defRPr>
            </a:pPr>
            <a:r>
              <a:t>temptation to tilt sander</a:t>
            </a:r>
          </a:p>
          <a:p>
            <a:pPr marL="711200" lvl="1" indent="-355600" defTabSz="467359">
              <a:spcBef>
                <a:spcPts val="2800"/>
              </a:spcBef>
              <a:buBlip>
                <a:blip r:embed="rId3"/>
              </a:buBlip>
              <a:defRPr sz="2880">
                <a:effectLst>
                  <a:outerShdw blurRad="40640" dist="30480" dir="5400000" rotWithShape="0">
                    <a:srgbClr val="000000"/>
                  </a:outerShdw>
                </a:effectLst>
              </a:defRPr>
            </a:pPr>
            <a:r>
              <a:t>risk of part damage</a:t>
            </a:r>
          </a:p>
        </p:txBody>
      </p:sp>
      <p:sp>
        <p:nvSpPr>
          <p:cNvPr id="282" name="Identify Problem, Understand User"/>
          <p:cNvSpPr txBox="1"/>
          <p:nvPr/>
        </p:nvSpPr>
        <p:spPr>
          <a:xfrm>
            <a:off x="673100" y="1270000"/>
            <a:ext cx="11658600" cy="5362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600" cap="all" spc="234">
                <a:solidFill>
                  <a:srgbClr val="929292"/>
                </a:solidFill>
                <a:latin typeface="Futura"/>
                <a:ea typeface="Futura"/>
                <a:cs typeface="Futura"/>
                <a:sym typeface="Futura"/>
              </a:defRPr>
            </a:lvl1pPr>
          </a:lstStyle>
          <a:p>
            <a:pPr>
              <a:defRPr>
                <a:effectLst/>
              </a:defRPr>
            </a:pPr>
            <a:r>
              <a:t>Identify Problem, Understand User</a:t>
            </a:r>
          </a:p>
        </p:txBody>
      </p:sp>
      <p:grpSp>
        <p:nvGrpSpPr>
          <p:cNvPr id="285" name="ergo risk form.png"/>
          <p:cNvGrpSpPr/>
          <p:nvPr/>
        </p:nvGrpSpPr>
        <p:grpSpPr>
          <a:xfrm>
            <a:off x="6560739" y="2034561"/>
            <a:ext cx="5803901" cy="3297105"/>
            <a:chOff x="0" y="0"/>
            <a:chExt cx="5803900" cy="3297103"/>
          </a:xfrm>
        </p:grpSpPr>
        <p:pic>
          <p:nvPicPr>
            <p:cNvPr id="284" name="ergo risk form.png" descr="ergo risk form.png"/>
            <p:cNvPicPr>
              <a:picLocks noChangeAspect="1"/>
            </p:cNvPicPr>
            <p:nvPr/>
          </p:nvPicPr>
          <p:blipFill>
            <a:blip r:embed="rId4">
              <a:extLst/>
            </a:blip>
            <a:stretch>
              <a:fillRect/>
            </a:stretch>
          </p:blipFill>
          <p:spPr>
            <a:xfrm>
              <a:off x="190500" y="190500"/>
              <a:ext cx="5422900" cy="2890704"/>
            </a:xfrm>
            <a:prstGeom prst="rect">
              <a:avLst/>
            </a:prstGeom>
            <a:ln>
              <a:noFill/>
            </a:ln>
            <a:effectLst/>
          </p:spPr>
        </p:pic>
        <p:pic>
          <p:nvPicPr>
            <p:cNvPr id="283" name="ergo risk form.png" descr="ergo risk form.png"/>
            <p:cNvPicPr>
              <a:picLocks/>
            </p:cNvPicPr>
            <p:nvPr/>
          </p:nvPicPr>
          <p:blipFill>
            <a:blip r:embed="rId5">
              <a:extLst/>
            </a:blip>
            <a:stretch>
              <a:fillRect/>
            </a:stretch>
          </p:blipFill>
          <p:spPr>
            <a:xfrm>
              <a:off x="0" y="0"/>
              <a:ext cx="5803900" cy="3297104"/>
            </a:xfrm>
            <a:prstGeom prst="rect">
              <a:avLst/>
            </a:prstGeom>
            <a:effectLst/>
          </p:spPr>
        </p:pic>
      </p:grpSp>
      <p:grpSp>
        <p:nvGrpSpPr>
          <p:cNvPr id="288" name="pasted-image.tiff"/>
          <p:cNvGrpSpPr/>
          <p:nvPr/>
        </p:nvGrpSpPr>
        <p:grpSpPr>
          <a:xfrm>
            <a:off x="9434908" y="6313888"/>
            <a:ext cx="2929826" cy="2566504"/>
            <a:chOff x="0" y="0"/>
            <a:chExt cx="2929824" cy="2566503"/>
          </a:xfrm>
        </p:grpSpPr>
        <p:pic>
          <p:nvPicPr>
            <p:cNvPr id="287" name="pasted-image.tiff" descr="pasted-image.tiff"/>
            <p:cNvPicPr>
              <a:picLocks noChangeAspect="1"/>
            </p:cNvPicPr>
            <p:nvPr/>
          </p:nvPicPr>
          <p:blipFill>
            <a:blip r:embed="rId6">
              <a:extLst/>
            </a:blip>
            <a:srcRect l="24013" t="18231"/>
            <a:stretch>
              <a:fillRect/>
            </a:stretch>
          </p:blipFill>
          <p:spPr>
            <a:xfrm>
              <a:off x="190499" y="190500"/>
              <a:ext cx="2548826" cy="2160104"/>
            </a:xfrm>
            <a:prstGeom prst="rect">
              <a:avLst/>
            </a:prstGeom>
            <a:ln>
              <a:noFill/>
            </a:ln>
            <a:effectLst/>
          </p:spPr>
        </p:pic>
        <p:pic>
          <p:nvPicPr>
            <p:cNvPr id="286" name="pasted-image.tiff" descr="pasted-image.tiff"/>
            <p:cNvPicPr>
              <a:picLocks/>
            </p:cNvPicPr>
            <p:nvPr/>
          </p:nvPicPr>
          <p:blipFill>
            <a:blip r:embed="rId7">
              <a:extLst/>
            </a:blip>
            <a:stretch>
              <a:fillRect/>
            </a:stretch>
          </p:blipFill>
          <p:spPr>
            <a:xfrm>
              <a:off x="-1" y="-1"/>
              <a:ext cx="2929826" cy="2566505"/>
            </a:xfrm>
            <a:prstGeom prst="rect">
              <a:avLst/>
            </a:prstGeom>
            <a:effectLst/>
          </p:spPr>
        </p:pic>
      </p:grpSp>
      <p:grpSp>
        <p:nvGrpSpPr>
          <p:cNvPr id="291" name="IMG_0242.jpg"/>
          <p:cNvGrpSpPr/>
          <p:nvPr/>
        </p:nvGrpSpPr>
        <p:grpSpPr>
          <a:xfrm>
            <a:off x="6560739" y="5344061"/>
            <a:ext cx="2929621" cy="2416125"/>
            <a:chOff x="0" y="0"/>
            <a:chExt cx="2929619" cy="2416123"/>
          </a:xfrm>
        </p:grpSpPr>
        <p:pic>
          <p:nvPicPr>
            <p:cNvPr id="290" name="IMG_0242.jpg" descr="IMG_0242.jpg"/>
            <p:cNvPicPr>
              <a:picLocks noChangeAspect="1"/>
            </p:cNvPicPr>
            <p:nvPr/>
          </p:nvPicPr>
          <p:blipFill>
            <a:blip r:embed="rId8">
              <a:extLst/>
            </a:blip>
            <a:srcRect r="14315" b="9910"/>
            <a:stretch>
              <a:fillRect/>
            </a:stretch>
          </p:blipFill>
          <p:spPr>
            <a:xfrm>
              <a:off x="190499" y="190500"/>
              <a:ext cx="2548621" cy="2009724"/>
            </a:xfrm>
            <a:prstGeom prst="rect">
              <a:avLst/>
            </a:prstGeom>
            <a:ln>
              <a:noFill/>
            </a:ln>
            <a:effectLst/>
          </p:spPr>
        </p:pic>
        <p:pic>
          <p:nvPicPr>
            <p:cNvPr id="289" name="IMG_0242.jpg" descr="IMG_0242.jpg"/>
            <p:cNvPicPr>
              <a:picLocks/>
            </p:cNvPicPr>
            <p:nvPr/>
          </p:nvPicPr>
          <p:blipFill>
            <a:blip r:embed="rId9">
              <a:extLst/>
            </a:blip>
            <a:stretch>
              <a:fillRect/>
            </a:stretch>
          </p:blipFill>
          <p:spPr>
            <a:xfrm>
              <a:off x="-1" y="0"/>
              <a:ext cx="2929621" cy="2416124"/>
            </a:xfrm>
            <a:prstGeom prst="rect">
              <a:avLst/>
            </a:prstGeom>
            <a:effectLst/>
          </p:spPr>
        </p:pic>
      </p:grpSp>
      <p:sp>
        <p:nvSpPr>
          <p:cNvPr id="292" name="Temple Allen Examples"/>
          <p:cNvSpPr txBox="1">
            <a:spLocks noGrp="1"/>
          </p:cNvSpPr>
          <p:nvPr>
            <p:ph type="title"/>
          </p:nvPr>
        </p:nvSpPr>
        <p:spPr>
          <a:xfrm>
            <a:off x="787400" y="-5107"/>
            <a:ext cx="11430000" cy="1910884"/>
          </a:xfrm>
          <a:prstGeom prst="rect">
            <a:avLst/>
          </a:prstGeom>
        </p:spPr>
        <p:txBody>
          <a:bodyPr/>
          <a:lstStyle/>
          <a:p>
            <a:r>
              <a:t>Temple Allen Examples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olution Requirements…"/>
          <p:cNvSpPr txBox="1">
            <a:spLocks noGrp="1"/>
          </p:cNvSpPr>
          <p:nvPr>
            <p:ph type="body" sz="half" idx="1"/>
          </p:nvPr>
        </p:nvSpPr>
        <p:spPr>
          <a:prstGeom prst="rect">
            <a:avLst/>
          </a:prstGeom>
        </p:spPr>
        <p:txBody>
          <a:bodyPr/>
          <a:lstStyle/>
          <a:p>
            <a:pPr marL="373379" indent="-373379" defTabSz="490727">
              <a:spcBef>
                <a:spcPts val="3000"/>
              </a:spcBef>
              <a:buBlip>
                <a:blip r:embed="rId3"/>
              </a:buBlip>
              <a:defRPr sz="3024">
                <a:effectLst>
                  <a:outerShdw blurRad="42672" dist="32004" dir="5400000" rotWithShape="0">
                    <a:srgbClr val="000000"/>
                  </a:outerShdw>
                </a:effectLst>
              </a:defRPr>
            </a:pPr>
            <a:r>
              <a:t>Solution Requirements</a:t>
            </a:r>
          </a:p>
          <a:p>
            <a:pPr marL="746759" lvl="1" indent="-373379" defTabSz="490727">
              <a:spcBef>
                <a:spcPts val="3000"/>
              </a:spcBef>
              <a:buBlip>
                <a:blip r:embed="rId3"/>
              </a:buBlip>
              <a:defRPr sz="3024">
                <a:effectLst>
                  <a:outerShdw blurRad="42672" dist="32004" dir="5400000" rotWithShape="0">
                    <a:srgbClr val="000000"/>
                  </a:outerShdw>
                </a:effectLst>
              </a:defRPr>
            </a:pPr>
            <a:r>
              <a:t>Improve ergonomics </a:t>
            </a:r>
          </a:p>
          <a:p>
            <a:pPr marL="746759" lvl="1" indent="-373379" defTabSz="490727">
              <a:spcBef>
                <a:spcPts val="3000"/>
              </a:spcBef>
              <a:buBlip>
                <a:blip r:embed="rId3"/>
              </a:buBlip>
              <a:defRPr sz="3024">
                <a:effectLst>
                  <a:outerShdw blurRad="42672" dist="32004" dir="5400000" rotWithShape="0">
                    <a:srgbClr val="000000"/>
                  </a:outerShdw>
                </a:effectLst>
              </a:defRPr>
            </a:pPr>
            <a:r>
              <a:t>Improve morale</a:t>
            </a:r>
          </a:p>
          <a:p>
            <a:pPr marL="746759" lvl="1" indent="-373379" defTabSz="490727">
              <a:spcBef>
                <a:spcPts val="3000"/>
              </a:spcBef>
              <a:buBlip>
                <a:blip r:embed="rId3"/>
              </a:buBlip>
              <a:defRPr sz="3024">
                <a:effectLst>
                  <a:outerShdw blurRad="42672" dist="32004" dir="5400000" rotWithShape="0">
                    <a:srgbClr val="000000"/>
                  </a:outerShdw>
                </a:effectLst>
              </a:defRPr>
            </a:pPr>
            <a:r>
              <a:t>Eliminate injuries</a:t>
            </a:r>
          </a:p>
          <a:p>
            <a:pPr marL="746759" lvl="1" indent="-373379" defTabSz="490727">
              <a:spcBef>
                <a:spcPts val="3000"/>
              </a:spcBef>
              <a:buBlip>
                <a:blip r:embed="rId3"/>
              </a:buBlip>
              <a:defRPr sz="3024">
                <a:effectLst>
                  <a:outerShdw blurRad="42672" dist="32004" dir="5400000" rotWithShape="0">
                    <a:srgbClr val="000000"/>
                  </a:outerShdw>
                </a:effectLst>
              </a:defRPr>
            </a:pPr>
            <a:r>
              <a:t>Attract new workers </a:t>
            </a:r>
          </a:p>
          <a:p>
            <a:pPr marL="746759" lvl="1" indent="-373379" defTabSz="490727">
              <a:spcBef>
                <a:spcPts val="3000"/>
              </a:spcBef>
              <a:buBlip>
                <a:blip r:embed="rId3"/>
              </a:buBlip>
              <a:defRPr sz="3024">
                <a:effectLst>
                  <a:outerShdw blurRad="42672" dist="32004" dir="5400000" rotWithShape="0">
                    <a:srgbClr val="000000"/>
                  </a:outerShdw>
                </a:effectLst>
              </a:defRPr>
            </a:pPr>
            <a:r>
              <a:t>Match current quality</a:t>
            </a:r>
          </a:p>
          <a:p>
            <a:pPr marL="746759" lvl="1" indent="-373379" defTabSz="490727">
              <a:spcBef>
                <a:spcPts val="3000"/>
              </a:spcBef>
              <a:buBlip>
                <a:blip r:embed="rId3"/>
              </a:buBlip>
              <a:defRPr sz="3024">
                <a:effectLst>
                  <a:outerShdw blurRad="42672" dist="32004" dir="5400000" rotWithShape="0">
                    <a:srgbClr val="000000"/>
                  </a:outerShdw>
                </a:effectLst>
              </a:defRPr>
            </a:pPr>
            <a:r>
              <a:t>Boost current productivity</a:t>
            </a:r>
          </a:p>
        </p:txBody>
      </p:sp>
      <p:sp>
        <p:nvSpPr>
          <p:cNvPr id="297" name="Solve from User Perspective"/>
          <p:cNvSpPr txBox="1"/>
          <p:nvPr/>
        </p:nvSpPr>
        <p:spPr>
          <a:xfrm>
            <a:off x="673100" y="1270000"/>
            <a:ext cx="11658600" cy="5362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600" cap="all" spc="234">
                <a:solidFill>
                  <a:srgbClr val="929292"/>
                </a:solidFill>
                <a:latin typeface="Futura"/>
                <a:ea typeface="Futura"/>
                <a:cs typeface="Futura"/>
                <a:sym typeface="Futura"/>
              </a:defRPr>
            </a:lvl1pPr>
          </a:lstStyle>
          <a:p>
            <a:pPr>
              <a:defRPr>
                <a:effectLst/>
              </a:defRPr>
            </a:pPr>
            <a:r>
              <a:t>Solve from User Perspective</a:t>
            </a:r>
          </a:p>
        </p:txBody>
      </p:sp>
      <p:grpSp>
        <p:nvGrpSpPr>
          <p:cNvPr id="300" name="ergo risk form.png"/>
          <p:cNvGrpSpPr/>
          <p:nvPr/>
        </p:nvGrpSpPr>
        <p:grpSpPr>
          <a:xfrm>
            <a:off x="5861446" y="2192509"/>
            <a:ext cx="6565135" cy="5114222"/>
            <a:chOff x="0" y="0"/>
            <a:chExt cx="6565134" cy="5114221"/>
          </a:xfrm>
        </p:grpSpPr>
        <p:pic>
          <p:nvPicPr>
            <p:cNvPr id="299" name="ergo risk form.png" descr="ergo risk form.png"/>
            <p:cNvPicPr>
              <a:picLocks noChangeAspect="1"/>
            </p:cNvPicPr>
            <p:nvPr/>
          </p:nvPicPr>
          <p:blipFill>
            <a:blip r:embed="rId4">
              <a:extLst/>
            </a:blip>
            <a:srcRect l="728" t="780" r="30343" b="780"/>
            <a:stretch>
              <a:fillRect/>
            </a:stretch>
          </p:blipFill>
          <p:spPr>
            <a:xfrm>
              <a:off x="190500" y="190500"/>
              <a:ext cx="6184135" cy="4707822"/>
            </a:xfrm>
            <a:prstGeom prst="rect">
              <a:avLst/>
            </a:prstGeom>
            <a:ln>
              <a:noFill/>
            </a:ln>
            <a:effectLst/>
          </p:spPr>
        </p:pic>
        <p:pic>
          <p:nvPicPr>
            <p:cNvPr id="298" name="ergo risk form.png" descr="ergo risk form.png"/>
            <p:cNvPicPr>
              <a:picLocks/>
            </p:cNvPicPr>
            <p:nvPr/>
          </p:nvPicPr>
          <p:blipFill>
            <a:blip r:embed="rId5">
              <a:extLst/>
            </a:blip>
            <a:stretch>
              <a:fillRect/>
            </a:stretch>
          </p:blipFill>
          <p:spPr>
            <a:xfrm>
              <a:off x="0" y="-1"/>
              <a:ext cx="6565135" cy="5114223"/>
            </a:xfrm>
            <a:prstGeom prst="rect">
              <a:avLst/>
            </a:prstGeom>
            <a:effectLst/>
          </p:spPr>
        </p:pic>
      </p:grpSp>
      <p:sp>
        <p:nvSpPr>
          <p:cNvPr id="301" name="Temple Allen Examples"/>
          <p:cNvSpPr txBox="1">
            <a:spLocks noGrp="1"/>
          </p:cNvSpPr>
          <p:nvPr>
            <p:ph type="title"/>
          </p:nvPr>
        </p:nvSpPr>
        <p:spPr>
          <a:xfrm>
            <a:off x="787400" y="-5107"/>
            <a:ext cx="11430000" cy="1910884"/>
          </a:xfrm>
          <a:prstGeom prst="rect">
            <a:avLst/>
          </a:prstGeom>
        </p:spPr>
        <p:txBody>
          <a:bodyPr/>
          <a:lstStyle/>
          <a:p>
            <a:r>
              <a:t>Temple Allen Examples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Temple Allen Examples"/>
          <p:cNvSpPr txBox="1">
            <a:spLocks noGrp="1"/>
          </p:cNvSpPr>
          <p:nvPr>
            <p:ph type="title"/>
          </p:nvPr>
        </p:nvSpPr>
        <p:spPr>
          <a:xfrm>
            <a:off x="787400" y="-5107"/>
            <a:ext cx="11430000" cy="1910884"/>
          </a:xfrm>
          <a:prstGeom prst="rect">
            <a:avLst/>
          </a:prstGeom>
        </p:spPr>
        <p:txBody>
          <a:bodyPr/>
          <a:lstStyle/>
          <a:p>
            <a:r>
              <a:t>Temple Allen Examples</a:t>
            </a:r>
          </a:p>
        </p:txBody>
      </p:sp>
      <p:sp>
        <p:nvSpPr>
          <p:cNvPr id="306" name="1.0 Heavy block, high rpm 1 hp motor, normal mounting geometry…"/>
          <p:cNvSpPr txBox="1">
            <a:spLocks noGrp="1"/>
          </p:cNvSpPr>
          <p:nvPr>
            <p:ph type="body" sz="half" idx="1"/>
          </p:nvPr>
        </p:nvSpPr>
        <p:spPr>
          <a:prstGeom prst="rect">
            <a:avLst/>
          </a:prstGeom>
        </p:spPr>
        <p:txBody>
          <a:bodyPr/>
          <a:lstStyle/>
          <a:p>
            <a:pPr marL="337820" indent="-337820" defTabSz="443991">
              <a:spcBef>
                <a:spcPts val="2700"/>
              </a:spcBef>
              <a:buBlip>
                <a:blip r:embed="rId3"/>
              </a:buBlip>
              <a:defRPr sz="2736">
                <a:effectLst>
                  <a:outerShdw blurRad="38608" dist="28956" dir="5400000" rotWithShape="0">
                    <a:srgbClr val="000000"/>
                  </a:outerShdw>
                </a:effectLst>
              </a:defRPr>
            </a:pPr>
            <a:r>
              <a:t>1.0 Heavy block, high rpm 1 hp motor, normal mounting geometry</a:t>
            </a:r>
          </a:p>
          <a:p>
            <a:pPr marL="1013459" lvl="2" indent="-337820" defTabSz="443991">
              <a:spcBef>
                <a:spcPts val="1500"/>
              </a:spcBef>
              <a:buBlip>
                <a:blip r:embed="rId3"/>
              </a:buBlip>
              <a:defRPr sz="2736">
                <a:effectLst>
                  <a:outerShdw blurRad="38608" dist="28956" dir="5400000" rotWithShape="0">
                    <a:srgbClr val="000000"/>
                  </a:outerShdw>
                </a:effectLst>
              </a:defRPr>
            </a:pPr>
            <a:r>
              <a:t>hard to stabilize</a:t>
            </a:r>
          </a:p>
          <a:p>
            <a:pPr marL="1013459" lvl="2" indent="-337820" defTabSz="443991">
              <a:spcBef>
                <a:spcPts val="1500"/>
              </a:spcBef>
              <a:buBlip>
                <a:blip r:embed="rId3"/>
              </a:buBlip>
              <a:defRPr sz="2736">
                <a:effectLst>
                  <a:outerShdw blurRad="38608" dist="28956" dir="5400000" rotWithShape="0">
                    <a:srgbClr val="000000"/>
                  </a:outerShdw>
                </a:effectLst>
              </a:defRPr>
            </a:pPr>
            <a:r>
              <a:t>high RPM would “work harden” the paint</a:t>
            </a:r>
          </a:p>
          <a:p>
            <a:pPr marL="337820" indent="-337820" defTabSz="443991">
              <a:spcBef>
                <a:spcPts val="1500"/>
              </a:spcBef>
              <a:buBlip>
                <a:blip r:embed="rId3"/>
              </a:buBlip>
              <a:defRPr sz="2736">
                <a:effectLst>
                  <a:outerShdw blurRad="38608" dist="28956" dir="5400000" rotWithShape="0">
                    <a:srgbClr val="000000"/>
                  </a:outerShdw>
                </a:effectLst>
              </a:defRPr>
            </a:pPr>
            <a:r>
              <a:t>2.0 Lighter block, low rpm 0.5hp motor, adjusted roll axis</a:t>
            </a:r>
          </a:p>
          <a:p>
            <a:pPr marL="1013459" lvl="2" indent="-337820" defTabSz="443991">
              <a:spcBef>
                <a:spcPts val="1500"/>
              </a:spcBef>
              <a:buBlip>
                <a:blip r:embed="rId3"/>
              </a:buBlip>
              <a:defRPr sz="2736">
                <a:effectLst>
                  <a:outerShdw blurRad="38608" dist="28956" dir="5400000" rotWithShape="0">
                    <a:srgbClr val="000000"/>
                  </a:outerShdw>
                </a:effectLst>
              </a:defRPr>
            </a:pPr>
            <a:r>
              <a:t>much more stable</a:t>
            </a:r>
          </a:p>
          <a:p>
            <a:pPr marL="1013459" lvl="2" indent="-337820" defTabSz="443991">
              <a:spcBef>
                <a:spcPts val="1500"/>
              </a:spcBef>
              <a:buBlip>
                <a:blip r:embed="rId3"/>
              </a:buBlip>
              <a:defRPr sz="2736">
                <a:effectLst>
                  <a:outerShdw blurRad="38608" dist="28956" dir="5400000" rotWithShape="0">
                    <a:srgbClr val="000000"/>
                  </a:outerShdw>
                </a:effectLst>
              </a:defRPr>
            </a:pPr>
            <a:r>
              <a:t>better paint stripping performance</a:t>
            </a:r>
          </a:p>
        </p:txBody>
      </p:sp>
      <p:grpSp>
        <p:nvGrpSpPr>
          <p:cNvPr id="309" name="pasted-image.tiff"/>
          <p:cNvGrpSpPr/>
          <p:nvPr/>
        </p:nvGrpSpPr>
        <p:grpSpPr>
          <a:xfrm>
            <a:off x="6407322" y="5732701"/>
            <a:ext cx="6039911" cy="3546371"/>
            <a:chOff x="0" y="0"/>
            <a:chExt cx="6039910" cy="3546369"/>
          </a:xfrm>
        </p:grpSpPr>
        <p:pic>
          <p:nvPicPr>
            <p:cNvPr id="308" name="pasted-image.tiff" descr="pasted-image.tiff"/>
            <p:cNvPicPr>
              <a:picLocks noChangeAspect="1"/>
            </p:cNvPicPr>
            <p:nvPr/>
          </p:nvPicPr>
          <p:blipFill>
            <a:blip r:embed="rId4">
              <a:extLst/>
            </a:blip>
            <a:srcRect/>
            <a:stretch>
              <a:fillRect/>
            </a:stretch>
          </p:blipFill>
          <p:spPr>
            <a:xfrm>
              <a:off x="190499" y="190500"/>
              <a:ext cx="5658911" cy="3139970"/>
            </a:xfrm>
            <a:prstGeom prst="rect">
              <a:avLst/>
            </a:prstGeom>
            <a:ln>
              <a:noFill/>
            </a:ln>
            <a:effectLst/>
          </p:spPr>
        </p:pic>
        <p:pic>
          <p:nvPicPr>
            <p:cNvPr id="307" name="pasted-image.tiff" descr="pasted-image.tiff"/>
            <p:cNvPicPr>
              <a:picLocks/>
            </p:cNvPicPr>
            <p:nvPr/>
          </p:nvPicPr>
          <p:blipFill>
            <a:blip r:embed="rId5">
              <a:extLst/>
            </a:blip>
            <a:stretch>
              <a:fillRect/>
            </a:stretch>
          </p:blipFill>
          <p:spPr>
            <a:xfrm>
              <a:off x="0" y="0"/>
              <a:ext cx="6039911" cy="3546370"/>
            </a:xfrm>
            <a:prstGeom prst="rect">
              <a:avLst/>
            </a:prstGeom>
            <a:effectLst/>
          </p:spPr>
        </p:pic>
      </p:grpSp>
      <p:grpSp>
        <p:nvGrpSpPr>
          <p:cNvPr id="312" name="steel base 120 grit capture.png"/>
          <p:cNvGrpSpPr/>
          <p:nvPr/>
        </p:nvGrpSpPr>
        <p:grpSpPr>
          <a:xfrm>
            <a:off x="9236434" y="2053634"/>
            <a:ext cx="3219368" cy="3546292"/>
            <a:chOff x="0" y="0"/>
            <a:chExt cx="3219367" cy="3546290"/>
          </a:xfrm>
        </p:grpSpPr>
        <p:pic>
          <p:nvPicPr>
            <p:cNvPr id="311" name="steel base 120 grit capture.png" descr="steel base 120 grit capture.png"/>
            <p:cNvPicPr>
              <a:picLocks noChangeAspect="1"/>
            </p:cNvPicPr>
            <p:nvPr/>
          </p:nvPicPr>
          <p:blipFill>
            <a:blip r:embed="rId6">
              <a:extLst/>
            </a:blip>
            <a:srcRect l="5724" r="35336"/>
            <a:stretch>
              <a:fillRect/>
            </a:stretch>
          </p:blipFill>
          <p:spPr>
            <a:xfrm>
              <a:off x="190500" y="190500"/>
              <a:ext cx="2838368" cy="3139892"/>
            </a:xfrm>
            <a:prstGeom prst="rect">
              <a:avLst/>
            </a:prstGeom>
            <a:ln>
              <a:noFill/>
            </a:ln>
            <a:effectLst/>
          </p:spPr>
        </p:pic>
        <p:pic>
          <p:nvPicPr>
            <p:cNvPr id="310" name="steel base 120 grit capture.png" descr="steel base 120 grit capture.png"/>
            <p:cNvPicPr>
              <a:picLocks/>
            </p:cNvPicPr>
            <p:nvPr/>
          </p:nvPicPr>
          <p:blipFill>
            <a:blip r:embed="rId7">
              <a:extLst/>
            </a:blip>
            <a:stretch>
              <a:fillRect/>
            </a:stretch>
          </p:blipFill>
          <p:spPr>
            <a:xfrm>
              <a:off x="-1" y="0"/>
              <a:ext cx="3219369" cy="3546291"/>
            </a:xfrm>
            <a:prstGeom prst="rect">
              <a:avLst/>
            </a:prstGeom>
            <a:effectLst/>
          </p:spPr>
        </p:pic>
      </p:grpSp>
      <p:sp>
        <p:nvSpPr>
          <p:cNvPr id="313" name="Develop Solution Options"/>
          <p:cNvSpPr txBox="1"/>
          <p:nvPr/>
        </p:nvSpPr>
        <p:spPr>
          <a:xfrm>
            <a:off x="673100" y="1270000"/>
            <a:ext cx="11658600" cy="5362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600" cap="all" spc="234">
                <a:solidFill>
                  <a:srgbClr val="929292"/>
                </a:solidFill>
                <a:latin typeface="Futura"/>
                <a:ea typeface="Futura"/>
                <a:cs typeface="Futura"/>
                <a:sym typeface="Futura"/>
              </a:defRPr>
            </a:lvl1pPr>
          </a:lstStyle>
          <a:p>
            <a:pPr>
              <a:defRPr>
                <a:effectLst/>
              </a:defRPr>
            </a:pPr>
            <a:r>
              <a:t>Develop Solution Options</a:t>
            </a:r>
          </a:p>
        </p:txBody>
      </p:sp>
      <p:sp>
        <p:nvSpPr>
          <p:cNvPr id="314" name="2.0"/>
          <p:cNvSpPr txBox="1"/>
          <p:nvPr/>
        </p:nvSpPr>
        <p:spPr>
          <a:xfrm>
            <a:off x="11538625" y="8469138"/>
            <a:ext cx="537973"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r>
              <a:t>2.0</a:t>
            </a:r>
          </a:p>
        </p:txBody>
      </p:sp>
      <p:grpSp>
        <p:nvGrpSpPr>
          <p:cNvPr id="317" name="1.0 HP EEF.png"/>
          <p:cNvGrpSpPr/>
          <p:nvPr/>
        </p:nvGrpSpPr>
        <p:grpSpPr>
          <a:xfrm>
            <a:off x="6349863" y="2053594"/>
            <a:ext cx="2756347" cy="3546371"/>
            <a:chOff x="0" y="0"/>
            <a:chExt cx="2756345" cy="3546369"/>
          </a:xfrm>
        </p:grpSpPr>
        <p:pic>
          <p:nvPicPr>
            <p:cNvPr id="316" name="1.0 HP EEF.png" descr="1.0 HP EEF.png"/>
            <p:cNvPicPr>
              <a:picLocks noChangeAspect="1"/>
            </p:cNvPicPr>
            <p:nvPr/>
          </p:nvPicPr>
          <p:blipFill>
            <a:blip r:embed="rId8">
              <a:extLst/>
            </a:blip>
            <a:srcRect b="8215"/>
            <a:stretch>
              <a:fillRect/>
            </a:stretch>
          </p:blipFill>
          <p:spPr>
            <a:xfrm>
              <a:off x="190500" y="190500"/>
              <a:ext cx="2375346" cy="3139970"/>
            </a:xfrm>
            <a:prstGeom prst="rect">
              <a:avLst/>
            </a:prstGeom>
            <a:ln>
              <a:noFill/>
            </a:ln>
            <a:effectLst/>
          </p:spPr>
        </p:pic>
        <p:pic>
          <p:nvPicPr>
            <p:cNvPr id="315" name="1.0 HP EEF.png" descr="1.0 HP EEF.png"/>
            <p:cNvPicPr>
              <a:picLocks/>
            </p:cNvPicPr>
            <p:nvPr/>
          </p:nvPicPr>
          <p:blipFill>
            <a:blip r:embed="rId9">
              <a:extLst/>
            </a:blip>
            <a:stretch>
              <a:fillRect/>
            </a:stretch>
          </p:blipFill>
          <p:spPr>
            <a:xfrm>
              <a:off x="0" y="0"/>
              <a:ext cx="2756346" cy="3546371"/>
            </a:xfrm>
            <a:prstGeom prst="rect">
              <a:avLst/>
            </a:prstGeom>
            <a:effectLst/>
          </p:spPr>
        </p:pic>
      </p:grpSp>
      <p:sp>
        <p:nvSpPr>
          <p:cNvPr id="318" name="1.0"/>
          <p:cNvSpPr txBox="1"/>
          <p:nvPr/>
        </p:nvSpPr>
        <p:spPr>
          <a:xfrm>
            <a:off x="6585752" y="2347403"/>
            <a:ext cx="537973"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r>
              <a:t>1.0</a:t>
            </a:r>
          </a:p>
        </p:txBody>
      </p:sp>
      <p:sp>
        <p:nvSpPr>
          <p:cNvPr id="319" name="1.5"/>
          <p:cNvSpPr txBox="1"/>
          <p:nvPr/>
        </p:nvSpPr>
        <p:spPr>
          <a:xfrm>
            <a:off x="9481031" y="2347403"/>
            <a:ext cx="537973"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r>
              <a:t>1.5</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Factors to optimize…"/>
          <p:cNvSpPr txBox="1">
            <a:spLocks noGrp="1"/>
          </p:cNvSpPr>
          <p:nvPr>
            <p:ph type="body" sz="half" idx="1"/>
          </p:nvPr>
        </p:nvSpPr>
        <p:spPr>
          <a:prstGeom prst="rect">
            <a:avLst/>
          </a:prstGeom>
        </p:spPr>
        <p:txBody>
          <a:bodyPr/>
          <a:lstStyle/>
          <a:p>
            <a:pPr marL="346709" indent="-346709" defTabSz="455675">
              <a:spcBef>
                <a:spcPts val="2800"/>
              </a:spcBef>
              <a:buBlip>
                <a:blip r:embed="rId3"/>
              </a:buBlip>
              <a:defRPr sz="2807">
                <a:effectLst>
                  <a:outerShdw blurRad="39624" dist="29717" dir="5400000" rotWithShape="0">
                    <a:srgbClr val="000000"/>
                  </a:outerShdw>
                </a:effectLst>
              </a:defRPr>
            </a:pPr>
            <a:r>
              <a:t>Factors to optimize</a:t>
            </a:r>
          </a:p>
          <a:p>
            <a:pPr marL="1040129" lvl="2" indent="-346709" defTabSz="455675">
              <a:spcBef>
                <a:spcPts val="2800"/>
              </a:spcBef>
              <a:buBlip>
                <a:blip r:embed="rId3"/>
              </a:buBlip>
              <a:defRPr sz="2807">
                <a:effectLst>
                  <a:outerShdw blurRad="39624" dist="29717" dir="5400000" rotWithShape="0">
                    <a:srgbClr val="000000"/>
                  </a:outerShdw>
                </a:effectLst>
              </a:defRPr>
            </a:pPr>
            <a:r>
              <a:t>weight distribution</a:t>
            </a:r>
          </a:p>
          <a:p>
            <a:pPr marL="1040129" lvl="2" indent="-346709" defTabSz="455675">
              <a:spcBef>
                <a:spcPts val="2800"/>
              </a:spcBef>
              <a:buBlip>
                <a:blip r:embed="rId3"/>
              </a:buBlip>
              <a:defRPr sz="2807">
                <a:effectLst>
                  <a:outerShdw blurRad="39624" dist="29717" dir="5400000" rotWithShape="0">
                    <a:srgbClr val="000000"/>
                  </a:outerShdw>
                </a:effectLst>
              </a:defRPr>
            </a:pPr>
            <a:r>
              <a:t>roll axis and pitch axis alignment</a:t>
            </a:r>
          </a:p>
          <a:p>
            <a:pPr marL="1040129" lvl="2" indent="-346709" defTabSz="455675">
              <a:spcBef>
                <a:spcPts val="2800"/>
              </a:spcBef>
              <a:buBlip>
                <a:blip r:embed="rId3"/>
              </a:buBlip>
              <a:defRPr sz="2807">
                <a:effectLst>
                  <a:outerShdw blurRad="39624" dist="29717" dir="5400000" rotWithShape="0">
                    <a:srgbClr val="000000"/>
                  </a:outerShdw>
                </a:effectLst>
              </a:defRPr>
            </a:pPr>
            <a:r>
              <a:t>abrasive characteristics </a:t>
            </a:r>
          </a:p>
          <a:p>
            <a:pPr marL="1040129" lvl="2" indent="-346709" defTabSz="455675">
              <a:spcBef>
                <a:spcPts val="2800"/>
              </a:spcBef>
              <a:buBlip>
                <a:blip r:embed="rId3"/>
              </a:buBlip>
              <a:defRPr sz="2807">
                <a:effectLst>
                  <a:outerShdw blurRad="39624" dist="29717" dir="5400000" rotWithShape="0">
                    <a:srgbClr val="000000"/>
                  </a:outerShdw>
                </a:effectLst>
              </a:defRPr>
            </a:pPr>
            <a:r>
              <a:t>contact pressure</a:t>
            </a:r>
          </a:p>
          <a:p>
            <a:pPr marL="1040129" lvl="2" indent="-346709" defTabSz="455675">
              <a:spcBef>
                <a:spcPts val="2800"/>
              </a:spcBef>
              <a:buBlip>
                <a:blip r:embed="rId3"/>
              </a:buBlip>
              <a:defRPr sz="2807">
                <a:effectLst>
                  <a:outerShdw blurRad="39624" dist="29717" dir="5400000" rotWithShape="0">
                    <a:srgbClr val="000000"/>
                  </a:outerShdw>
                </a:effectLst>
              </a:defRPr>
            </a:pPr>
            <a:r>
              <a:t>RPM</a:t>
            </a:r>
          </a:p>
          <a:p>
            <a:pPr marL="1040129" lvl="2" indent="-346709" defTabSz="455675">
              <a:spcBef>
                <a:spcPts val="2800"/>
              </a:spcBef>
              <a:buBlip>
                <a:blip r:embed="rId3"/>
              </a:buBlip>
              <a:defRPr sz="2807">
                <a:effectLst>
                  <a:outerShdw blurRad="39624" dist="29717" dir="5400000" rotWithShape="0">
                    <a:srgbClr val="000000"/>
                  </a:outerShdw>
                </a:effectLst>
              </a:defRPr>
            </a:pPr>
            <a:r>
              <a:t>HP</a:t>
            </a:r>
          </a:p>
        </p:txBody>
      </p:sp>
      <p:sp>
        <p:nvSpPr>
          <p:cNvPr id="324" name="Text"/>
          <p:cNvSpPr txBox="1"/>
          <p:nvPr/>
        </p:nvSpPr>
        <p:spPr>
          <a:xfrm>
            <a:off x="-711200" y="584199"/>
            <a:ext cx="1905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solidFill>
                  <a:srgbClr val="000000"/>
                </a:solidFill>
                <a:latin typeface="Times"/>
                <a:ea typeface="Times"/>
                <a:cs typeface="Times"/>
                <a:sym typeface="Times"/>
              </a:defRPr>
            </a:lvl1pPr>
          </a:lstStyle>
          <a:p>
            <a:pPr>
              <a:defRPr>
                <a:effectLst/>
              </a:defRPr>
            </a:pPr>
            <a:r>
              <a:t> </a:t>
            </a:r>
          </a:p>
        </p:txBody>
      </p:sp>
      <p:sp>
        <p:nvSpPr>
          <p:cNvPr id="325" name="Develop Solution Options"/>
          <p:cNvSpPr txBox="1"/>
          <p:nvPr/>
        </p:nvSpPr>
        <p:spPr>
          <a:xfrm>
            <a:off x="673100" y="1270000"/>
            <a:ext cx="11658600" cy="5362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600" cap="all" spc="234">
                <a:solidFill>
                  <a:srgbClr val="929292"/>
                </a:solidFill>
                <a:latin typeface="Futura"/>
                <a:ea typeface="Futura"/>
                <a:cs typeface="Futura"/>
                <a:sym typeface="Futura"/>
              </a:defRPr>
            </a:lvl1pPr>
          </a:lstStyle>
          <a:p>
            <a:pPr>
              <a:defRPr>
                <a:effectLst/>
              </a:defRPr>
            </a:pPr>
            <a:r>
              <a:t>Develop Solution Options</a:t>
            </a:r>
          </a:p>
        </p:txBody>
      </p:sp>
      <p:grpSp>
        <p:nvGrpSpPr>
          <p:cNvPr id="328" name="A060 Fixed Orbital with Muffler.png"/>
          <p:cNvGrpSpPr/>
          <p:nvPr/>
        </p:nvGrpSpPr>
        <p:grpSpPr>
          <a:xfrm>
            <a:off x="7091051" y="2419544"/>
            <a:ext cx="4605347" cy="6413112"/>
            <a:chOff x="0" y="0"/>
            <a:chExt cx="4605346" cy="6413111"/>
          </a:xfrm>
        </p:grpSpPr>
        <p:pic>
          <p:nvPicPr>
            <p:cNvPr id="327" name="A060 Fixed Orbital with Muffler.png" descr="A060 Fixed Orbital with Muffler.png"/>
            <p:cNvPicPr>
              <a:picLocks noChangeAspect="1"/>
            </p:cNvPicPr>
            <p:nvPr/>
          </p:nvPicPr>
          <p:blipFill>
            <a:blip r:embed="rId4">
              <a:extLst/>
            </a:blip>
            <a:stretch>
              <a:fillRect/>
            </a:stretch>
          </p:blipFill>
          <p:spPr>
            <a:xfrm>
              <a:off x="190500" y="190500"/>
              <a:ext cx="4224347" cy="6006712"/>
            </a:xfrm>
            <a:prstGeom prst="rect">
              <a:avLst/>
            </a:prstGeom>
            <a:ln>
              <a:noFill/>
            </a:ln>
            <a:effectLst/>
          </p:spPr>
        </p:pic>
        <p:pic>
          <p:nvPicPr>
            <p:cNvPr id="326" name="A060 Fixed Orbital with Muffler.png" descr="A060 Fixed Orbital with Muffler.png"/>
            <p:cNvPicPr>
              <a:picLocks/>
            </p:cNvPicPr>
            <p:nvPr/>
          </p:nvPicPr>
          <p:blipFill>
            <a:blip r:embed="rId5">
              <a:extLst/>
            </a:blip>
            <a:stretch>
              <a:fillRect/>
            </a:stretch>
          </p:blipFill>
          <p:spPr>
            <a:xfrm>
              <a:off x="0" y="0"/>
              <a:ext cx="4605347" cy="6413112"/>
            </a:xfrm>
            <a:prstGeom prst="rect">
              <a:avLst/>
            </a:prstGeom>
            <a:effectLst/>
          </p:spPr>
        </p:pic>
      </p:grpSp>
      <p:sp>
        <p:nvSpPr>
          <p:cNvPr id="329" name="Temple Allen Examples"/>
          <p:cNvSpPr txBox="1">
            <a:spLocks noGrp="1"/>
          </p:cNvSpPr>
          <p:nvPr>
            <p:ph type="title"/>
          </p:nvPr>
        </p:nvSpPr>
        <p:spPr>
          <a:xfrm>
            <a:off x="787400" y="-5107"/>
            <a:ext cx="11430000" cy="1910884"/>
          </a:xfrm>
          <a:prstGeom prst="rect">
            <a:avLst/>
          </a:prstGeom>
        </p:spPr>
        <p:txBody>
          <a:bodyPr/>
          <a:lstStyle/>
          <a:p>
            <a:r>
              <a:t>Temple Allen Examples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New Tool Development Process"/>
          <p:cNvSpPr txBox="1">
            <a:spLocks noGrp="1"/>
          </p:cNvSpPr>
          <p:nvPr>
            <p:ph type="title"/>
          </p:nvPr>
        </p:nvSpPr>
        <p:spPr>
          <a:xfrm>
            <a:off x="787400" y="12700"/>
            <a:ext cx="11430000" cy="1904519"/>
          </a:xfrm>
          <a:prstGeom prst="rect">
            <a:avLst/>
          </a:prstGeom>
        </p:spPr>
        <p:txBody>
          <a:bodyPr/>
          <a:lstStyle/>
          <a:p>
            <a:r>
              <a:t>New Tool Development Process</a:t>
            </a:r>
          </a:p>
        </p:txBody>
      </p:sp>
      <p:sp>
        <p:nvSpPr>
          <p:cNvPr id="334" name="Go back to Clients…"/>
          <p:cNvSpPr txBox="1">
            <a:spLocks noGrp="1"/>
          </p:cNvSpPr>
          <p:nvPr>
            <p:ph type="body" sz="half" idx="1"/>
          </p:nvPr>
        </p:nvSpPr>
        <p:spPr>
          <a:prstGeom prst="rect">
            <a:avLst/>
          </a:prstGeom>
        </p:spPr>
        <p:txBody>
          <a:bodyPr/>
          <a:lstStyle/>
          <a:p>
            <a:pPr marL="386715" indent="-386715" defTabSz="508254">
              <a:spcBef>
                <a:spcPts val="3100"/>
              </a:spcBef>
              <a:buBlip>
                <a:blip r:embed="rId3"/>
              </a:buBlip>
              <a:defRPr sz="3132">
                <a:effectLst>
                  <a:outerShdw blurRad="44196" dist="33147" dir="5400000" rotWithShape="0">
                    <a:srgbClr val="000000"/>
                  </a:outerShdw>
                </a:effectLst>
              </a:defRPr>
            </a:pPr>
            <a:r>
              <a:t>Go back to Clients</a:t>
            </a:r>
          </a:p>
          <a:p>
            <a:pPr marL="773430" lvl="1" indent="-386715" defTabSz="508254">
              <a:spcBef>
                <a:spcPts val="3100"/>
              </a:spcBef>
              <a:buBlip>
                <a:blip r:embed="rId3"/>
              </a:buBlip>
              <a:defRPr sz="3132">
                <a:effectLst>
                  <a:outerShdw blurRad="44196" dist="33147" dir="5400000" rotWithShape="0">
                    <a:srgbClr val="000000"/>
                  </a:outerShdw>
                </a:effectLst>
              </a:defRPr>
            </a:pPr>
            <a:r>
              <a:t>get feedback on their priorities </a:t>
            </a:r>
          </a:p>
          <a:p>
            <a:pPr marL="773430" lvl="1" indent="-386715" defTabSz="508254">
              <a:spcBef>
                <a:spcPts val="3100"/>
              </a:spcBef>
              <a:buBlip>
                <a:blip r:embed="rId3"/>
              </a:buBlip>
              <a:defRPr sz="3132">
                <a:effectLst>
                  <a:outerShdw blurRad="44196" dist="33147" dir="5400000" rotWithShape="0">
                    <a:srgbClr val="000000"/>
                  </a:outerShdw>
                </a:effectLst>
              </a:defRPr>
            </a:pPr>
            <a:r>
              <a:t>get sample panels of their actual paint for testing </a:t>
            </a:r>
          </a:p>
          <a:p>
            <a:pPr marL="773430" lvl="1" indent="-386715" defTabSz="508254">
              <a:spcBef>
                <a:spcPts val="3100"/>
              </a:spcBef>
              <a:buBlip>
                <a:blip r:embed="rId3"/>
              </a:buBlip>
              <a:defRPr sz="3132">
                <a:effectLst>
                  <a:outerShdw blurRad="44196" dist="33147" dir="5400000" rotWithShape="0">
                    <a:srgbClr val="000000"/>
                  </a:outerShdw>
                </a:effectLst>
              </a:defRPr>
            </a:pPr>
            <a:r>
              <a:t>lock down success metrics  for paint stripping</a:t>
            </a:r>
          </a:p>
          <a:p>
            <a:pPr marL="773430" lvl="1" indent="-386715" defTabSz="508254">
              <a:spcBef>
                <a:spcPts val="3100"/>
              </a:spcBef>
              <a:buBlip>
                <a:blip r:embed="rId3"/>
              </a:buBlip>
              <a:defRPr sz="3132">
                <a:effectLst>
                  <a:outerShdw blurRad="44196" dist="33147" dir="5400000" rotWithShape="0">
                    <a:srgbClr val="000000"/>
                  </a:outerShdw>
                </a:effectLst>
              </a:defRPr>
            </a:pPr>
            <a:r>
              <a:t>on-site trials</a:t>
            </a:r>
          </a:p>
        </p:txBody>
      </p:sp>
      <p:grpSp>
        <p:nvGrpSpPr>
          <p:cNvPr id="337" name="fixd_orbital_standard_frame.jpg"/>
          <p:cNvGrpSpPr/>
          <p:nvPr/>
        </p:nvGrpSpPr>
        <p:grpSpPr>
          <a:xfrm>
            <a:off x="7080481" y="2395455"/>
            <a:ext cx="4701856" cy="6433070"/>
            <a:chOff x="0" y="0"/>
            <a:chExt cx="4701854" cy="6433068"/>
          </a:xfrm>
        </p:grpSpPr>
        <p:pic>
          <p:nvPicPr>
            <p:cNvPr id="336" name="fixd_orbital_standard_frame.jpg" descr="fixd_orbital_standard_frame.jpg"/>
            <p:cNvPicPr>
              <a:picLocks noChangeAspect="1"/>
            </p:cNvPicPr>
            <p:nvPr/>
          </p:nvPicPr>
          <p:blipFill>
            <a:blip r:embed="rId4">
              <a:extLst/>
            </a:blip>
            <a:stretch>
              <a:fillRect/>
            </a:stretch>
          </p:blipFill>
          <p:spPr>
            <a:xfrm>
              <a:off x="190500" y="190500"/>
              <a:ext cx="4320855" cy="6026669"/>
            </a:xfrm>
            <a:prstGeom prst="rect">
              <a:avLst/>
            </a:prstGeom>
            <a:ln>
              <a:noFill/>
            </a:ln>
            <a:effectLst/>
          </p:spPr>
        </p:pic>
        <p:pic>
          <p:nvPicPr>
            <p:cNvPr id="335" name="fixd_orbital_standard_frame.jpg" descr="fixd_orbital_standard_frame.jpg"/>
            <p:cNvPicPr>
              <a:picLocks/>
            </p:cNvPicPr>
            <p:nvPr/>
          </p:nvPicPr>
          <p:blipFill>
            <a:blip r:embed="rId5">
              <a:extLst/>
            </a:blip>
            <a:stretch>
              <a:fillRect/>
            </a:stretch>
          </p:blipFill>
          <p:spPr>
            <a:xfrm>
              <a:off x="0" y="0"/>
              <a:ext cx="4701855" cy="6433069"/>
            </a:xfrm>
            <a:prstGeom prst="rect">
              <a:avLst/>
            </a:prstGeom>
            <a:effectLst/>
          </p:spPr>
        </p:pic>
      </p:grpSp>
      <p:sp>
        <p:nvSpPr>
          <p:cNvPr id="338" name="What’s Next for TAI?"/>
          <p:cNvSpPr txBox="1"/>
          <p:nvPr/>
        </p:nvSpPr>
        <p:spPr>
          <a:xfrm>
            <a:off x="673100" y="1270000"/>
            <a:ext cx="11658600" cy="5362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600" cap="all" spc="234">
                <a:solidFill>
                  <a:srgbClr val="929292"/>
                </a:solidFill>
                <a:latin typeface="Futura"/>
                <a:ea typeface="Futura"/>
                <a:cs typeface="Futura"/>
                <a:sym typeface="Futura"/>
              </a:defRPr>
            </a:lvl1pPr>
          </a:lstStyle>
          <a:p>
            <a:pPr>
              <a:defRPr>
                <a:effectLst/>
              </a:defRPr>
            </a:pPr>
            <a:r>
              <a:t>What’s Next for TAI?</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IMG_8628.JPG" descr="IMG_8628.JPG"/>
          <p:cNvPicPr>
            <a:picLocks noGrp="1"/>
          </p:cNvPicPr>
          <p:nvPr>
            <p:ph type="pic" idx="13"/>
          </p:nvPr>
        </p:nvPicPr>
        <p:blipFill>
          <a:blip r:embed="rId3">
            <a:extLst/>
          </a:blip>
          <a:stretch>
            <a:fillRect/>
          </a:stretch>
        </p:blipFill>
        <p:spPr>
          <a:xfrm>
            <a:off x="7023100" y="2565400"/>
            <a:ext cx="5397500" cy="6121400"/>
          </a:xfrm>
          <a:prstGeom prst="rect">
            <a:avLst/>
          </a:prstGeom>
        </p:spPr>
      </p:pic>
      <p:sp>
        <p:nvSpPr>
          <p:cNvPr id="123" name="Temple Allen Track Record"/>
          <p:cNvSpPr txBox="1">
            <a:spLocks noGrp="1"/>
          </p:cNvSpPr>
          <p:nvPr>
            <p:ph type="title"/>
          </p:nvPr>
        </p:nvSpPr>
        <p:spPr>
          <a:xfrm>
            <a:off x="787399" y="28127"/>
            <a:ext cx="11430001" cy="1904519"/>
          </a:xfrm>
          <a:prstGeom prst="rect">
            <a:avLst/>
          </a:prstGeom>
        </p:spPr>
        <p:txBody>
          <a:bodyPr/>
          <a:lstStyle/>
          <a:p>
            <a:r>
              <a:t>Temple Allen Track Record</a:t>
            </a:r>
          </a:p>
        </p:txBody>
      </p:sp>
      <p:sp>
        <p:nvSpPr>
          <p:cNvPr id="124" name="Predecessor Company - 5-story tall robotic arms for cleaning out nuclear waste storage tanks…"/>
          <p:cNvSpPr txBox="1">
            <a:spLocks noGrp="1"/>
          </p:cNvSpPr>
          <p:nvPr>
            <p:ph type="body" sz="half" idx="1"/>
          </p:nvPr>
        </p:nvSpPr>
        <p:spPr>
          <a:prstGeom prst="rect">
            <a:avLst/>
          </a:prstGeom>
        </p:spPr>
        <p:txBody>
          <a:bodyPr/>
          <a:lstStyle/>
          <a:p>
            <a:pPr marL="257809" indent="-257809" defTabSz="338835">
              <a:spcBef>
                <a:spcPts val="2000"/>
              </a:spcBef>
              <a:buBlip>
                <a:blip r:embed="rId4"/>
              </a:buBlip>
              <a:defRPr sz="2088">
                <a:effectLst>
                  <a:outerShdw blurRad="29464" dist="22098" dir="5400000" rotWithShape="0">
                    <a:srgbClr val="000000"/>
                  </a:outerShdw>
                </a:effectLst>
              </a:defRPr>
            </a:pPr>
            <a:r>
              <a:t>Predecessor Company - 5-story tall robotic arms for cleaning out nuclear waste storage tanks</a:t>
            </a:r>
          </a:p>
          <a:p>
            <a:pPr marL="257809" indent="-257809" defTabSz="338835">
              <a:spcBef>
                <a:spcPts val="2000"/>
              </a:spcBef>
              <a:buBlip>
                <a:blip r:embed="rId4"/>
              </a:buBlip>
              <a:defRPr sz="2088">
                <a:effectLst>
                  <a:outerShdw blurRad="29464" dist="22098" dir="5400000" rotWithShape="0">
                    <a:srgbClr val="000000"/>
                  </a:outerShdw>
                </a:effectLst>
              </a:defRPr>
            </a:pPr>
            <a:r>
              <a:t>TAI developed EMMA to address 787 need for new composite prep method</a:t>
            </a:r>
          </a:p>
          <a:p>
            <a:pPr marL="515619" lvl="1" indent="-257809" defTabSz="338835">
              <a:spcBef>
                <a:spcPts val="2000"/>
              </a:spcBef>
              <a:buBlip>
                <a:blip r:embed="rId4"/>
              </a:buBlip>
              <a:defRPr sz="2088">
                <a:effectLst>
                  <a:outerShdw blurRad="29464" dist="22098" dir="5400000" rotWithShape="0">
                    <a:srgbClr val="000000"/>
                  </a:outerShdw>
                </a:effectLst>
              </a:defRPr>
            </a:pPr>
            <a:r>
              <a:t>100% pneumatic - no electricity</a:t>
            </a:r>
          </a:p>
          <a:p>
            <a:pPr marL="515619" lvl="1" indent="-257809" defTabSz="338835">
              <a:spcBef>
                <a:spcPts val="2000"/>
              </a:spcBef>
              <a:buBlip>
                <a:blip r:embed="rId4"/>
              </a:buBlip>
              <a:defRPr sz="2088">
                <a:effectLst>
                  <a:outerShdw blurRad="29464" dist="22098" dir="5400000" rotWithShape="0">
                    <a:srgbClr val="000000"/>
                  </a:outerShdw>
                </a:effectLst>
              </a:defRPr>
            </a:pPr>
            <a:r>
              <a:t>Approved for use on all Boeing aircraft</a:t>
            </a:r>
          </a:p>
          <a:p>
            <a:pPr marL="515619" lvl="1" indent="-257809" defTabSz="338835">
              <a:spcBef>
                <a:spcPts val="2000"/>
              </a:spcBef>
              <a:buBlip>
                <a:blip r:embed="rId4"/>
              </a:buBlip>
              <a:defRPr sz="2088">
                <a:effectLst>
                  <a:outerShdw blurRad="29464" dist="22098" dir="5400000" rotWithShape="0">
                    <a:srgbClr val="000000"/>
                  </a:outerShdw>
                </a:effectLst>
              </a:defRPr>
            </a:pPr>
            <a:r>
              <a:t>Written into several Boeing specifications</a:t>
            </a:r>
          </a:p>
          <a:p>
            <a:pPr marL="515619" lvl="1" indent="-257809" defTabSz="338835">
              <a:spcBef>
                <a:spcPts val="2000"/>
              </a:spcBef>
              <a:buBlip>
                <a:blip r:embed="rId4"/>
              </a:buBlip>
              <a:defRPr sz="2088">
                <a:effectLst>
                  <a:outerShdw blurRad="29464" dist="22098" dir="5400000" rotWithShape="0">
                    <a:srgbClr val="000000"/>
                  </a:outerShdw>
                </a:effectLst>
              </a:defRPr>
            </a:pPr>
            <a:r>
              <a:t>Systems installed commercially at Boeing, Airbus, Lockheed, Northrop Grumman, BA, Gulfstream, Siemens, Brødrene Aa, SBB, etc.</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New Tool Development Process"/>
          <p:cNvSpPr txBox="1">
            <a:spLocks noGrp="1"/>
          </p:cNvSpPr>
          <p:nvPr>
            <p:ph type="title"/>
          </p:nvPr>
        </p:nvSpPr>
        <p:spPr>
          <a:xfrm>
            <a:off x="787400" y="12700"/>
            <a:ext cx="11430000" cy="1904519"/>
          </a:xfrm>
          <a:prstGeom prst="rect">
            <a:avLst/>
          </a:prstGeom>
        </p:spPr>
        <p:txBody>
          <a:bodyPr/>
          <a:lstStyle/>
          <a:p>
            <a:r>
              <a:t>New Tool Development Process</a:t>
            </a:r>
          </a:p>
        </p:txBody>
      </p:sp>
      <p:sp>
        <p:nvSpPr>
          <p:cNvPr id="343" name="always be willing to learn more about client and their process…"/>
          <p:cNvSpPr txBox="1">
            <a:spLocks noGrp="1"/>
          </p:cNvSpPr>
          <p:nvPr>
            <p:ph type="body" sz="half" idx="1"/>
          </p:nvPr>
        </p:nvSpPr>
        <p:spPr>
          <a:prstGeom prst="rect">
            <a:avLst/>
          </a:prstGeom>
        </p:spPr>
        <p:txBody>
          <a:bodyPr/>
          <a:lstStyle/>
          <a:p>
            <a:pPr marL="386715" indent="-386715" defTabSz="508254">
              <a:spcBef>
                <a:spcPts val="3100"/>
              </a:spcBef>
              <a:buBlip>
                <a:blip r:embed="rId3"/>
              </a:buBlip>
              <a:defRPr sz="3132">
                <a:effectLst>
                  <a:outerShdw blurRad="44196" dist="33147" dir="5400000" rotWithShape="0">
                    <a:srgbClr val="000000"/>
                  </a:outerShdw>
                </a:effectLst>
              </a:defRPr>
            </a:pPr>
            <a:r>
              <a:t>always be willing to learn more about client and their process</a:t>
            </a:r>
          </a:p>
          <a:p>
            <a:pPr marL="386715" indent="-386715" defTabSz="508254">
              <a:spcBef>
                <a:spcPts val="3100"/>
              </a:spcBef>
              <a:buBlip>
                <a:blip r:embed="rId3"/>
              </a:buBlip>
              <a:defRPr sz="3132">
                <a:effectLst>
                  <a:outerShdw blurRad="44196" dist="33147" dir="5400000" rotWithShape="0">
                    <a:srgbClr val="000000"/>
                  </a:outerShdw>
                </a:effectLst>
              </a:defRPr>
            </a:pPr>
            <a:r>
              <a:t>embrace change - don’t get stuck on first good idea </a:t>
            </a:r>
          </a:p>
          <a:p>
            <a:pPr marL="386715" indent="-386715" defTabSz="508254">
              <a:spcBef>
                <a:spcPts val="3100"/>
              </a:spcBef>
              <a:buBlip>
                <a:blip r:embed="rId3"/>
              </a:buBlip>
              <a:defRPr sz="3132">
                <a:effectLst>
                  <a:outerShdw blurRad="44196" dist="33147" dir="5400000" rotWithShape="0">
                    <a:srgbClr val="000000"/>
                  </a:outerShdw>
                </a:effectLst>
              </a:defRPr>
            </a:pPr>
            <a:r>
              <a:t>be willing to challenge existing product line </a:t>
            </a:r>
          </a:p>
          <a:p>
            <a:pPr marL="386715" indent="-386715" defTabSz="508254">
              <a:spcBef>
                <a:spcPts val="3100"/>
              </a:spcBef>
              <a:buBlip>
                <a:blip r:embed="rId3"/>
              </a:buBlip>
              <a:defRPr sz="3132">
                <a:effectLst>
                  <a:outerShdw blurRad="44196" dist="33147" dir="5400000" rotWithShape="0">
                    <a:srgbClr val="000000"/>
                  </a:outerShdw>
                </a:effectLst>
              </a:defRPr>
            </a:pPr>
            <a:r>
              <a:t>improvise, adapt, and overcome </a:t>
            </a:r>
            <a:r>
              <a:rPr sz="1218"/>
              <a:t>(w/ all due credit to the USMC)</a:t>
            </a:r>
          </a:p>
        </p:txBody>
      </p:sp>
      <p:pic>
        <p:nvPicPr>
          <p:cNvPr id="344" name="system_overview-2016_transparent.gif" descr="system_overview-2016_transparent.gif"/>
          <p:cNvPicPr>
            <a:picLocks noChangeAspect="1"/>
          </p:cNvPicPr>
          <p:nvPr/>
        </p:nvPicPr>
        <p:blipFill>
          <a:blip r:embed="rId4">
            <a:extLst/>
          </a:blip>
          <a:stretch>
            <a:fillRect/>
          </a:stretch>
        </p:blipFill>
        <p:spPr>
          <a:xfrm>
            <a:off x="6444168" y="2139131"/>
            <a:ext cx="5558830" cy="6948538"/>
          </a:xfrm>
          <a:prstGeom prst="rect">
            <a:avLst/>
          </a:prstGeom>
          <a:ln w="12700">
            <a:miter lim="400000"/>
          </a:ln>
        </p:spPr>
      </p:pic>
      <p:sp>
        <p:nvSpPr>
          <p:cNvPr id="345" name="Lessons Learned"/>
          <p:cNvSpPr txBox="1"/>
          <p:nvPr/>
        </p:nvSpPr>
        <p:spPr>
          <a:xfrm>
            <a:off x="673100" y="1270000"/>
            <a:ext cx="11658600" cy="5362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600" cap="all" spc="234">
                <a:solidFill>
                  <a:srgbClr val="929292"/>
                </a:solidFill>
                <a:latin typeface="Futura"/>
                <a:ea typeface="Futura"/>
                <a:cs typeface="Futura"/>
                <a:sym typeface="Futura"/>
              </a:defRPr>
            </a:lvl1pPr>
          </a:lstStyle>
          <a:p>
            <a:pPr>
              <a:defRPr>
                <a:effectLst/>
              </a:defRPr>
            </a:pPr>
            <a:r>
              <a:t>Lessons Learned</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Identify Problem…"/>
          <p:cNvSpPr txBox="1">
            <a:spLocks noGrp="1"/>
          </p:cNvSpPr>
          <p:nvPr>
            <p:ph type="body" sz="half" idx="1"/>
          </p:nvPr>
        </p:nvSpPr>
        <p:spPr>
          <a:prstGeom prst="rect">
            <a:avLst/>
          </a:prstGeom>
        </p:spPr>
        <p:txBody>
          <a:bodyPr/>
          <a:lstStyle/>
          <a:p>
            <a:pPr marL="373379" indent="-373379" defTabSz="490727">
              <a:spcBef>
                <a:spcPts val="3000"/>
              </a:spcBef>
              <a:buBlip>
                <a:blip r:embed="rId3"/>
              </a:buBlip>
              <a:defRPr sz="3024">
                <a:effectLst>
                  <a:outerShdw blurRad="42672" dist="32004" dir="5400000" rotWithShape="0">
                    <a:srgbClr val="000000"/>
                  </a:outerShdw>
                </a:effectLst>
              </a:defRPr>
            </a:pPr>
            <a:r>
              <a:t>Identify Problem</a:t>
            </a:r>
          </a:p>
          <a:p>
            <a:pPr marL="373379" indent="-373379" defTabSz="490727">
              <a:spcBef>
                <a:spcPts val="3000"/>
              </a:spcBef>
              <a:buBlip>
                <a:blip r:embed="rId3"/>
              </a:buBlip>
              <a:defRPr sz="3024">
                <a:effectLst>
                  <a:outerShdw blurRad="42672" dist="32004" dir="5400000" rotWithShape="0">
                    <a:srgbClr val="000000"/>
                  </a:outerShdw>
                </a:effectLst>
              </a:defRPr>
            </a:pPr>
            <a:r>
              <a:t>Understand “day in the life” </a:t>
            </a:r>
          </a:p>
          <a:p>
            <a:pPr marL="373379" indent="-373379" defTabSz="490727">
              <a:spcBef>
                <a:spcPts val="3000"/>
              </a:spcBef>
              <a:buBlip>
                <a:blip r:embed="rId3"/>
              </a:buBlip>
              <a:defRPr sz="3024">
                <a:effectLst>
                  <a:outerShdw blurRad="42672" dist="32004" dir="5400000" rotWithShape="0">
                    <a:srgbClr val="000000"/>
                  </a:outerShdw>
                </a:effectLst>
              </a:defRPr>
            </a:pPr>
            <a:r>
              <a:t>TALK to us early in process - we exist to solve problems</a:t>
            </a:r>
          </a:p>
          <a:p>
            <a:pPr marL="373379" indent="-373379" defTabSz="490727">
              <a:spcBef>
                <a:spcPts val="3000"/>
              </a:spcBef>
              <a:buBlip>
                <a:blip r:embed="rId3"/>
              </a:buBlip>
              <a:defRPr sz="3024">
                <a:effectLst>
                  <a:outerShdw blurRad="42672" dist="32004" dir="5400000" rotWithShape="0">
                    <a:srgbClr val="000000"/>
                  </a:outerShdw>
                </a:effectLst>
              </a:defRPr>
            </a:pPr>
            <a:r>
              <a:t>Doesn’t take much funding (SBIR) to get what you need</a:t>
            </a:r>
          </a:p>
          <a:p>
            <a:pPr marL="373379" indent="-373379" defTabSz="490727">
              <a:spcBef>
                <a:spcPts val="3000"/>
              </a:spcBef>
              <a:buBlip>
                <a:blip r:embed="rId3"/>
              </a:buBlip>
              <a:defRPr sz="3024">
                <a:effectLst>
                  <a:outerShdw blurRad="42672" dist="32004" dir="5400000" rotWithShape="0">
                    <a:srgbClr val="000000"/>
                  </a:outerShdw>
                </a:effectLst>
              </a:defRPr>
            </a:pPr>
            <a:r>
              <a:t>Might not even take SBIR (smaller budget for demo/trial)</a:t>
            </a:r>
          </a:p>
        </p:txBody>
      </p:sp>
      <p:grpSp>
        <p:nvGrpSpPr>
          <p:cNvPr id="352" name="Screenshot 2015-06-11 15.54.44.png"/>
          <p:cNvGrpSpPr/>
          <p:nvPr/>
        </p:nvGrpSpPr>
        <p:grpSpPr>
          <a:xfrm>
            <a:off x="6515319" y="2103535"/>
            <a:ext cx="5787796" cy="3691850"/>
            <a:chOff x="0" y="0"/>
            <a:chExt cx="5787794" cy="3691848"/>
          </a:xfrm>
        </p:grpSpPr>
        <p:pic>
          <p:nvPicPr>
            <p:cNvPr id="351" name="Screenshot 2015-06-11 15.54.44.png" descr="Screenshot 2015-06-11 15.54.44.png"/>
            <p:cNvPicPr>
              <a:picLocks noChangeAspect="1"/>
            </p:cNvPicPr>
            <p:nvPr/>
          </p:nvPicPr>
          <p:blipFill>
            <a:blip r:embed="rId4">
              <a:extLst/>
            </a:blip>
            <a:srcRect l="131" r="131" b="19104"/>
            <a:stretch>
              <a:fillRect/>
            </a:stretch>
          </p:blipFill>
          <p:spPr>
            <a:xfrm>
              <a:off x="190499" y="190499"/>
              <a:ext cx="5406796" cy="3285450"/>
            </a:xfrm>
            <a:prstGeom prst="rect">
              <a:avLst/>
            </a:prstGeom>
            <a:ln>
              <a:noFill/>
            </a:ln>
            <a:effectLst/>
          </p:spPr>
        </p:pic>
        <p:pic>
          <p:nvPicPr>
            <p:cNvPr id="350" name="Screenshot 2015-06-11 15.54.44.png" descr="Screenshot 2015-06-11 15.54.44.png"/>
            <p:cNvPicPr>
              <a:picLocks/>
            </p:cNvPicPr>
            <p:nvPr/>
          </p:nvPicPr>
          <p:blipFill>
            <a:blip r:embed="rId5">
              <a:extLst/>
            </a:blip>
            <a:stretch>
              <a:fillRect/>
            </a:stretch>
          </p:blipFill>
          <p:spPr>
            <a:xfrm>
              <a:off x="-1" y="0"/>
              <a:ext cx="5787796" cy="3691849"/>
            </a:xfrm>
            <a:prstGeom prst="rect">
              <a:avLst/>
            </a:prstGeom>
            <a:effectLst/>
          </p:spPr>
        </p:pic>
      </p:grpSp>
      <p:grpSp>
        <p:nvGrpSpPr>
          <p:cNvPr id="355" name="leaning over2.JPG"/>
          <p:cNvGrpSpPr/>
          <p:nvPr/>
        </p:nvGrpSpPr>
        <p:grpSpPr>
          <a:xfrm>
            <a:off x="6515315" y="6000527"/>
            <a:ext cx="3439523" cy="2498249"/>
            <a:chOff x="0" y="0"/>
            <a:chExt cx="3439521" cy="2498248"/>
          </a:xfrm>
        </p:grpSpPr>
        <p:pic>
          <p:nvPicPr>
            <p:cNvPr id="354" name="leaning over2.JPG" descr="leaning over2.JPG"/>
            <p:cNvPicPr>
              <a:picLocks noChangeAspect="1"/>
            </p:cNvPicPr>
            <p:nvPr/>
          </p:nvPicPr>
          <p:blipFill>
            <a:blip r:embed="rId6">
              <a:extLst/>
            </a:blip>
            <a:srcRect t="8479" b="23126"/>
            <a:stretch>
              <a:fillRect/>
            </a:stretch>
          </p:blipFill>
          <p:spPr>
            <a:xfrm>
              <a:off x="190500" y="190499"/>
              <a:ext cx="3058522" cy="2091850"/>
            </a:xfrm>
            <a:prstGeom prst="rect">
              <a:avLst/>
            </a:prstGeom>
            <a:ln>
              <a:noFill/>
            </a:ln>
            <a:effectLst/>
          </p:spPr>
        </p:pic>
        <p:pic>
          <p:nvPicPr>
            <p:cNvPr id="353" name="leaning over2.JPG" descr="leaning over2.JPG"/>
            <p:cNvPicPr>
              <a:picLocks/>
            </p:cNvPicPr>
            <p:nvPr/>
          </p:nvPicPr>
          <p:blipFill>
            <a:blip r:embed="rId7">
              <a:extLst/>
            </a:blip>
            <a:stretch>
              <a:fillRect/>
            </a:stretch>
          </p:blipFill>
          <p:spPr>
            <a:xfrm>
              <a:off x="0" y="-1"/>
              <a:ext cx="3439522" cy="2498250"/>
            </a:xfrm>
            <a:prstGeom prst="rect">
              <a:avLst/>
            </a:prstGeom>
            <a:effectLst/>
          </p:spPr>
        </p:pic>
      </p:grpSp>
      <p:grpSp>
        <p:nvGrpSpPr>
          <p:cNvPr id="358" name="overhead1.JPG"/>
          <p:cNvGrpSpPr/>
          <p:nvPr/>
        </p:nvGrpSpPr>
        <p:grpSpPr>
          <a:xfrm>
            <a:off x="10259857" y="5963236"/>
            <a:ext cx="2041069" cy="3173181"/>
            <a:chOff x="0" y="0"/>
            <a:chExt cx="2041067" cy="3173179"/>
          </a:xfrm>
        </p:grpSpPr>
        <p:pic>
          <p:nvPicPr>
            <p:cNvPr id="357" name="overhead1.JPG" descr="overhead1.JPG"/>
            <p:cNvPicPr>
              <a:picLocks noChangeAspect="1"/>
            </p:cNvPicPr>
            <p:nvPr/>
          </p:nvPicPr>
          <p:blipFill>
            <a:blip r:embed="rId8">
              <a:extLst/>
            </a:blip>
            <a:stretch>
              <a:fillRect/>
            </a:stretch>
          </p:blipFill>
          <p:spPr>
            <a:xfrm>
              <a:off x="190500" y="190500"/>
              <a:ext cx="1660068" cy="2766780"/>
            </a:xfrm>
            <a:prstGeom prst="rect">
              <a:avLst/>
            </a:prstGeom>
            <a:ln>
              <a:noFill/>
            </a:ln>
            <a:effectLst/>
          </p:spPr>
        </p:pic>
        <p:pic>
          <p:nvPicPr>
            <p:cNvPr id="356" name="overhead1.JPG" descr="overhead1.JPG"/>
            <p:cNvPicPr>
              <a:picLocks/>
            </p:cNvPicPr>
            <p:nvPr/>
          </p:nvPicPr>
          <p:blipFill>
            <a:blip r:embed="rId9">
              <a:extLst/>
            </a:blip>
            <a:stretch>
              <a:fillRect/>
            </a:stretch>
          </p:blipFill>
          <p:spPr>
            <a:xfrm>
              <a:off x="0" y="0"/>
              <a:ext cx="2041068" cy="3173180"/>
            </a:xfrm>
            <a:prstGeom prst="rect">
              <a:avLst/>
            </a:prstGeom>
            <a:effectLst/>
          </p:spPr>
        </p:pic>
      </p:grpSp>
      <p:sp>
        <p:nvSpPr>
          <p:cNvPr id="359" name="New Tool Development Process"/>
          <p:cNvSpPr txBox="1">
            <a:spLocks noGrp="1"/>
          </p:cNvSpPr>
          <p:nvPr>
            <p:ph type="title"/>
          </p:nvPr>
        </p:nvSpPr>
        <p:spPr>
          <a:xfrm>
            <a:off x="787400" y="12700"/>
            <a:ext cx="11430000" cy="1904519"/>
          </a:xfrm>
          <a:prstGeom prst="rect">
            <a:avLst/>
          </a:prstGeom>
        </p:spPr>
        <p:txBody>
          <a:bodyPr/>
          <a:lstStyle/>
          <a:p>
            <a:r>
              <a:t>New Tool Development Process</a:t>
            </a:r>
          </a:p>
        </p:txBody>
      </p:sp>
      <p:sp>
        <p:nvSpPr>
          <p:cNvPr id="360" name="Dod Recommendations"/>
          <p:cNvSpPr txBox="1"/>
          <p:nvPr/>
        </p:nvSpPr>
        <p:spPr>
          <a:xfrm>
            <a:off x="673100" y="1270000"/>
            <a:ext cx="11658600" cy="5362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600" cap="all" spc="234">
                <a:solidFill>
                  <a:srgbClr val="929292"/>
                </a:solidFill>
                <a:latin typeface="Futura"/>
                <a:ea typeface="Futura"/>
                <a:cs typeface="Futura"/>
                <a:sym typeface="Futura"/>
              </a:defRPr>
            </a:lvl1pPr>
          </a:lstStyle>
          <a:p>
            <a:pPr>
              <a:defRPr>
                <a:effectLst/>
              </a:defRPr>
            </a:pPr>
            <a:r>
              <a:t>Dod Recommendations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IMG_8951.JPG" descr="IMG_8951.JPG"/>
          <p:cNvPicPr>
            <a:picLocks noGrp="1"/>
          </p:cNvPicPr>
          <p:nvPr>
            <p:ph type="pic" idx="13"/>
          </p:nvPr>
        </p:nvPicPr>
        <p:blipFill>
          <a:blip r:embed="rId3">
            <a:extLst/>
          </a:blip>
          <a:stretch>
            <a:fillRect/>
          </a:stretch>
        </p:blipFill>
        <p:spPr>
          <a:xfrm>
            <a:off x="7023100" y="2565400"/>
            <a:ext cx="5397500" cy="6121400"/>
          </a:xfrm>
          <a:prstGeom prst="rect">
            <a:avLst/>
          </a:prstGeom>
        </p:spPr>
      </p:pic>
      <p:sp>
        <p:nvSpPr>
          <p:cNvPr id="365" name="Q&amp;A…"/>
          <p:cNvSpPr txBox="1">
            <a:spLocks noGrp="1"/>
          </p:cNvSpPr>
          <p:nvPr>
            <p:ph type="body" sz="half" idx="1"/>
          </p:nvPr>
        </p:nvSpPr>
        <p:spPr>
          <a:prstGeom prst="rect">
            <a:avLst/>
          </a:prstGeom>
        </p:spPr>
        <p:txBody>
          <a:bodyPr/>
          <a:lstStyle/>
          <a:p>
            <a:pPr marL="400050" indent="-400050" defTabSz="525779">
              <a:spcBef>
                <a:spcPts val="3200"/>
              </a:spcBef>
              <a:buBlip>
                <a:blip r:embed="rId4"/>
              </a:buBlip>
              <a:defRPr sz="3239">
                <a:effectLst>
                  <a:outerShdw blurRad="45720" dist="34289" dir="5400000" rotWithShape="0">
                    <a:srgbClr val="000000"/>
                  </a:outerShdw>
                </a:effectLst>
              </a:defRPr>
            </a:pPr>
            <a:r>
              <a:t>Q&amp;A</a:t>
            </a:r>
          </a:p>
          <a:p>
            <a:pPr marL="800100" lvl="1" indent="-400050" defTabSz="525779">
              <a:spcBef>
                <a:spcPts val="3200"/>
              </a:spcBef>
              <a:buBlip>
                <a:blip r:embed="rId4"/>
              </a:buBlip>
              <a:defRPr sz="3239">
                <a:effectLst>
                  <a:outerShdw blurRad="45720" dist="34289" dir="5400000" rotWithShape="0">
                    <a:srgbClr val="000000"/>
                  </a:outerShdw>
                </a:effectLst>
              </a:defRPr>
            </a:pPr>
            <a:r>
              <a:t>What tools are you looking for?</a:t>
            </a:r>
          </a:p>
          <a:p>
            <a:pPr marL="800100" lvl="1" indent="-400050" defTabSz="525779">
              <a:spcBef>
                <a:spcPts val="3200"/>
              </a:spcBef>
              <a:buBlip>
                <a:blip r:embed="rId4"/>
              </a:buBlip>
              <a:defRPr sz="3239">
                <a:effectLst>
                  <a:outerShdw blurRad="45720" dist="34289" dir="5400000" rotWithShape="0">
                    <a:srgbClr val="000000"/>
                  </a:outerShdw>
                </a:effectLst>
              </a:defRPr>
            </a:pPr>
            <a:r>
              <a:t>What processes are your biggest headaches?</a:t>
            </a:r>
          </a:p>
          <a:p>
            <a:pPr marL="800100" lvl="1" indent="-400050" defTabSz="525779">
              <a:spcBef>
                <a:spcPts val="3200"/>
              </a:spcBef>
              <a:buBlip>
                <a:blip r:embed="rId4"/>
              </a:buBlip>
              <a:defRPr sz="3239">
                <a:effectLst>
                  <a:outerShdw blurRad="45720" dist="34289" dir="5400000" rotWithShape="0">
                    <a:srgbClr val="000000"/>
                  </a:outerShdw>
                </a:effectLst>
              </a:defRPr>
            </a:pPr>
            <a:r>
              <a:t>Where are the injuries happening in your shop?</a:t>
            </a:r>
          </a:p>
          <a:p>
            <a:pPr marL="800100" lvl="1" indent="-400050" defTabSz="525779">
              <a:spcBef>
                <a:spcPts val="3200"/>
              </a:spcBef>
              <a:buBlip>
                <a:blip r:embed="rId4"/>
              </a:buBlip>
              <a:defRPr sz="3239">
                <a:effectLst>
                  <a:outerShdw blurRad="45720" dist="34289" dir="5400000" rotWithShape="0">
                    <a:srgbClr val="000000"/>
                  </a:outerShdw>
                </a:effectLst>
              </a:defRPr>
            </a:pPr>
            <a:r>
              <a:t>etc.</a:t>
            </a:r>
          </a:p>
        </p:txBody>
      </p:sp>
      <p:sp>
        <p:nvSpPr>
          <p:cNvPr id="366" name="New Tool Development Process"/>
          <p:cNvSpPr txBox="1">
            <a:spLocks noGrp="1"/>
          </p:cNvSpPr>
          <p:nvPr>
            <p:ph type="title"/>
          </p:nvPr>
        </p:nvSpPr>
        <p:spPr>
          <a:xfrm>
            <a:off x="787400" y="12700"/>
            <a:ext cx="11430000" cy="1904519"/>
          </a:xfrm>
          <a:prstGeom prst="rect">
            <a:avLst/>
          </a:prstGeom>
        </p:spPr>
        <p:txBody>
          <a:bodyPr/>
          <a:lstStyle/>
          <a:p>
            <a:r>
              <a:t>New Tool Development Process</a:t>
            </a:r>
          </a:p>
        </p:txBody>
      </p:sp>
      <p:sp>
        <p:nvSpPr>
          <p:cNvPr id="367" name="questions &amp; Answers"/>
          <p:cNvSpPr txBox="1"/>
          <p:nvPr/>
        </p:nvSpPr>
        <p:spPr>
          <a:xfrm>
            <a:off x="673100" y="1270000"/>
            <a:ext cx="11658600" cy="5362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600" cap="all" spc="234">
                <a:solidFill>
                  <a:srgbClr val="929292"/>
                </a:solidFill>
                <a:latin typeface="Futura"/>
                <a:ea typeface="Futura"/>
                <a:cs typeface="Futura"/>
                <a:sym typeface="Futura"/>
              </a:defRPr>
            </a:lvl1pPr>
          </a:lstStyle>
          <a:p>
            <a:pPr>
              <a:defRPr>
                <a:effectLst/>
              </a:defRPr>
            </a:pPr>
            <a:r>
              <a:t>questions &amp; Answers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Contact Info"/>
          <p:cNvSpPr txBox="1">
            <a:spLocks noGrp="1"/>
          </p:cNvSpPr>
          <p:nvPr>
            <p:ph type="title"/>
          </p:nvPr>
        </p:nvSpPr>
        <p:spPr>
          <a:xfrm>
            <a:off x="787400" y="12700"/>
            <a:ext cx="11430000" cy="1904519"/>
          </a:xfrm>
          <a:prstGeom prst="rect">
            <a:avLst/>
          </a:prstGeom>
        </p:spPr>
        <p:txBody>
          <a:bodyPr/>
          <a:lstStyle/>
          <a:p>
            <a:r>
              <a:t>Contact Info</a:t>
            </a:r>
          </a:p>
        </p:txBody>
      </p:sp>
      <p:sp>
        <p:nvSpPr>
          <p:cNvPr id="372" name="Robert Kent - Industry Relations…"/>
          <p:cNvSpPr txBox="1">
            <a:spLocks noGrp="1"/>
          </p:cNvSpPr>
          <p:nvPr>
            <p:ph type="body" sz="half" idx="1"/>
          </p:nvPr>
        </p:nvSpPr>
        <p:spPr>
          <a:prstGeom prst="rect">
            <a:avLst/>
          </a:prstGeom>
        </p:spPr>
        <p:txBody>
          <a:bodyPr/>
          <a:lstStyle/>
          <a:p>
            <a:pPr marL="0" indent="0">
              <a:buSzTx/>
              <a:buNone/>
              <a:defRPr sz="2600"/>
            </a:pPr>
            <a:r>
              <a:t>Robert Kent - Industry Relations</a:t>
            </a:r>
          </a:p>
          <a:p>
            <a:pPr marL="0" indent="0">
              <a:spcBef>
                <a:spcPts val="0"/>
              </a:spcBef>
              <a:buSzTx/>
              <a:buNone/>
              <a:defRPr sz="2200"/>
            </a:pPr>
            <a:r>
              <a:t>Temple Allen Industries </a:t>
            </a:r>
          </a:p>
          <a:p>
            <a:pPr marL="0" indent="0">
              <a:spcBef>
                <a:spcPts val="0"/>
              </a:spcBef>
              <a:buSzTx/>
              <a:buNone/>
              <a:defRPr sz="2200"/>
            </a:pPr>
            <a:r>
              <a:t>Rockville, MD</a:t>
            </a:r>
          </a:p>
          <a:p>
            <a:pPr marL="0" indent="0">
              <a:spcBef>
                <a:spcPts val="0"/>
              </a:spcBef>
              <a:buSzTx/>
              <a:buNone/>
              <a:defRPr sz="2200"/>
            </a:pPr>
            <a:r>
              <a:t>rkent@templeallen.com</a:t>
            </a:r>
          </a:p>
          <a:p>
            <a:pPr marL="0" indent="0">
              <a:spcBef>
                <a:spcPts val="0"/>
              </a:spcBef>
              <a:buSzTx/>
              <a:buNone/>
              <a:defRPr sz="2200"/>
            </a:pPr>
            <a:r>
              <a:t>240.888.6536</a:t>
            </a:r>
          </a:p>
          <a:p>
            <a:pPr marL="0" indent="0">
              <a:spcBef>
                <a:spcPts val="0"/>
              </a:spcBef>
              <a:buSzTx/>
              <a:buNone/>
            </a:pPr>
            <a:endParaRPr/>
          </a:p>
          <a:p>
            <a:pPr marL="0" indent="0">
              <a:spcBef>
                <a:spcPts val="0"/>
              </a:spcBef>
              <a:buSzTx/>
              <a:buNone/>
              <a:defRPr sz="1800" i="1">
                <a:latin typeface="Helvetica Neue"/>
                <a:ea typeface="Helvetica Neue"/>
                <a:cs typeface="Helvetica Neue"/>
                <a:sym typeface="Helvetica Neue"/>
              </a:defRPr>
            </a:pPr>
            <a:r>
              <a:t>also here this week:</a:t>
            </a:r>
          </a:p>
          <a:p>
            <a:pPr marL="0" indent="0">
              <a:spcBef>
                <a:spcPts val="0"/>
              </a:spcBef>
              <a:buSzTx/>
              <a:buNone/>
              <a:defRPr sz="2600"/>
            </a:pPr>
            <a:r>
              <a:t>Cele. Bryan - General Manager</a:t>
            </a:r>
          </a:p>
          <a:p>
            <a:pPr marL="0" indent="0">
              <a:spcBef>
                <a:spcPts val="0"/>
              </a:spcBef>
              <a:buSzTx/>
              <a:buNone/>
              <a:defRPr sz="2200"/>
            </a:pPr>
            <a:r>
              <a:t>Temple Allen Industries</a:t>
            </a:r>
          </a:p>
          <a:p>
            <a:pPr marL="0" indent="0">
              <a:spcBef>
                <a:spcPts val="0"/>
              </a:spcBef>
              <a:buSzTx/>
              <a:buNone/>
              <a:defRPr sz="2200"/>
            </a:pPr>
            <a:r>
              <a:t>Rockville, MD</a:t>
            </a:r>
          </a:p>
          <a:p>
            <a:pPr marL="0" indent="0">
              <a:spcBef>
                <a:spcPts val="0"/>
              </a:spcBef>
              <a:buSzTx/>
              <a:buNone/>
              <a:defRPr sz="2200"/>
            </a:pPr>
            <a:r>
              <a:t>cbryan@templeallen.com</a:t>
            </a:r>
          </a:p>
          <a:p>
            <a:pPr marL="0" indent="0">
              <a:spcBef>
                <a:spcPts val="0"/>
              </a:spcBef>
              <a:buSzTx/>
              <a:buNone/>
              <a:defRPr sz="2200"/>
            </a:pPr>
            <a:r>
              <a:t>240.888.6931</a:t>
            </a:r>
          </a:p>
        </p:txBody>
      </p:sp>
      <p:pic>
        <p:nvPicPr>
          <p:cNvPr id="373" name="belly_17_trans.png" descr="belly_17_trans.png"/>
          <p:cNvPicPr>
            <a:picLocks noChangeAspect="1"/>
          </p:cNvPicPr>
          <p:nvPr/>
        </p:nvPicPr>
        <p:blipFill>
          <a:blip r:embed="rId2">
            <a:extLst/>
          </a:blip>
          <a:stretch>
            <a:fillRect/>
          </a:stretch>
        </p:blipFill>
        <p:spPr>
          <a:xfrm>
            <a:off x="9073253" y="5121339"/>
            <a:ext cx="3335477" cy="3992911"/>
          </a:xfrm>
          <a:prstGeom prst="rect">
            <a:avLst/>
          </a:prstGeom>
          <a:ln w="12700">
            <a:miter lim="400000"/>
          </a:ln>
        </p:spPr>
      </p:pic>
      <p:pic>
        <p:nvPicPr>
          <p:cNvPr id="374" name="stand_overhead_trans.png" descr="stand_overhead_trans.png"/>
          <p:cNvPicPr>
            <a:picLocks noChangeAspect="1"/>
          </p:cNvPicPr>
          <p:nvPr/>
        </p:nvPicPr>
        <p:blipFill>
          <a:blip r:embed="rId3">
            <a:extLst/>
          </a:blip>
          <a:stretch>
            <a:fillRect/>
          </a:stretch>
        </p:blipFill>
        <p:spPr>
          <a:xfrm>
            <a:off x="5187650" y="4216135"/>
            <a:ext cx="3619397" cy="4908355"/>
          </a:xfrm>
          <a:prstGeom prst="rect">
            <a:avLst/>
          </a:prstGeom>
          <a:ln w="12700">
            <a:miter lim="400000"/>
          </a:ln>
        </p:spPr>
      </p:pic>
      <p:pic>
        <p:nvPicPr>
          <p:cNvPr id="375" name="2016 WTS transparent.png" descr="2016 WTS transparent.png"/>
          <p:cNvPicPr>
            <a:picLocks noChangeAspect="1"/>
          </p:cNvPicPr>
          <p:nvPr/>
        </p:nvPicPr>
        <p:blipFill>
          <a:blip r:embed="rId4">
            <a:extLst/>
          </a:blip>
          <a:stretch>
            <a:fillRect/>
          </a:stretch>
        </p:blipFill>
        <p:spPr>
          <a:xfrm rot="540000">
            <a:off x="9603617" y="1748342"/>
            <a:ext cx="2381949" cy="3572923"/>
          </a:xfrm>
          <a:prstGeom prst="rect">
            <a:avLst/>
          </a:prstGeom>
          <a:ln w="12700">
            <a:miter lim="400000"/>
          </a:ln>
        </p:spPr>
      </p:pic>
      <p:pic>
        <p:nvPicPr>
          <p:cNvPr id="376" name="system_overview-2016_transparent.gif" descr="system_overview-2016_transparent.gif"/>
          <p:cNvPicPr>
            <a:picLocks noChangeAspect="1"/>
          </p:cNvPicPr>
          <p:nvPr/>
        </p:nvPicPr>
        <p:blipFill>
          <a:blip r:embed="rId5">
            <a:extLst/>
          </a:blip>
          <a:stretch>
            <a:fillRect/>
          </a:stretch>
        </p:blipFill>
        <p:spPr>
          <a:xfrm>
            <a:off x="6321903" y="1884962"/>
            <a:ext cx="2639747" cy="3299682"/>
          </a:xfrm>
          <a:prstGeom prst="rect">
            <a:avLst/>
          </a:prstGeom>
          <a:ln w="12700">
            <a:miter lim="400000"/>
          </a:ln>
        </p:spPr>
      </p:pic>
      <p:sp>
        <p:nvSpPr>
          <p:cNvPr id="377" name="Temple Allen Industries"/>
          <p:cNvSpPr txBox="1"/>
          <p:nvPr/>
        </p:nvSpPr>
        <p:spPr>
          <a:xfrm>
            <a:off x="673100" y="1270000"/>
            <a:ext cx="11658600" cy="5362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600" cap="all" spc="234">
                <a:solidFill>
                  <a:srgbClr val="929292"/>
                </a:solidFill>
                <a:latin typeface="Futura"/>
                <a:ea typeface="Futura"/>
                <a:cs typeface="Futura"/>
                <a:sym typeface="Futura"/>
              </a:defRPr>
            </a:lvl1pPr>
          </a:lstStyle>
          <a:p>
            <a:pPr>
              <a:defRPr>
                <a:effectLst/>
              </a:defRPr>
            </a:pPr>
            <a:r>
              <a:t>Temple Allen Industries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IMG_8628.JPG" descr="IMG_8628.JPG"/>
          <p:cNvPicPr>
            <a:picLocks noGrp="1"/>
          </p:cNvPicPr>
          <p:nvPr>
            <p:ph type="pic" idx="13"/>
          </p:nvPr>
        </p:nvPicPr>
        <p:blipFill>
          <a:blip r:embed="rId3">
            <a:extLst/>
          </a:blip>
          <a:stretch>
            <a:fillRect/>
          </a:stretch>
        </p:blipFill>
        <p:spPr>
          <a:xfrm>
            <a:off x="7023100" y="2565400"/>
            <a:ext cx="5397500" cy="6121400"/>
          </a:xfrm>
          <a:prstGeom prst="rect">
            <a:avLst/>
          </a:prstGeom>
        </p:spPr>
      </p:pic>
      <p:sp>
        <p:nvSpPr>
          <p:cNvPr id="129" name="Temple Allen Track Record"/>
          <p:cNvSpPr txBox="1">
            <a:spLocks noGrp="1"/>
          </p:cNvSpPr>
          <p:nvPr>
            <p:ph type="title"/>
          </p:nvPr>
        </p:nvSpPr>
        <p:spPr>
          <a:xfrm>
            <a:off x="787399" y="28127"/>
            <a:ext cx="11430001" cy="1904519"/>
          </a:xfrm>
          <a:prstGeom prst="rect">
            <a:avLst/>
          </a:prstGeom>
        </p:spPr>
        <p:txBody>
          <a:bodyPr/>
          <a:lstStyle/>
          <a:p>
            <a:r>
              <a:t>Temple Allen Track Record</a:t>
            </a:r>
          </a:p>
        </p:txBody>
      </p:sp>
      <p:sp>
        <p:nvSpPr>
          <p:cNvPr id="130" name="Military installations include: FRCSE Jax, Robins AFB, NAS Meridian, NAS Kingsville…"/>
          <p:cNvSpPr txBox="1">
            <a:spLocks noGrp="1"/>
          </p:cNvSpPr>
          <p:nvPr>
            <p:ph type="body" sz="half" idx="1"/>
          </p:nvPr>
        </p:nvSpPr>
        <p:spPr>
          <a:prstGeom prst="rect">
            <a:avLst/>
          </a:prstGeom>
        </p:spPr>
        <p:txBody>
          <a:bodyPr/>
          <a:lstStyle/>
          <a:p>
            <a:pPr>
              <a:buBlip>
                <a:blip r:embed="rId4"/>
              </a:buBlip>
            </a:pPr>
            <a:r>
              <a:t>Military installations include: FRCSE Jax, Robins AFB, NAS Meridian, NAS Kingsville  </a:t>
            </a:r>
          </a:p>
          <a:p>
            <a:pPr>
              <a:buBlip>
                <a:blip r:embed="rId4"/>
              </a:buBlip>
            </a:pPr>
            <a:r>
              <a:t>TAI equipment has been used on B-2, C-5, C-17, F-15, F-18, F-22, T-45, and Global Hawk</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IMG_8951.JPG" descr="IMG_8951.JPG"/>
          <p:cNvPicPr>
            <a:picLocks noGrp="1"/>
          </p:cNvPicPr>
          <p:nvPr>
            <p:ph type="pic" idx="13"/>
          </p:nvPr>
        </p:nvPicPr>
        <p:blipFill>
          <a:blip r:embed="rId3">
            <a:extLst/>
          </a:blip>
          <a:stretch>
            <a:fillRect/>
          </a:stretch>
        </p:blipFill>
        <p:spPr>
          <a:xfrm>
            <a:off x="7023100" y="2565400"/>
            <a:ext cx="5397500" cy="6121400"/>
          </a:xfrm>
          <a:prstGeom prst="rect">
            <a:avLst/>
          </a:prstGeom>
        </p:spPr>
      </p:pic>
      <p:sp>
        <p:nvSpPr>
          <p:cNvPr id="135" name="New Tool Development Process"/>
          <p:cNvSpPr txBox="1">
            <a:spLocks noGrp="1"/>
          </p:cNvSpPr>
          <p:nvPr>
            <p:ph type="title"/>
          </p:nvPr>
        </p:nvSpPr>
        <p:spPr>
          <a:xfrm>
            <a:off x="787399" y="17860"/>
            <a:ext cx="11430001" cy="1904520"/>
          </a:xfrm>
          <a:prstGeom prst="rect">
            <a:avLst/>
          </a:prstGeom>
        </p:spPr>
        <p:txBody>
          <a:bodyPr/>
          <a:lstStyle/>
          <a:p>
            <a:r>
              <a:t>New Tool Development Process</a:t>
            </a:r>
          </a:p>
        </p:txBody>
      </p:sp>
      <p:sp>
        <p:nvSpPr>
          <p:cNvPr id="136" name="Tool Development Process…"/>
          <p:cNvSpPr txBox="1">
            <a:spLocks noGrp="1"/>
          </p:cNvSpPr>
          <p:nvPr>
            <p:ph type="body" sz="half" idx="1"/>
          </p:nvPr>
        </p:nvSpPr>
        <p:spPr>
          <a:prstGeom prst="rect">
            <a:avLst/>
          </a:prstGeom>
        </p:spPr>
        <p:txBody>
          <a:bodyPr/>
          <a:lstStyle/>
          <a:p>
            <a:pPr marL="373379" indent="-373379" defTabSz="490727">
              <a:spcBef>
                <a:spcPts val="3000"/>
              </a:spcBef>
              <a:buBlip>
                <a:blip r:embed="rId4"/>
              </a:buBlip>
              <a:defRPr sz="3024">
                <a:effectLst>
                  <a:outerShdw blurRad="42672" dist="32004" dir="5400000" rotWithShape="0">
                    <a:srgbClr val="000000"/>
                  </a:outerShdw>
                </a:effectLst>
              </a:defRPr>
            </a:pPr>
            <a:r>
              <a:t>Tool Development Process</a:t>
            </a:r>
          </a:p>
          <a:p>
            <a:pPr marL="373379" indent="-373379" defTabSz="490727">
              <a:spcBef>
                <a:spcPts val="3000"/>
              </a:spcBef>
              <a:buBlip>
                <a:blip r:embed="rId4"/>
              </a:buBlip>
              <a:defRPr sz="3024">
                <a:effectLst>
                  <a:outerShdw blurRad="42672" dist="32004" dir="5400000" rotWithShape="0">
                    <a:srgbClr val="000000"/>
                  </a:outerShdw>
                </a:effectLst>
              </a:defRPr>
            </a:pPr>
            <a:r>
              <a:t>Temple Allen Examples</a:t>
            </a:r>
          </a:p>
          <a:p>
            <a:pPr marL="746759" lvl="1" indent="-373379" defTabSz="490727">
              <a:spcBef>
                <a:spcPts val="3000"/>
              </a:spcBef>
              <a:buBlip>
                <a:blip r:embed="rId4"/>
              </a:buBlip>
              <a:defRPr sz="3024">
                <a:effectLst>
                  <a:outerShdw blurRad="42672" dist="32004" dir="5400000" rotWithShape="0">
                    <a:srgbClr val="000000"/>
                  </a:outerShdw>
                </a:effectLst>
              </a:defRPr>
            </a:pPr>
            <a:r>
              <a:t>Wing Top Sander</a:t>
            </a:r>
          </a:p>
          <a:p>
            <a:pPr marL="746759" lvl="1" indent="-373379" defTabSz="490727">
              <a:spcBef>
                <a:spcPts val="3000"/>
              </a:spcBef>
              <a:buBlip>
                <a:blip r:embed="rId4"/>
              </a:buBlip>
              <a:defRPr sz="3024">
                <a:effectLst>
                  <a:outerShdw blurRad="42672" dist="32004" dir="5400000" rotWithShape="0">
                    <a:srgbClr val="000000"/>
                  </a:outerShdw>
                </a:effectLst>
              </a:defRPr>
            </a:pPr>
            <a:r>
              <a:t>Paint Stripping EEF</a:t>
            </a:r>
          </a:p>
          <a:p>
            <a:pPr marL="373379" indent="-373379" defTabSz="490727">
              <a:spcBef>
                <a:spcPts val="3000"/>
              </a:spcBef>
              <a:buBlip>
                <a:blip r:embed="rId4"/>
              </a:buBlip>
              <a:defRPr sz="3024">
                <a:effectLst>
                  <a:outerShdw blurRad="42672" dist="32004" dir="5400000" rotWithShape="0">
                    <a:srgbClr val="000000"/>
                  </a:outerShdw>
                </a:effectLst>
              </a:defRPr>
            </a:pPr>
            <a:r>
              <a:t>Lessons Learned</a:t>
            </a:r>
          </a:p>
          <a:p>
            <a:pPr marL="373379" indent="-373379" defTabSz="490727">
              <a:spcBef>
                <a:spcPts val="3000"/>
              </a:spcBef>
              <a:buBlip>
                <a:blip r:embed="rId4"/>
              </a:buBlip>
              <a:defRPr sz="3024">
                <a:effectLst>
                  <a:outerShdw blurRad="42672" dist="32004" dir="5400000" rotWithShape="0">
                    <a:srgbClr val="000000"/>
                  </a:outerShdw>
                </a:effectLst>
              </a:defRPr>
            </a:pPr>
            <a:r>
              <a:t>DoD recommendations</a:t>
            </a:r>
          </a:p>
          <a:p>
            <a:pPr marL="373379" indent="-373379" defTabSz="490727">
              <a:spcBef>
                <a:spcPts val="3000"/>
              </a:spcBef>
              <a:buBlip>
                <a:blip r:embed="rId4"/>
              </a:buBlip>
              <a:defRPr sz="3024">
                <a:effectLst>
                  <a:outerShdw blurRad="42672" dist="32004" dir="5400000" rotWithShape="0">
                    <a:srgbClr val="000000"/>
                  </a:outerShdw>
                </a:effectLst>
              </a:defRPr>
            </a:pPr>
            <a:r>
              <a:t>Q&amp;A</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ool Development Process…"/>
          <p:cNvSpPr txBox="1">
            <a:spLocks noGrp="1"/>
          </p:cNvSpPr>
          <p:nvPr>
            <p:ph type="body" sz="half" idx="1"/>
          </p:nvPr>
        </p:nvSpPr>
        <p:spPr>
          <a:prstGeom prst="rect">
            <a:avLst/>
          </a:prstGeom>
        </p:spPr>
        <p:txBody>
          <a:bodyPr/>
          <a:lstStyle/>
          <a:p>
            <a:pPr marL="324485" indent="-324485" defTabSz="426466">
              <a:spcBef>
                <a:spcPts val="2600"/>
              </a:spcBef>
              <a:buBlip>
                <a:blip r:embed="rId3"/>
              </a:buBlip>
              <a:defRPr sz="2628">
                <a:effectLst>
                  <a:outerShdw blurRad="37084" dist="27813" dir="5400000" rotWithShape="0">
                    <a:srgbClr val="000000"/>
                  </a:outerShdw>
                </a:effectLst>
              </a:defRPr>
            </a:pPr>
            <a:r>
              <a:t>Tool Development Process</a:t>
            </a:r>
          </a:p>
          <a:p>
            <a:pPr marL="648970" lvl="1" indent="-324485" defTabSz="426466">
              <a:spcBef>
                <a:spcPts val="2600"/>
              </a:spcBef>
              <a:buBlip>
                <a:blip r:embed="rId3"/>
              </a:buBlip>
              <a:defRPr sz="2628">
                <a:effectLst>
                  <a:outerShdw blurRad="37084" dist="27813" dir="5400000" rotWithShape="0">
                    <a:srgbClr val="000000"/>
                  </a:outerShdw>
                </a:effectLst>
              </a:defRPr>
            </a:pPr>
            <a:r>
              <a:t>Identify Problem</a:t>
            </a:r>
          </a:p>
          <a:p>
            <a:pPr marL="648970" lvl="1" indent="-324485" defTabSz="426466">
              <a:spcBef>
                <a:spcPts val="2600"/>
              </a:spcBef>
              <a:buBlip>
                <a:blip r:embed="rId3"/>
              </a:buBlip>
              <a:defRPr sz="2628">
                <a:effectLst>
                  <a:outerShdw blurRad="37084" dist="27813" dir="5400000" rotWithShape="0">
                    <a:srgbClr val="000000"/>
                  </a:outerShdw>
                </a:effectLst>
              </a:defRPr>
            </a:pPr>
            <a:r>
              <a:t>Understand User</a:t>
            </a:r>
          </a:p>
          <a:p>
            <a:pPr marL="648970" lvl="1" indent="-324485" defTabSz="426466">
              <a:spcBef>
                <a:spcPts val="2600"/>
              </a:spcBef>
              <a:buBlip>
                <a:blip r:embed="rId3"/>
              </a:buBlip>
              <a:defRPr sz="2628">
                <a:effectLst>
                  <a:outerShdw blurRad="37084" dist="27813" dir="5400000" rotWithShape="0">
                    <a:srgbClr val="000000"/>
                  </a:outerShdw>
                </a:effectLst>
              </a:defRPr>
            </a:pPr>
            <a:r>
              <a:rPr b="1">
                <a:latin typeface="Helvetica Neue"/>
                <a:ea typeface="Helvetica Neue"/>
                <a:cs typeface="Helvetica Neue"/>
                <a:sym typeface="Helvetica Neue"/>
              </a:rPr>
              <a:t>Solve from User Perspective</a:t>
            </a:r>
          </a:p>
          <a:p>
            <a:pPr marL="648970" lvl="1" indent="-324485" defTabSz="426466">
              <a:spcBef>
                <a:spcPts val="2600"/>
              </a:spcBef>
              <a:buBlip>
                <a:blip r:embed="rId3"/>
              </a:buBlip>
              <a:defRPr sz="2628">
                <a:effectLst>
                  <a:outerShdw blurRad="37084" dist="27813" dir="5400000" rotWithShape="0">
                    <a:srgbClr val="000000"/>
                  </a:outerShdw>
                </a:effectLst>
              </a:defRPr>
            </a:pPr>
            <a:r>
              <a:t>Plan for Adoption</a:t>
            </a:r>
          </a:p>
          <a:p>
            <a:pPr marL="648970" lvl="1" indent="-324485" defTabSz="426466">
              <a:spcBef>
                <a:spcPts val="2600"/>
              </a:spcBef>
              <a:buBlip>
                <a:blip r:embed="rId3"/>
              </a:buBlip>
              <a:defRPr sz="2628">
                <a:effectLst>
                  <a:outerShdw blurRad="37084" dist="27813" dir="5400000" rotWithShape="0">
                    <a:srgbClr val="000000"/>
                  </a:outerShdw>
                </a:effectLst>
              </a:defRPr>
            </a:pPr>
            <a:r>
              <a:t>Set User Expectations</a:t>
            </a:r>
          </a:p>
          <a:p>
            <a:pPr marL="648970" lvl="1" indent="-324485" defTabSz="426466">
              <a:spcBef>
                <a:spcPts val="2600"/>
              </a:spcBef>
              <a:buBlip>
                <a:blip r:embed="rId3"/>
              </a:buBlip>
              <a:defRPr sz="2628">
                <a:effectLst>
                  <a:outerShdw blurRad="37084" dist="27813" dir="5400000" rotWithShape="0">
                    <a:srgbClr val="000000"/>
                  </a:outerShdw>
                </a:effectLst>
              </a:defRPr>
            </a:pPr>
            <a:r>
              <a:t>Establish New Tool as Best Practice</a:t>
            </a:r>
          </a:p>
        </p:txBody>
      </p:sp>
      <p:sp>
        <p:nvSpPr>
          <p:cNvPr id="141" name="Successful New Tool Development"/>
          <p:cNvSpPr txBox="1">
            <a:spLocks noGrp="1"/>
          </p:cNvSpPr>
          <p:nvPr>
            <p:ph type="title"/>
          </p:nvPr>
        </p:nvSpPr>
        <p:spPr>
          <a:xfrm>
            <a:off x="787400" y="-5107"/>
            <a:ext cx="11430000" cy="1910884"/>
          </a:xfrm>
          <a:prstGeom prst="rect">
            <a:avLst/>
          </a:prstGeom>
        </p:spPr>
        <p:txBody>
          <a:bodyPr/>
          <a:lstStyle/>
          <a:p>
            <a:r>
              <a:t>Successful New Tool Development</a:t>
            </a:r>
          </a:p>
        </p:txBody>
      </p:sp>
      <p:sp>
        <p:nvSpPr>
          <p:cNvPr id="142" name="Understand the User to Understand the Task"/>
          <p:cNvSpPr txBox="1"/>
          <p:nvPr/>
        </p:nvSpPr>
        <p:spPr>
          <a:xfrm>
            <a:off x="673100" y="1268529"/>
            <a:ext cx="11658601" cy="5363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2600" cap="all" spc="234">
                <a:solidFill>
                  <a:srgbClr val="929292"/>
                </a:solidFill>
                <a:effectLst/>
                <a:latin typeface="Futura"/>
                <a:ea typeface="Futura"/>
                <a:cs typeface="Futura"/>
                <a:sym typeface="Futura"/>
              </a:defRPr>
            </a:pPr>
            <a:r>
              <a:t>Understand </a:t>
            </a:r>
            <a:r>
              <a:rPr>
                <a:latin typeface="Futura Bold"/>
                <a:ea typeface="Futura Bold"/>
                <a:cs typeface="Futura Bold"/>
                <a:sym typeface="Futura Bold"/>
              </a:rPr>
              <a:t>the User</a:t>
            </a:r>
            <a:r>
              <a:t> to Understand the Task</a:t>
            </a:r>
          </a:p>
        </p:txBody>
      </p:sp>
      <p:grpSp>
        <p:nvGrpSpPr>
          <p:cNvPr id="145" name="Wing top old process-desaturated.JPG"/>
          <p:cNvGrpSpPr/>
          <p:nvPr/>
        </p:nvGrpSpPr>
        <p:grpSpPr>
          <a:xfrm>
            <a:off x="6442252" y="2031138"/>
            <a:ext cx="3068699" cy="3063351"/>
            <a:chOff x="0" y="0"/>
            <a:chExt cx="3068697" cy="3063350"/>
          </a:xfrm>
        </p:grpSpPr>
        <p:pic>
          <p:nvPicPr>
            <p:cNvPr id="144" name="Wing top old process-desaturated.JPG" descr="Wing top old process-desaturated.JPG"/>
            <p:cNvPicPr>
              <a:picLocks noChangeAspect="1"/>
            </p:cNvPicPr>
            <p:nvPr/>
          </p:nvPicPr>
          <p:blipFill>
            <a:blip r:embed="rId4">
              <a:extLst/>
            </a:blip>
            <a:srcRect l="492" t="1058" r="492" b="1058"/>
            <a:stretch>
              <a:fillRect/>
            </a:stretch>
          </p:blipFill>
          <p:spPr>
            <a:xfrm>
              <a:off x="190499" y="190499"/>
              <a:ext cx="2687699" cy="2656952"/>
            </a:xfrm>
            <a:prstGeom prst="rect">
              <a:avLst/>
            </a:prstGeom>
            <a:ln>
              <a:noFill/>
            </a:ln>
            <a:effectLst/>
          </p:spPr>
        </p:pic>
        <p:pic>
          <p:nvPicPr>
            <p:cNvPr id="143" name="Wing top old process-desaturated.JPG" descr="Wing top old process-desaturated.JPG"/>
            <p:cNvPicPr>
              <a:picLocks/>
            </p:cNvPicPr>
            <p:nvPr/>
          </p:nvPicPr>
          <p:blipFill>
            <a:blip r:embed="rId5">
              <a:extLst/>
            </a:blip>
            <a:stretch>
              <a:fillRect/>
            </a:stretch>
          </p:blipFill>
          <p:spPr>
            <a:xfrm>
              <a:off x="0" y="-1"/>
              <a:ext cx="3068698" cy="3063352"/>
            </a:xfrm>
            <a:prstGeom prst="rect">
              <a:avLst/>
            </a:prstGeom>
            <a:effectLst/>
          </p:spPr>
        </p:pic>
      </p:grpSp>
      <p:grpSp>
        <p:nvGrpSpPr>
          <p:cNvPr id="148" name="kneeling.JPG"/>
          <p:cNvGrpSpPr/>
          <p:nvPr/>
        </p:nvGrpSpPr>
        <p:grpSpPr>
          <a:xfrm>
            <a:off x="6424409" y="5340361"/>
            <a:ext cx="3068698" cy="3217801"/>
            <a:chOff x="0" y="0"/>
            <a:chExt cx="3068697" cy="3217799"/>
          </a:xfrm>
        </p:grpSpPr>
        <p:pic>
          <p:nvPicPr>
            <p:cNvPr id="147" name="kneeling.JPG" descr="kneeling.JPG"/>
            <p:cNvPicPr>
              <a:picLocks noChangeAspect="1"/>
            </p:cNvPicPr>
            <p:nvPr/>
          </p:nvPicPr>
          <p:blipFill>
            <a:blip r:embed="rId6">
              <a:extLst/>
            </a:blip>
            <a:stretch>
              <a:fillRect/>
            </a:stretch>
          </p:blipFill>
          <p:spPr>
            <a:xfrm>
              <a:off x="190500" y="190500"/>
              <a:ext cx="2687698" cy="2811400"/>
            </a:xfrm>
            <a:prstGeom prst="rect">
              <a:avLst/>
            </a:prstGeom>
            <a:ln>
              <a:noFill/>
            </a:ln>
            <a:effectLst/>
          </p:spPr>
        </p:pic>
        <p:pic>
          <p:nvPicPr>
            <p:cNvPr id="146" name="kneeling.JPG" descr="kneeling.JPG"/>
            <p:cNvPicPr>
              <a:picLocks/>
            </p:cNvPicPr>
            <p:nvPr/>
          </p:nvPicPr>
          <p:blipFill>
            <a:blip r:embed="rId7">
              <a:extLst/>
            </a:blip>
            <a:stretch>
              <a:fillRect/>
            </a:stretch>
          </p:blipFill>
          <p:spPr>
            <a:xfrm>
              <a:off x="0" y="0"/>
              <a:ext cx="3068698" cy="3217800"/>
            </a:xfrm>
            <a:prstGeom prst="rect">
              <a:avLst/>
            </a:prstGeom>
            <a:effectLst/>
          </p:spPr>
        </p:pic>
      </p:grpSp>
      <p:grpSp>
        <p:nvGrpSpPr>
          <p:cNvPr id="151" name="leaning over2.JPG"/>
          <p:cNvGrpSpPr/>
          <p:nvPr/>
        </p:nvGrpSpPr>
        <p:grpSpPr>
          <a:xfrm>
            <a:off x="9572475" y="2031138"/>
            <a:ext cx="2729976" cy="2012961"/>
            <a:chOff x="0" y="0"/>
            <a:chExt cx="2729975" cy="2012960"/>
          </a:xfrm>
        </p:grpSpPr>
        <p:pic>
          <p:nvPicPr>
            <p:cNvPr id="150" name="leaning over2.JPG" descr="leaning over2.JPG"/>
            <p:cNvPicPr>
              <a:picLocks noChangeAspect="1"/>
            </p:cNvPicPr>
            <p:nvPr/>
          </p:nvPicPr>
          <p:blipFill>
            <a:blip r:embed="rId8">
              <a:extLst/>
            </a:blip>
            <a:srcRect t="8479" b="23126"/>
            <a:stretch>
              <a:fillRect/>
            </a:stretch>
          </p:blipFill>
          <p:spPr>
            <a:xfrm>
              <a:off x="190500" y="190500"/>
              <a:ext cx="2348976" cy="1606561"/>
            </a:xfrm>
            <a:prstGeom prst="rect">
              <a:avLst/>
            </a:prstGeom>
            <a:ln>
              <a:noFill/>
            </a:ln>
            <a:effectLst/>
          </p:spPr>
        </p:pic>
        <p:pic>
          <p:nvPicPr>
            <p:cNvPr id="149" name="leaning over2.JPG" descr="leaning over2.JPG"/>
            <p:cNvPicPr>
              <a:picLocks/>
            </p:cNvPicPr>
            <p:nvPr/>
          </p:nvPicPr>
          <p:blipFill>
            <a:blip r:embed="rId9">
              <a:extLst/>
            </a:blip>
            <a:stretch>
              <a:fillRect/>
            </a:stretch>
          </p:blipFill>
          <p:spPr>
            <a:xfrm>
              <a:off x="0" y="0"/>
              <a:ext cx="2729976" cy="2012961"/>
            </a:xfrm>
            <a:prstGeom prst="rect">
              <a:avLst/>
            </a:prstGeom>
            <a:effectLst/>
          </p:spPr>
        </p:pic>
      </p:grpSp>
      <p:grpSp>
        <p:nvGrpSpPr>
          <p:cNvPr id="154" name="overhead1.JPG"/>
          <p:cNvGrpSpPr/>
          <p:nvPr/>
        </p:nvGrpSpPr>
        <p:grpSpPr>
          <a:xfrm>
            <a:off x="9574001" y="4214694"/>
            <a:ext cx="2726924" cy="4316275"/>
            <a:chOff x="0" y="0"/>
            <a:chExt cx="2726923" cy="4316273"/>
          </a:xfrm>
        </p:grpSpPr>
        <p:pic>
          <p:nvPicPr>
            <p:cNvPr id="153" name="overhead1.JPG" descr="overhead1.JPG"/>
            <p:cNvPicPr>
              <a:picLocks noChangeAspect="1"/>
            </p:cNvPicPr>
            <p:nvPr/>
          </p:nvPicPr>
          <p:blipFill>
            <a:blip r:embed="rId10">
              <a:extLst/>
            </a:blip>
            <a:stretch>
              <a:fillRect/>
            </a:stretch>
          </p:blipFill>
          <p:spPr>
            <a:xfrm>
              <a:off x="190500" y="190500"/>
              <a:ext cx="2345924" cy="3909874"/>
            </a:xfrm>
            <a:prstGeom prst="rect">
              <a:avLst/>
            </a:prstGeom>
            <a:ln>
              <a:noFill/>
            </a:ln>
            <a:effectLst/>
          </p:spPr>
        </p:pic>
        <p:pic>
          <p:nvPicPr>
            <p:cNvPr id="152" name="overhead1.JPG" descr="overhead1.JPG"/>
            <p:cNvPicPr>
              <a:picLocks/>
            </p:cNvPicPr>
            <p:nvPr/>
          </p:nvPicPr>
          <p:blipFill>
            <a:blip r:embed="rId11">
              <a:extLst/>
            </a:blip>
            <a:stretch>
              <a:fillRect/>
            </a:stretch>
          </p:blipFill>
          <p:spPr>
            <a:xfrm>
              <a:off x="0" y="0"/>
              <a:ext cx="2726924" cy="4316274"/>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 name="EMMA Rotary EEF A380.jpg"/>
          <p:cNvGrpSpPr/>
          <p:nvPr/>
        </p:nvGrpSpPr>
        <p:grpSpPr>
          <a:xfrm>
            <a:off x="8547878" y="5566695"/>
            <a:ext cx="3733446" cy="3653424"/>
            <a:chOff x="0" y="0"/>
            <a:chExt cx="3733445" cy="3653422"/>
          </a:xfrm>
        </p:grpSpPr>
        <p:pic>
          <p:nvPicPr>
            <p:cNvPr id="159" name="EMMA Rotary EEF A380.jpg" descr="EMMA Rotary EEF A380.jpg"/>
            <p:cNvPicPr>
              <a:picLocks noChangeAspect="1"/>
            </p:cNvPicPr>
            <p:nvPr/>
          </p:nvPicPr>
          <p:blipFill>
            <a:blip r:embed="rId3">
              <a:extLst/>
            </a:blip>
            <a:srcRect l="31001" r="6858"/>
            <a:stretch>
              <a:fillRect/>
            </a:stretch>
          </p:blipFill>
          <p:spPr>
            <a:xfrm>
              <a:off x="190499" y="190500"/>
              <a:ext cx="3352447" cy="3244175"/>
            </a:xfrm>
            <a:prstGeom prst="rect">
              <a:avLst/>
            </a:prstGeom>
            <a:ln>
              <a:noFill/>
            </a:ln>
            <a:effectLst/>
          </p:spPr>
        </p:pic>
        <p:pic>
          <p:nvPicPr>
            <p:cNvPr id="158" name="EMMA Rotary EEF A380.jpg" descr="EMMA Rotary EEF A380.jpg"/>
            <p:cNvPicPr>
              <a:picLocks/>
            </p:cNvPicPr>
            <p:nvPr/>
          </p:nvPicPr>
          <p:blipFill>
            <a:blip r:embed="rId4">
              <a:extLst/>
            </a:blip>
            <a:stretch>
              <a:fillRect/>
            </a:stretch>
          </p:blipFill>
          <p:spPr>
            <a:xfrm>
              <a:off x="-1" y="-1"/>
              <a:ext cx="3733447" cy="3653424"/>
            </a:xfrm>
            <a:prstGeom prst="rect">
              <a:avLst/>
            </a:prstGeom>
            <a:effectLst/>
          </p:spPr>
        </p:pic>
      </p:grpSp>
      <p:grpSp>
        <p:nvGrpSpPr>
          <p:cNvPr id="163" name="Abradors-7.jpg"/>
          <p:cNvGrpSpPr/>
          <p:nvPr/>
        </p:nvGrpSpPr>
        <p:grpSpPr>
          <a:xfrm>
            <a:off x="700813" y="1970484"/>
            <a:ext cx="7418377" cy="7235181"/>
            <a:chOff x="0" y="0"/>
            <a:chExt cx="7418375" cy="7235180"/>
          </a:xfrm>
        </p:grpSpPr>
        <p:pic>
          <p:nvPicPr>
            <p:cNvPr id="162" name="Abradors-7.jpg" descr="Abradors-7.jpg"/>
            <p:cNvPicPr>
              <a:picLocks noChangeAspect="1"/>
            </p:cNvPicPr>
            <p:nvPr/>
          </p:nvPicPr>
          <p:blipFill>
            <a:blip r:embed="rId5">
              <a:extLst/>
            </a:blip>
            <a:srcRect l="15541" r="15541"/>
            <a:stretch>
              <a:fillRect/>
            </a:stretch>
          </p:blipFill>
          <p:spPr>
            <a:xfrm>
              <a:off x="190500" y="190500"/>
              <a:ext cx="7037376" cy="6828781"/>
            </a:xfrm>
            <a:prstGeom prst="rect">
              <a:avLst/>
            </a:prstGeom>
            <a:ln>
              <a:noFill/>
            </a:ln>
            <a:effectLst/>
          </p:spPr>
        </p:pic>
        <p:pic>
          <p:nvPicPr>
            <p:cNvPr id="161" name="Abradors-7.jpg" descr="Abradors-7.jpg"/>
            <p:cNvPicPr>
              <a:picLocks/>
            </p:cNvPicPr>
            <p:nvPr/>
          </p:nvPicPr>
          <p:blipFill>
            <a:blip r:embed="rId6">
              <a:extLst/>
            </a:blip>
            <a:stretch>
              <a:fillRect/>
            </a:stretch>
          </p:blipFill>
          <p:spPr>
            <a:xfrm>
              <a:off x="0" y="0"/>
              <a:ext cx="7418376" cy="7235181"/>
            </a:xfrm>
            <a:prstGeom prst="rect">
              <a:avLst/>
            </a:prstGeom>
            <a:effectLst/>
          </p:spPr>
        </p:pic>
      </p:grpSp>
      <p:grpSp>
        <p:nvGrpSpPr>
          <p:cNvPr id="166" name="pasted-image.tiff"/>
          <p:cNvGrpSpPr/>
          <p:nvPr/>
        </p:nvGrpSpPr>
        <p:grpSpPr>
          <a:xfrm>
            <a:off x="8543126" y="1966968"/>
            <a:ext cx="3742950" cy="3309649"/>
            <a:chOff x="0" y="0"/>
            <a:chExt cx="3742949" cy="3309647"/>
          </a:xfrm>
        </p:grpSpPr>
        <p:pic>
          <p:nvPicPr>
            <p:cNvPr id="165" name="pasted-image.tiff" descr="pasted-image.tiff"/>
            <p:cNvPicPr>
              <a:picLocks noChangeAspect="1"/>
            </p:cNvPicPr>
            <p:nvPr/>
          </p:nvPicPr>
          <p:blipFill>
            <a:blip r:embed="rId7">
              <a:extLst/>
            </a:blip>
            <a:srcRect l="382" r="28015"/>
            <a:stretch>
              <a:fillRect/>
            </a:stretch>
          </p:blipFill>
          <p:spPr>
            <a:xfrm>
              <a:off x="190500" y="190500"/>
              <a:ext cx="3361950" cy="2903248"/>
            </a:xfrm>
            <a:prstGeom prst="rect">
              <a:avLst/>
            </a:prstGeom>
            <a:ln>
              <a:noFill/>
            </a:ln>
            <a:effectLst/>
          </p:spPr>
        </p:pic>
        <p:pic>
          <p:nvPicPr>
            <p:cNvPr id="164" name="pasted-image.tiff" descr="pasted-image.tiff"/>
            <p:cNvPicPr>
              <a:picLocks/>
            </p:cNvPicPr>
            <p:nvPr/>
          </p:nvPicPr>
          <p:blipFill>
            <a:blip r:embed="rId8">
              <a:extLst/>
            </a:blip>
            <a:stretch>
              <a:fillRect/>
            </a:stretch>
          </p:blipFill>
          <p:spPr>
            <a:xfrm>
              <a:off x="0" y="-1"/>
              <a:ext cx="3742950" cy="3309649"/>
            </a:xfrm>
            <a:prstGeom prst="rect">
              <a:avLst/>
            </a:prstGeom>
            <a:effectLst/>
          </p:spPr>
        </p:pic>
      </p:grpSp>
      <p:sp>
        <p:nvSpPr>
          <p:cNvPr id="167" name="Temple Allen Examples"/>
          <p:cNvSpPr txBox="1">
            <a:spLocks noGrp="1"/>
          </p:cNvSpPr>
          <p:nvPr>
            <p:ph type="title"/>
          </p:nvPr>
        </p:nvSpPr>
        <p:spPr>
          <a:xfrm>
            <a:off x="787400" y="-5107"/>
            <a:ext cx="11430000" cy="1910884"/>
          </a:xfrm>
          <a:prstGeom prst="rect">
            <a:avLst/>
          </a:prstGeom>
        </p:spPr>
        <p:txBody>
          <a:bodyPr anchor="ctr"/>
          <a:lstStyle/>
          <a:p>
            <a:r>
              <a:t>Temple Allen Examples</a:t>
            </a:r>
          </a:p>
        </p:txBody>
      </p:sp>
      <p:sp>
        <p:nvSpPr>
          <p:cNvPr id="168" name="Wing Top Sander &amp; Airbus A380"/>
          <p:cNvSpPr txBox="1"/>
          <p:nvPr/>
        </p:nvSpPr>
        <p:spPr>
          <a:xfrm>
            <a:off x="673099" y="1265840"/>
            <a:ext cx="11658601" cy="5362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600" cap="all" spc="234">
                <a:solidFill>
                  <a:srgbClr val="929292"/>
                </a:solidFill>
                <a:latin typeface="Futura"/>
                <a:ea typeface="Futura"/>
                <a:cs typeface="Futura"/>
                <a:sym typeface="Futura"/>
              </a:defRPr>
            </a:lvl1pPr>
          </a:lstStyle>
          <a:p>
            <a:pPr>
              <a:defRPr>
                <a:effectLst/>
              </a:defRPr>
            </a:pPr>
            <a:r>
              <a:t>Wing Top Sander &amp; Airbus A380</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Screenshot 2015-06-11 15.54.44.png" descr="Screenshot 2015-06-11 15.54.44.png"/>
          <p:cNvPicPr>
            <a:picLocks noGrp="1"/>
          </p:cNvPicPr>
          <p:nvPr>
            <p:ph type="pic" idx="13"/>
          </p:nvPr>
        </p:nvPicPr>
        <p:blipFill>
          <a:blip r:embed="rId3">
            <a:extLst/>
          </a:blip>
          <a:stretch>
            <a:fillRect/>
          </a:stretch>
        </p:blipFill>
        <p:spPr>
          <a:xfrm>
            <a:off x="6761160" y="2041210"/>
            <a:ext cx="5689705" cy="3553341"/>
          </a:xfrm>
          <a:prstGeom prst="rect">
            <a:avLst/>
          </a:prstGeom>
        </p:spPr>
      </p:pic>
      <p:sp>
        <p:nvSpPr>
          <p:cNvPr id="173" name="Phase II - Ergo nightmare of A380 wing tops ~ 9,100 sq. ft…"/>
          <p:cNvSpPr txBox="1">
            <a:spLocks noGrp="1"/>
          </p:cNvSpPr>
          <p:nvPr>
            <p:ph type="body" sz="half" idx="1"/>
          </p:nvPr>
        </p:nvSpPr>
        <p:spPr>
          <a:prstGeom prst="rect">
            <a:avLst/>
          </a:prstGeom>
        </p:spPr>
        <p:txBody>
          <a:bodyPr/>
          <a:lstStyle/>
          <a:p>
            <a:pPr marL="373379" indent="-373379" defTabSz="490727">
              <a:spcBef>
                <a:spcPts val="3000"/>
              </a:spcBef>
              <a:buBlip>
                <a:blip r:embed="rId4"/>
              </a:buBlip>
              <a:defRPr sz="3024">
                <a:effectLst>
                  <a:outerShdw blurRad="42672" dist="32004" dir="5400000" rotWithShape="0">
                    <a:srgbClr val="000000"/>
                  </a:outerShdw>
                </a:effectLst>
              </a:defRPr>
            </a:pPr>
            <a:r>
              <a:t>Phase II - Ergo nightmare of A380 wing tops ~ 9,100 sq. ft</a:t>
            </a:r>
          </a:p>
          <a:p>
            <a:pPr marL="746759" lvl="1" indent="-373379" defTabSz="490727">
              <a:spcBef>
                <a:spcPts val="3000"/>
              </a:spcBef>
              <a:buBlip>
                <a:blip r:embed="rId4"/>
              </a:buBlip>
              <a:defRPr sz="3024">
                <a:effectLst>
                  <a:outerShdw blurRad="42672" dist="32004" dir="5400000" rotWithShape="0">
                    <a:srgbClr val="000000"/>
                  </a:outerShdw>
                </a:effectLst>
              </a:defRPr>
            </a:pPr>
            <a:r>
              <a:t>on-knees posture</a:t>
            </a:r>
          </a:p>
          <a:p>
            <a:pPr marL="746759" lvl="1" indent="-373379" defTabSz="490727">
              <a:spcBef>
                <a:spcPts val="3000"/>
              </a:spcBef>
              <a:buBlip>
                <a:blip r:embed="rId4"/>
              </a:buBlip>
              <a:defRPr sz="3024">
                <a:effectLst>
                  <a:outerShdw blurRad="42672" dist="32004" dir="5400000" rotWithShape="0">
                    <a:srgbClr val="000000"/>
                  </a:outerShdw>
                </a:effectLst>
              </a:defRPr>
            </a:pPr>
            <a:r>
              <a:t>uncomfortable reach</a:t>
            </a:r>
          </a:p>
          <a:p>
            <a:pPr marL="746759" lvl="1" indent="-373379" defTabSz="490727">
              <a:spcBef>
                <a:spcPts val="3000"/>
              </a:spcBef>
              <a:buBlip>
                <a:blip r:embed="rId4"/>
              </a:buBlip>
              <a:defRPr sz="3024">
                <a:effectLst>
                  <a:outerShdw blurRad="42672" dist="32004" dir="5400000" rotWithShape="0">
                    <a:srgbClr val="000000"/>
                  </a:outerShdw>
                </a:effectLst>
              </a:defRPr>
            </a:pPr>
            <a:r>
              <a:t>vibration exposure</a:t>
            </a:r>
          </a:p>
          <a:p>
            <a:pPr marL="746759" lvl="1" indent="-373379" defTabSz="490727">
              <a:spcBef>
                <a:spcPts val="3000"/>
              </a:spcBef>
              <a:buBlip>
                <a:blip r:embed="rId4"/>
              </a:buBlip>
              <a:defRPr sz="3024">
                <a:effectLst>
                  <a:outerShdw blurRad="42672" dist="32004" dir="5400000" rotWithShape="0">
                    <a:srgbClr val="000000"/>
                  </a:outerShdw>
                </a:effectLst>
              </a:defRPr>
            </a:pPr>
            <a:r>
              <a:t>scrubbing motion</a:t>
            </a:r>
          </a:p>
          <a:p>
            <a:pPr marL="746759" lvl="1" indent="-373379" defTabSz="490727">
              <a:spcBef>
                <a:spcPts val="3000"/>
              </a:spcBef>
              <a:buBlip>
                <a:blip r:embed="rId4"/>
              </a:buBlip>
              <a:defRPr sz="3024">
                <a:effectLst>
                  <a:outerShdw blurRad="42672" dist="32004" dir="5400000" rotWithShape="0">
                    <a:srgbClr val="000000"/>
                  </a:outerShdw>
                </a:effectLst>
              </a:defRPr>
            </a:pPr>
            <a:r>
              <a:t>solvent - slippery when wet</a:t>
            </a:r>
          </a:p>
        </p:txBody>
      </p:sp>
      <p:sp>
        <p:nvSpPr>
          <p:cNvPr id="174" name="Identify Problem, Understand User"/>
          <p:cNvSpPr txBox="1"/>
          <p:nvPr/>
        </p:nvSpPr>
        <p:spPr>
          <a:xfrm>
            <a:off x="673100" y="1276107"/>
            <a:ext cx="11658601" cy="5362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600" cap="all" spc="234">
                <a:solidFill>
                  <a:srgbClr val="929292"/>
                </a:solidFill>
                <a:latin typeface="Futura"/>
                <a:ea typeface="Futura"/>
                <a:cs typeface="Futura"/>
                <a:sym typeface="Futura"/>
              </a:defRPr>
            </a:lvl1pPr>
          </a:lstStyle>
          <a:p>
            <a:pPr>
              <a:defRPr>
                <a:effectLst/>
              </a:defRPr>
            </a:pPr>
            <a:r>
              <a:t>Identify Problem, Understand User</a:t>
            </a:r>
          </a:p>
        </p:txBody>
      </p:sp>
      <p:grpSp>
        <p:nvGrpSpPr>
          <p:cNvPr id="177" name="Screenshot 2015-06-11 15.54.22.png"/>
          <p:cNvGrpSpPr/>
          <p:nvPr/>
        </p:nvGrpSpPr>
        <p:grpSpPr>
          <a:xfrm>
            <a:off x="6748512" y="5585873"/>
            <a:ext cx="5715001" cy="3535400"/>
            <a:chOff x="0" y="0"/>
            <a:chExt cx="5715000" cy="3535399"/>
          </a:xfrm>
        </p:grpSpPr>
        <p:pic>
          <p:nvPicPr>
            <p:cNvPr id="176" name="Screenshot 2015-06-11 15.54.22.png" descr="Screenshot 2015-06-11 15.54.22.png"/>
            <p:cNvPicPr>
              <a:picLocks noChangeAspect="1"/>
            </p:cNvPicPr>
            <p:nvPr/>
          </p:nvPicPr>
          <p:blipFill>
            <a:blip r:embed="rId5">
              <a:extLst/>
            </a:blip>
            <a:srcRect/>
            <a:stretch>
              <a:fillRect/>
            </a:stretch>
          </p:blipFill>
          <p:spPr>
            <a:xfrm>
              <a:off x="190500" y="190500"/>
              <a:ext cx="5334000" cy="3129000"/>
            </a:xfrm>
            <a:prstGeom prst="rect">
              <a:avLst/>
            </a:prstGeom>
            <a:ln>
              <a:noFill/>
            </a:ln>
            <a:effectLst/>
          </p:spPr>
        </p:pic>
        <p:pic>
          <p:nvPicPr>
            <p:cNvPr id="175" name="Screenshot 2015-06-11 15.54.22.png" descr="Screenshot 2015-06-11 15.54.22.png"/>
            <p:cNvPicPr>
              <a:picLocks/>
            </p:cNvPicPr>
            <p:nvPr/>
          </p:nvPicPr>
          <p:blipFill>
            <a:blip r:embed="rId6">
              <a:extLst/>
            </a:blip>
            <a:stretch>
              <a:fillRect/>
            </a:stretch>
          </p:blipFill>
          <p:spPr>
            <a:xfrm>
              <a:off x="0" y="0"/>
              <a:ext cx="5715000" cy="3535400"/>
            </a:xfrm>
            <a:prstGeom prst="rect">
              <a:avLst/>
            </a:prstGeom>
            <a:effectLst/>
          </p:spPr>
        </p:pic>
      </p:grpSp>
      <p:sp>
        <p:nvSpPr>
          <p:cNvPr id="178" name="Temple Allen Examples"/>
          <p:cNvSpPr txBox="1">
            <a:spLocks noGrp="1"/>
          </p:cNvSpPr>
          <p:nvPr>
            <p:ph type="title"/>
          </p:nvPr>
        </p:nvSpPr>
        <p:spPr>
          <a:xfrm>
            <a:off x="787400" y="-5107"/>
            <a:ext cx="11430000" cy="1910884"/>
          </a:xfrm>
          <a:prstGeom prst="rect">
            <a:avLst/>
          </a:prstGeom>
        </p:spPr>
        <p:txBody>
          <a:bodyPr/>
          <a:lstStyle/>
          <a:p>
            <a:r>
              <a:t>Temple Allen Examples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olution Requirements…"/>
          <p:cNvSpPr txBox="1">
            <a:spLocks noGrp="1"/>
          </p:cNvSpPr>
          <p:nvPr>
            <p:ph type="body" sz="half" idx="1"/>
          </p:nvPr>
        </p:nvSpPr>
        <p:spPr>
          <a:prstGeom prst="rect">
            <a:avLst/>
          </a:prstGeom>
        </p:spPr>
        <p:txBody>
          <a:bodyPr/>
          <a:lstStyle/>
          <a:p>
            <a:pPr marL="404495" indent="-404495" defTabSz="531622">
              <a:spcBef>
                <a:spcPts val="3200"/>
              </a:spcBef>
              <a:buBlip>
                <a:blip r:embed="rId3"/>
              </a:buBlip>
              <a:defRPr sz="3276">
                <a:effectLst>
                  <a:outerShdw blurRad="46228" dist="34671" dir="5400000" rotWithShape="0">
                    <a:srgbClr val="000000"/>
                  </a:outerShdw>
                </a:effectLst>
              </a:defRPr>
            </a:pPr>
            <a:r>
              <a:t>Solution Requirements</a:t>
            </a:r>
          </a:p>
          <a:p>
            <a:pPr marL="808990" lvl="1" indent="-404495" defTabSz="531622">
              <a:spcBef>
                <a:spcPts val="3200"/>
              </a:spcBef>
              <a:buBlip>
                <a:blip r:embed="rId3"/>
              </a:buBlip>
              <a:defRPr sz="3276">
                <a:effectLst>
                  <a:outerShdw blurRad="46228" dist="34671" dir="5400000" rotWithShape="0">
                    <a:srgbClr val="000000"/>
                  </a:outerShdw>
                </a:effectLst>
              </a:defRPr>
            </a:pPr>
            <a:r>
              <a:t>Improve ergonomics (get operators off their knees)</a:t>
            </a:r>
          </a:p>
          <a:p>
            <a:pPr marL="808990" lvl="1" indent="-404495" defTabSz="531622">
              <a:spcBef>
                <a:spcPts val="3200"/>
              </a:spcBef>
              <a:buBlip>
                <a:blip r:embed="rId3"/>
              </a:buBlip>
              <a:defRPr sz="3276">
                <a:effectLst>
                  <a:outerShdw blurRad="46228" dist="34671" dir="5400000" rotWithShape="0">
                    <a:srgbClr val="000000"/>
                  </a:outerShdw>
                </a:effectLst>
              </a:defRPr>
            </a:pPr>
            <a:r>
              <a:t>Match current quality</a:t>
            </a:r>
          </a:p>
          <a:p>
            <a:pPr marL="808990" lvl="1" indent="-404495" defTabSz="531622">
              <a:spcBef>
                <a:spcPts val="3200"/>
              </a:spcBef>
              <a:buBlip>
                <a:blip r:embed="rId3"/>
              </a:buBlip>
              <a:defRPr sz="3276">
                <a:effectLst>
                  <a:outerShdw blurRad="46228" dist="34671" dir="5400000" rotWithShape="0">
                    <a:srgbClr val="000000"/>
                  </a:outerShdw>
                </a:effectLst>
              </a:defRPr>
            </a:pPr>
            <a:r>
              <a:t>Match current productivity</a:t>
            </a:r>
          </a:p>
          <a:p>
            <a:pPr marL="808990" lvl="1" indent="-404495" defTabSz="531622">
              <a:spcBef>
                <a:spcPts val="3200"/>
              </a:spcBef>
              <a:buBlip>
                <a:blip r:embed="rId3"/>
              </a:buBlip>
              <a:defRPr sz="3276">
                <a:effectLst>
                  <a:outerShdw blurRad="46228" dist="34671" dir="5400000" rotWithShape="0">
                    <a:srgbClr val="000000"/>
                  </a:outerShdw>
                </a:effectLst>
              </a:defRPr>
            </a:pPr>
            <a:r>
              <a:t>Fluid delivery for process</a:t>
            </a:r>
          </a:p>
        </p:txBody>
      </p:sp>
      <p:sp>
        <p:nvSpPr>
          <p:cNvPr id="183" name="Solve from User Perspective"/>
          <p:cNvSpPr txBox="1"/>
          <p:nvPr/>
        </p:nvSpPr>
        <p:spPr>
          <a:xfrm>
            <a:off x="673100" y="1276107"/>
            <a:ext cx="11658601" cy="5362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600" cap="all" spc="234">
                <a:solidFill>
                  <a:srgbClr val="929292"/>
                </a:solidFill>
                <a:latin typeface="Futura"/>
                <a:ea typeface="Futura"/>
                <a:cs typeface="Futura"/>
                <a:sym typeface="Futura"/>
              </a:defRPr>
            </a:lvl1pPr>
          </a:lstStyle>
          <a:p>
            <a:pPr>
              <a:defRPr>
                <a:effectLst/>
              </a:defRPr>
            </a:pPr>
            <a:r>
              <a:t>Solve from User Perspective</a:t>
            </a:r>
          </a:p>
        </p:txBody>
      </p:sp>
      <p:sp>
        <p:nvSpPr>
          <p:cNvPr id="184" name="Temple Allen Examples"/>
          <p:cNvSpPr txBox="1">
            <a:spLocks noGrp="1"/>
          </p:cNvSpPr>
          <p:nvPr>
            <p:ph type="title"/>
          </p:nvPr>
        </p:nvSpPr>
        <p:spPr>
          <a:xfrm>
            <a:off x="787400" y="-5107"/>
            <a:ext cx="11430000" cy="1910884"/>
          </a:xfrm>
          <a:prstGeom prst="rect">
            <a:avLst/>
          </a:prstGeom>
        </p:spPr>
        <p:txBody>
          <a:bodyPr/>
          <a:lstStyle/>
          <a:p>
            <a:r>
              <a:t>Temple Allen Examples</a:t>
            </a:r>
          </a:p>
        </p:txBody>
      </p:sp>
      <p:grpSp>
        <p:nvGrpSpPr>
          <p:cNvPr id="187" name="Screenshot 2015-06-11 15.54.44.png"/>
          <p:cNvGrpSpPr/>
          <p:nvPr/>
        </p:nvGrpSpPr>
        <p:grpSpPr>
          <a:xfrm>
            <a:off x="6761160" y="2041210"/>
            <a:ext cx="5689705" cy="3553341"/>
            <a:chOff x="0" y="0"/>
            <a:chExt cx="5689704" cy="3553340"/>
          </a:xfrm>
        </p:grpSpPr>
        <p:pic>
          <p:nvPicPr>
            <p:cNvPr id="186" name="Screenshot 2015-06-11 15.54.44.png" descr="Screenshot 2015-06-11 15.54.44.png"/>
            <p:cNvPicPr>
              <a:picLocks noChangeAspect="1"/>
            </p:cNvPicPr>
            <p:nvPr/>
          </p:nvPicPr>
          <p:blipFill>
            <a:blip r:embed="rId4">
              <a:extLst/>
            </a:blip>
            <a:srcRect l="2967" t="2634" r="2967" b="22935"/>
            <a:stretch>
              <a:fillRect/>
            </a:stretch>
          </p:blipFill>
          <p:spPr>
            <a:xfrm>
              <a:off x="190500" y="190500"/>
              <a:ext cx="5308705" cy="3146941"/>
            </a:xfrm>
            <a:prstGeom prst="rect">
              <a:avLst/>
            </a:prstGeom>
            <a:ln>
              <a:noFill/>
            </a:ln>
            <a:effectLst/>
          </p:spPr>
        </p:pic>
        <p:pic>
          <p:nvPicPr>
            <p:cNvPr id="185" name="Screenshot 2015-06-11 15.54.44.png" descr="Screenshot 2015-06-11 15.54.44.png"/>
            <p:cNvPicPr>
              <a:picLocks/>
            </p:cNvPicPr>
            <p:nvPr/>
          </p:nvPicPr>
          <p:blipFill>
            <a:blip r:embed="rId5">
              <a:extLst/>
            </a:blip>
            <a:stretch>
              <a:fillRect/>
            </a:stretch>
          </p:blipFill>
          <p:spPr>
            <a:xfrm>
              <a:off x="0" y="0"/>
              <a:ext cx="5689705" cy="3553341"/>
            </a:xfrm>
            <a:prstGeom prst="rect">
              <a:avLst/>
            </a:prstGeom>
            <a:effectLst/>
          </p:spPr>
        </p:pic>
      </p:grpSp>
      <p:grpSp>
        <p:nvGrpSpPr>
          <p:cNvPr id="190" name="Screenshot 2015-06-11 15.54.22.png"/>
          <p:cNvGrpSpPr/>
          <p:nvPr/>
        </p:nvGrpSpPr>
        <p:grpSpPr>
          <a:xfrm>
            <a:off x="6748512" y="5585873"/>
            <a:ext cx="5715001" cy="3535400"/>
            <a:chOff x="0" y="0"/>
            <a:chExt cx="5715000" cy="3535399"/>
          </a:xfrm>
        </p:grpSpPr>
        <p:pic>
          <p:nvPicPr>
            <p:cNvPr id="189" name="Screenshot 2015-06-11 15.54.22.png" descr="Screenshot 2015-06-11 15.54.22.png"/>
            <p:cNvPicPr>
              <a:picLocks noChangeAspect="1"/>
            </p:cNvPicPr>
            <p:nvPr/>
          </p:nvPicPr>
          <p:blipFill>
            <a:blip r:embed="rId6">
              <a:extLst/>
            </a:blip>
            <a:srcRect/>
            <a:stretch>
              <a:fillRect/>
            </a:stretch>
          </p:blipFill>
          <p:spPr>
            <a:xfrm>
              <a:off x="190500" y="190500"/>
              <a:ext cx="5334000" cy="3129000"/>
            </a:xfrm>
            <a:prstGeom prst="rect">
              <a:avLst/>
            </a:prstGeom>
            <a:ln>
              <a:noFill/>
            </a:ln>
            <a:effectLst/>
          </p:spPr>
        </p:pic>
        <p:pic>
          <p:nvPicPr>
            <p:cNvPr id="188" name="Screenshot 2015-06-11 15.54.22.png" descr="Screenshot 2015-06-11 15.54.22.png"/>
            <p:cNvPicPr>
              <a:picLocks/>
            </p:cNvPicPr>
            <p:nvPr/>
          </p:nvPicPr>
          <p:blipFill>
            <a:blip r:embed="rId7">
              <a:extLst/>
            </a:blip>
            <a:stretch>
              <a:fillRect/>
            </a:stretch>
          </p:blipFill>
          <p:spPr>
            <a:xfrm>
              <a:off x="0" y="0"/>
              <a:ext cx="5715000" cy="3535400"/>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First Idea…"/>
          <p:cNvSpPr txBox="1">
            <a:spLocks noGrp="1"/>
          </p:cNvSpPr>
          <p:nvPr>
            <p:ph type="body" sz="half" idx="1"/>
          </p:nvPr>
        </p:nvSpPr>
        <p:spPr>
          <a:prstGeom prst="rect">
            <a:avLst/>
          </a:prstGeom>
        </p:spPr>
        <p:txBody>
          <a:bodyPr/>
          <a:lstStyle/>
          <a:p>
            <a:pPr marL="342264" indent="-342264" defTabSz="449833">
              <a:spcBef>
                <a:spcPts val="2700"/>
              </a:spcBef>
              <a:buBlip>
                <a:blip r:embed="rId3"/>
              </a:buBlip>
              <a:defRPr sz="2772">
                <a:effectLst>
                  <a:outerShdw blurRad="39116" dist="29337" dir="5400000" rotWithShape="0">
                    <a:srgbClr val="000000"/>
                  </a:outerShdw>
                </a:effectLst>
              </a:defRPr>
            </a:pPr>
            <a:r>
              <a:t>First Idea</a:t>
            </a:r>
          </a:p>
          <a:p>
            <a:pPr marL="684529" lvl="1" indent="-342264" defTabSz="449833">
              <a:spcBef>
                <a:spcPts val="2700"/>
              </a:spcBef>
              <a:buBlip>
                <a:blip r:embed="rId3"/>
              </a:buBlip>
              <a:defRPr sz="2772">
                <a:effectLst>
                  <a:outerShdw blurRad="39116" dist="29337" dir="5400000" rotWithShape="0">
                    <a:srgbClr val="000000"/>
                  </a:outerShdw>
                </a:effectLst>
              </a:defRPr>
            </a:pPr>
            <a:r>
              <a:t>EMMA sanding down from gantry-deployed lifts</a:t>
            </a:r>
          </a:p>
          <a:p>
            <a:pPr marL="1026794" lvl="2" indent="-342264" defTabSz="449833">
              <a:spcBef>
                <a:spcPts val="2700"/>
              </a:spcBef>
              <a:buBlip>
                <a:blip r:embed="rId3"/>
              </a:buBlip>
              <a:defRPr sz="2772">
                <a:effectLst>
                  <a:outerShdw blurRad="39116" dist="29337" dir="5400000" rotWithShape="0">
                    <a:srgbClr val="000000"/>
                  </a:outerShdw>
                </a:effectLst>
              </a:defRPr>
            </a:pPr>
            <a:r>
              <a:t>complex</a:t>
            </a:r>
          </a:p>
          <a:p>
            <a:pPr marL="1026794" lvl="2" indent="-342264" defTabSz="449833">
              <a:spcBef>
                <a:spcPts val="2700"/>
              </a:spcBef>
              <a:buBlip>
                <a:blip r:embed="rId3"/>
              </a:buBlip>
              <a:defRPr sz="2772">
                <a:effectLst>
                  <a:outerShdw blurRad="39116" dist="29337" dir="5400000" rotWithShape="0">
                    <a:srgbClr val="000000"/>
                  </a:outerShdw>
                </a:effectLst>
              </a:defRPr>
            </a:pPr>
            <a:r>
              <a:t>expensive</a:t>
            </a:r>
          </a:p>
          <a:p>
            <a:pPr marL="1026794" lvl="2" indent="-342264" defTabSz="449833">
              <a:spcBef>
                <a:spcPts val="2700"/>
              </a:spcBef>
              <a:buBlip>
                <a:blip r:embed="rId3"/>
              </a:buBlip>
              <a:defRPr sz="2772">
                <a:effectLst>
                  <a:outerShdw blurRad="39116" dist="29337" dir="5400000" rotWithShape="0">
                    <a:srgbClr val="000000"/>
                  </a:outerShdw>
                </a:effectLst>
              </a:defRPr>
            </a:pPr>
            <a:r>
              <a:t>significantly custom</a:t>
            </a:r>
          </a:p>
          <a:p>
            <a:pPr marL="1026794" lvl="2" indent="-342264" defTabSz="449833">
              <a:spcBef>
                <a:spcPts val="2700"/>
              </a:spcBef>
              <a:buBlip>
                <a:blip r:embed="rId3"/>
              </a:buBlip>
              <a:defRPr sz="2772">
                <a:effectLst>
                  <a:outerShdw blurRad="39116" dist="29337" dir="5400000" rotWithShape="0">
                    <a:srgbClr val="000000"/>
                  </a:outerShdw>
                </a:effectLst>
              </a:defRPr>
            </a:pPr>
            <a:r>
              <a:t>positions operator too far away to see surface status</a:t>
            </a:r>
          </a:p>
        </p:txBody>
      </p:sp>
      <p:sp>
        <p:nvSpPr>
          <p:cNvPr id="195" name="Develop Solution Options"/>
          <p:cNvSpPr txBox="1"/>
          <p:nvPr/>
        </p:nvSpPr>
        <p:spPr>
          <a:xfrm>
            <a:off x="673100" y="1273674"/>
            <a:ext cx="11658600" cy="5362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600" cap="all" spc="234">
                <a:solidFill>
                  <a:srgbClr val="929292"/>
                </a:solidFill>
                <a:latin typeface="Futura"/>
                <a:ea typeface="Futura"/>
                <a:cs typeface="Futura"/>
                <a:sym typeface="Futura"/>
              </a:defRPr>
            </a:lvl1pPr>
          </a:lstStyle>
          <a:p>
            <a:pPr>
              <a:defRPr>
                <a:effectLst/>
              </a:defRPr>
            </a:pPr>
            <a:r>
              <a:t>Develop Solution Options</a:t>
            </a:r>
          </a:p>
        </p:txBody>
      </p:sp>
      <p:grpSp>
        <p:nvGrpSpPr>
          <p:cNvPr id="198" name="Phase II Durr Platform passive concept.jpg"/>
          <p:cNvGrpSpPr/>
          <p:nvPr/>
        </p:nvGrpSpPr>
        <p:grpSpPr>
          <a:xfrm>
            <a:off x="6553225" y="2413000"/>
            <a:ext cx="5733073" cy="5837124"/>
            <a:chOff x="0" y="0"/>
            <a:chExt cx="5733072" cy="5837123"/>
          </a:xfrm>
        </p:grpSpPr>
        <p:pic>
          <p:nvPicPr>
            <p:cNvPr id="197" name="Phase II Durr Platform passive concept.jpg" descr="Phase II Durr Platform passive concept.jpg"/>
            <p:cNvPicPr>
              <a:picLocks noChangeAspect="1"/>
            </p:cNvPicPr>
            <p:nvPr/>
          </p:nvPicPr>
          <p:blipFill>
            <a:blip r:embed="rId4">
              <a:extLst/>
            </a:blip>
            <a:srcRect l="11973" r="4138"/>
            <a:stretch>
              <a:fillRect/>
            </a:stretch>
          </p:blipFill>
          <p:spPr>
            <a:xfrm>
              <a:off x="190500" y="190499"/>
              <a:ext cx="5352073" cy="5430725"/>
            </a:xfrm>
            <a:prstGeom prst="rect">
              <a:avLst/>
            </a:prstGeom>
            <a:ln>
              <a:noFill/>
            </a:ln>
            <a:effectLst/>
          </p:spPr>
        </p:pic>
        <p:pic>
          <p:nvPicPr>
            <p:cNvPr id="196" name="Phase II Durr Platform passive concept.jpg" descr="Phase II Durr Platform passive concept.jpg"/>
            <p:cNvPicPr>
              <a:picLocks/>
            </p:cNvPicPr>
            <p:nvPr/>
          </p:nvPicPr>
          <p:blipFill>
            <a:blip r:embed="rId5">
              <a:extLst/>
            </a:blip>
            <a:stretch>
              <a:fillRect/>
            </a:stretch>
          </p:blipFill>
          <p:spPr>
            <a:xfrm>
              <a:off x="0" y="0"/>
              <a:ext cx="5733073" cy="5837124"/>
            </a:xfrm>
            <a:prstGeom prst="rect">
              <a:avLst/>
            </a:prstGeom>
            <a:effectLst/>
          </p:spPr>
        </p:pic>
      </p:grpSp>
      <p:sp>
        <p:nvSpPr>
          <p:cNvPr id="199" name="Temple Allen Examples"/>
          <p:cNvSpPr txBox="1">
            <a:spLocks noGrp="1"/>
          </p:cNvSpPr>
          <p:nvPr>
            <p:ph type="title"/>
          </p:nvPr>
        </p:nvSpPr>
        <p:spPr>
          <a:xfrm>
            <a:off x="787400" y="-5107"/>
            <a:ext cx="11430000" cy="1910884"/>
          </a:xfrm>
          <a:prstGeom prst="rect">
            <a:avLst/>
          </a:prstGeom>
        </p:spPr>
        <p:txBody>
          <a:bodyPr/>
          <a:lstStyle/>
          <a:p>
            <a:r>
              <a:t>Temple Allen Examples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Industrial">
  <a:themeElements>
    <a:clrScheme name="Industrial">
      <a:dk1>
        <a:srgbClr val="BC00FF"/>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Industrial">
  <a:themeElements>
    <a:clrScheme name="Industrial">
      <a:dk1>
        <a:srgbClr val="000000"/>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1957</TotalTime>
  <Words>2844</Words>
  <Application>Microsoft Macintosh PowerPoint</Application>
  <PresentationFormat>Custom</PresentationFormat>
  <Paragraphs>215</Paragraphs>
  <Slides>23</Slides>
  <Notes>21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Industrial</vt:lpstr>
      <vt:lpstr>Private Sector Ergonomic Sanding Tool Development</vt:lpstr>
      <vt:lpstr>Temple Allen Track Record</vt:lpstr>
      <vt:lpstr>Temple Allen Track Record</vt:lpstr>
      <vt:lpstr>New Tool Development Process</vt:lpstr>
      <vt:lpstr>Successful New Tool Development</vt:lpstr>
      <vt:lpstr>Temple Allen Examples</vt:lpstr>
      <vt:lpstr>Temple Allen Examples</vt:lpstr>
      <vt:lpstr>Temple Allen Examples</vt:lpstr>
      <vt:lpstr>Temple Allen Examples</vt:lpstr>
      <vt:lpstr>Temple Allen Examples</vt:lpstr>
      <vt:lpstr>Temple Allen Examples</vt:lpstr>
      <vt:lpstr>PowerPoint Presentation</vt:lpstr>
      <vt:lpstr>Temple Allen Examples</vt:lpstr>
      <vt:lpstr>Temple Allen Examples</vt:lpstr>
      <vt:lpstr>Temple Allen Examples</vt:lpstr>
      <vt:lpstr>Temple Allen Examples</vt:lpstr>
      <vt:lpstr>Temple Allen Examples</vt:lpstr>
      <vt:lpstr>Temple Allen Examples</vt:lpstr>
      <vt:lpstr>New Tool Development Process</vt:lpstr>
      <vt:lpstr>New Tool Development Process</vt:lpstr>
      <vt:lpstr>New Tool Development Process</vt:lpstr>
      <vt:lpstr>New Tool Development Process</vt:lpstr>
      <vt:lpstr>Contact Info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Private Sector Ergonomic Sanding Tool Development</dc:title>
  <cp:lastModifiedBy>Robert Kent</cp:lastModifiedBy>
  <cp:revision>12</cp:revision>
  <dcterms:modified xsi:type="dcterms:W3CDTF">2017-08-22T12:45:24Z</dcterms:modified>
</cp:coreProperties>
</file>