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75" r:id="rId2"/>
  </p:sldMasterIdLst>
  <p:notesMasterIdLst>
    <p:notesMasterId r:id="rId24"/>
  </p:notesMasterIdLst>
  <p:handoutMasterIdLst>
    <p:handoutMasterId r:id="rId25"/>
  </p:handoutMasterIdLst>
  <p:sldIdLst>
    <p:sldId id="605" r:id="rId3"/>
    <p:sldId id="830" r:id="rId4"/>
    <p:sldId id="831" r:id="rId5"/>
    <p:sldId id="832" r:id="rId6"/>
    <p:sldId id="833" r:id="rId7"/>
    <p:sldId id="834" r:id="rId8"/>
    <p:sldId id="835" r:id="rId9"/>
    <p:sldId id="836" r:id="rId10"/>
    <p:sldId id="837" r:id="rId11"/>
    <p:sldId id="838" r:id="rId12"/>
    <p:sldId id="839" r:id="rId13"/>
    <p:sldId id="840" r:id="rId14"/>
    <p:sldId id="584" r:id="rId15"/>
    <p:sldId id="575" r:id="rId16"/>
    <p:sldId id="841" r:id="rId17"/>
    <p:sldId id="576" r:id="rId18"/>
    <p:sldId id="811" r:id="rId19"/>
    <p:sldId id="577" r:id="rId20"/>
    <p:sldId id="813" r:id="rId21"/>
    <p:sldId id="594" r:id="rId22"/>
    <p:sldId id="81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3" orient="horz" pos="2616" userDrawn="1">
          <p15:clr>
            <a:srgbClr val="A4A3A4"/>
          </p15:clr>
        </p15:guide>
        <p15:guide id="4" orient="horz" pos="984" userDrawn="1">
          <p15:clr>
            <a:srgbClr val="A4A3A4"/>
          </p15:clr>
        </p15:guide>
        <p15:guide id="5" pos="7488" userDrawn="1">
          <p15:clr>
            <a:srgbClr val="A4A3A4"/>
          </p15:clr>
        </p15:guide>
        <p15:guide id="6" pos="1920" userDrawn="1">
          <p15:clr>
            <a:srgbClr val="A4A3A4"/>
          </p15:clr>
        </p15:guide>
        <p15:guide id="7" pos="312" userDrawn="1">
          <p15:clr>
            <a:srgbClr val="A4A3A4"/>
          </p15:clr>
        </p15:guide>
        <p15:guide id="8" orient="horz" pos="1296" userDrawn="1">
          <p15:clr>
            <a:srgbClr val="A4A3A4"/>
          </p15:clr>
        </p15:guide>
        <p15:guide id="9" pos="240" userDrawn="1">
          <p15:clr>
            <a:srgbClr val="A4A3A4"/>
          </p15:clr>
        </p15:guide>
        <p15:guide id="10" orient="horz" pos="192">
          <p15:clr>
            <a:srgbClr val="A4A3A4"/>
          </p15:clr>
        </p15:guide>
        <p15:guide id="11" orient="horz" pos="4105">
          <p15:clr>
            <a:srgbClr val="A4A3A4"/>
          </p15:clr>
        </p15:guide>
        <p15:guide id="12" orient="horz" pos="3712">
          <p15:clr>
            <a:srgbClr val="A4A3A4"/>
          </p15:clr>
        </p15:guide>
        <p15:guide id="13" orient="horz" pos="2624">
          <p15:clr>
            <a:srgbClr val="A4A3A4"/>
          </p15:clr>
        </p15:guide>
        <p15:guide id="14" pos="6296">
          <p15:clr>
            <a:srgbClr val="A4A3A4"/>
          </p15:clr>
        </p15:guide>
        <p15:guide id="15" pos="1928">
          <p15:clr>
            <a:srgbClr val="A4A3A4"/>
          </p15:clr>
        </p15:guide>
        <p15:guide id="16" pos="224">
          <p15:clr>
            <a:srgbClr val="A4A3A4"/>
          </p15:clr>
        </p15:guide>
        <p15:guide id="17" pos="745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ED2"/>
    <a:srgbClr val="81BFCD"/>
    <a:srgbClr val="D8117D"/>
    <a:srgbClr val="FF40FF"/>
    <a:srgbClr val="288F9B"/>
    <a:srgbClr val="4BA4B8"/>
    <a:srgbClr val="61C43A"/>
    <a:srgbClr val="445270"/>
    <a:srgbClr val="0B1213"/>
    <a:srgbClr val="1F15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2" autoAdjust="0"/>
    <p:restoredTop sz="82135" autoAdjust="0"/>
  </p:normalViewPr>
  <p:slideViewPr>
    <p:cSldViewPr snapToGrid="0" showGuides="1">
      <p:cViewPr varScale="1">
        <p:scale>
          <a:sx n="71" d="100"/>
          <a:sy n="71" d="100"/>
        </p:scale>
        <p:origin x="1176" y="53"/>
      </p:cViewPr>
      <p:guideLst>
        <p:guide orient="horz" pos="96"/>
        <p:guide orient="horz" pos="2616"/>
        <p:guide orient="horz" pos="984"/>
        <p:guide pos="7488"/>
        <p:guide pos="1920"/>
        <p:guide pos="312"/>
        <p:guide orient="horz" pos="1296"/>
        <p:guide pos="240"/>
        <p:guide orient="horz" pos="192"/>
        <p:guide orient="horz" pos="4105"/>
        <p:guide orient="horz" pos="3712"/>
        <p:guide orient="horz" pos="2624"/>
        <p:guide pos="6296"/>
        <p:guide pos="1928"/>
        <p:guide pos="224"/>
        <p:guide pos="7456"/>
      </p:guideLst>
    </p:cSldViewPr>
  </p:slideViewPr>
  <p:outlineViewPr>
    <p:cViewPr>
      <p:scale>
        <a:sx n="33" d="100"/>
        <a:sy n="33" d="100"/>
      </p:scale>
      <p:origin x="0" y="-4392"/>
    </p:cViewPr>
  </p:outlineViewPr>
  <p:notesTextViewPr>
    <p:cViewPr>
      <p:scale>
        <a:sx n="70" d="100"/>
        <a:sy n="70" d="100"/>
      </p:scale>
      <p:origin x="0" y="0"/>
    </p:cViewPr>
  </p:notesTextViewPr>
  <p:sorterViewPr>
    <p:cViewPr>
      <p:scale>
        <a:sx n="80" d="100"/>
        <a:sy n="80" d="100"/>
      </p:scale>
      <p:origin x="0" y="0"/>
    </p:cViewPr>
  </p:sorterViewPr>
  <p:notesViewPr>
    <p:cSldViewPr snapToGrid="0" showGuides="1">
      <p:cViewPr varScale="1">
        <p:scale>
          <a:sx n="90" d="100"/>
          <a:sy n="90" d="100"/>
        </p:scale>
        <p:origin x="23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545710493477E-2"/>
          <c:y val="0.16792740193599401"/>
          <c:w val="0.96653323480960396"/>
          <c:h val="0.83023257968820596"/>
        </c:manualLayout>
      </c:layout>
      <c:barChart>
        <c:barDir val="bar"/>
        <c:grouping val="percentStacked"/>
        <c:varyColors val="0"/>
        <c:ser>
          <c:idx val="0"/>
          <c:order val="0"/>
          <c:tx>
            <c:strRef>
              <c:f>Sheet1!$B$1</c:f>
              <c:strCache>
                <c:ptCount val="1"/>
                <c:pt idx="0">
                  <c:v>Automotive</c:v>
                </c:pt>
              </c:strCache>
            </c:strRef>
          </c:tx>
          <c:spPr>
            <a:solidFill>
              <a:schemeClr val="accent1"/>
            </a:solidFill>
            <a:ln>
              <a:solidFill>
                <a:schemeClr val="bg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MI</c:v>
                </c:pt>
              </c:strCache>
            </c:strRef>
          </c:cat>
          <c:val>
            <c:numRef>
              <c:f>Sheet1!$B$2</c:f>
              <c:numCache>
                <c:formatCode>0%</c:formatCode>
                <c:ptCount val="1"/>
                <c:pt idx="0">
                  <c:v>0.32</c:v>
                </c:pt>
              </c:numCache>
            </c:numRef>
          </c:val>
          <c:extLst>
            <c:ext xmlns:c16="http://schemas.microsoft.com/office/drawing/2014/chart" uri="{C3380CC4-5D6E-409C-BE32-E72D297353CC}">
              <c16:uniqueId val="{00000000-93AA-4680-AC48-E75B0025FE1D}"/>
            </c:ext>
          </c:extLst>
        </c:ser>
        <c:ser>
          <c:idx val="1"/>
          <c:order val="1"/>
          <c:tx>
            <c:strRef>
              <c:f>Sheet1!$C$1</c:f>
              <c:strCache>
                <c:ptCount val="1"/>
                <c:pt idx="0">
                  <c:v>Aerospace</c:v>
                </c:pt>
              </c:strCache>
            </c:strRef>
          </c:tx>
          <c:spPr>
            <a:solidFill>
              <a:srgbClr val="74B444"/>
            </a:solidFill>
            <a:ln>
              <a:solidFill>
                <a:schemeClr val="bg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MI</c:v>
                </c:pt>
              </c:strCache>
            </c:strRef>
          </c:cat>
          <c:val>
            <c:numRef>
              <c:f>Sheet1!$C$2</c:f>
              <c:numCache>
                <c:formatCode>0%</c:formatCode>
                <c:ptCount val="1"/>
                <c:pt idx="0">
                  <c:v>0.19</c:v>
                </c:pt>
              </c:numCache>
            </c:numRef>
          </c:val>
          <c:extLst>
            <c:ext xmlns:c16="http://schemas.microsoft.com/office/drawing/2014/chart" uri="{C3380CC4-5D6E-409C-BE32-E72D297353CC}">
              <c16:uniqueId val="{00000001-93AA-4680-AC48-E75B0025FE1D}"/>
            </c:ext>
          </c:extLst>
        </c:ser>
        <c:ser>
          <c:idx val="2"/>
          <c:order val="2"/>
          <c:tx>
            <c:strRef>
              <c:f>Sheet1!$E$1</c:f>
              <c:strCache>
                <c:ptCount val="1"/>
                <c:pt idx="0">
                  <c:v>Heavy Machinery</c:v>
                </c:pt>
              </c:strCache>
            </c:strRef>
          </c:tx>
          <c:spPr>
            <a:solidFill>
              <a:srgbClr val="66BE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MI</c:v>
                </c:pt>
              </c:strCache>
            </c:strRef>
          </c:cat>
          <c:val>
            <c:numRef>
              <c:f>Sheet1!$E$2</c:f>
              <c:numCache>
                <c:formatCode>0%</c:formatCode>
                <c:ptCount val="1"/>
                <c:pt idx="0">
                  <c:v>0.11</c:v>
                </c:pt>
              </c:numCache>
            </c:numRef>
          </c:val>
          <c:extLst>
            <c:ext xmlns:c16="http://schemas.microsoft.com/office/drawing/2014/chart" uri="{C3380CC4-5D6E-409C-BE32-E72D297353CC}">
              <c16:uniqueId val="{00000002-93AA-4680-AC48-E75B0025FE1D}"/>
            </c:ext>
          </c:extLst>
        </c:ser>
        <c:ser>
          <c:idx val="3"/>
          <c:order val="3"/>
          <c:tx>
            <c:strRef>
              <c:f>Sheet1!$D$1</c:f>
              <c:strCache>
                <c:ptCount val="1"/>
                <c:pt idx="0">
                  <c:v>Electronics</c:v>
                </c:pt>
              </c:strCache>
            </c:strRef>
          </c:tx>
          <c:spPr>
            <a:solidFill>
              <a:srgbClr val="66BED2"/>
            </a:solidFill>
            <a:ln>
              <a:solidFill>
                <a:schemeClr val="bg2"/>
              </a:solidFill>
            </a:ln>
            <a:effectLst/>
          </c:spPr>
          <c:invertIfNegative val="0"/>
          <c:dPt>
            <c:idx val="0"/>
            <c:invertIfNegative val="0"/>
            <c:bubble3D val="0"/>
            <c:spPr>
              <a:solidFill>
                <a:schemeClr val="tx2"/>
              </a:solidFill>
              <a:ln>
                <a:solidFill>
                  <a:schemeClr val="bg2"/>
                </a:solidFill>
              </a:ln>
              <a:effectLst/>
            </c:spPr>
            <c:extLst>
              <c:ext xmlns:c16="http://schemas.microsoft.com/office/drawing/2014/chart" uri="{C3380CC4-5D6E-409C-BE32-E72D297353CC}">
                <c16:uniqueId val="{00000000-772B-4897-88AD-70F0F78E17E0}"/>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MI</c:v>
                </c:pt>
              </c:strCache>
            </c:strRef>
          </c:cat>
          <c:val>
            <c:numRef>
              <c:f>Sheet1!$D$2</c:f>
              <c:numCache>
                <c:formatCode>0%</c:formatCode>
                <c:ptCount val="1"/>
                <c:pt idx="0">
                  <c:v>0.09</c:v>
                </c:pt>
              </c:numCache>
            </c:numRef>
          </c:val>
          <c:extLst>
            <c:ext xmlns:c16="http://schemas.microsoft.com/office/drawing/2014/chart" uri="{C3380CC4-5D6E-409C-BE32-E72D297353CC}">
              <c16:uniqueId val="{00000003-93AA-4680-AC48-E75B0025FE1D}"/>
            </c:ext>
          </c:extLst>
        </c:ser>
        <c:ser>
          <c:idx val="4"/>
          <c:order val="4"/>
          <c:tx>
            <c:strRef>
              <c:f>Sheet1!$F$1</c:f>
              <c:strCache>
                <c:ptCount val="1"/>
                <c:pt idx="0">
                  <c:v>Precision Ind</c:v>
                </c:pt>
              </c:strCache>
            </c:strRef>
          </c:tx>
          <c:spPr>
            <a:solidFill>
              <a:schemeClr val="tx1">
                <a:lumMod val="40000"/>
                <a:lumOff val="60000"/>
              </a:schemeClr>
            </a:solidFill>
            <a:ln>
              <a:solidFill>
                <a:schemeClr val="bg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MI</c:v>
                </c:pt>
              </c:strCache>
            </c:strRef>
          </c:cat>
          <c:val>
            <c:numRef>
              <c:f>Sheet1!$F$2</c:f>
              <c:numCache>
                <c:formatCode>0%</c:formatCode>
                <c:ptCount val="1"/>
                <c:pt idx="0">
                  <c:v>0.08</c:v>
                </c:pt>
              </c:numCache>
            </c:numRef>
          </c:val>
          <c:extLst>
            <c:ext xmlns:c16="http://schemas.microsoft.com/office/drawing/2014/chart" uri="{C3380CC4-5D6E-409C-BE32-E72D297353CC}">
              <c16:uniqueId val="{00000004-93AA-4680-AC48-E75B0025FE1D}"/>
            </c:ext>
          </c:extLst>
        </c:ser>
        <c:ser>
          <c:idx val="5"/>
          <c:order val="5"/>
          <c:tx>
            <c:strRef>
              <c:f>Sheet1!$G$1</c:f>
              <c:strCache>
                <c:ptCount val="1"/>
                <c:pt idx="0">
                  <c:v>Others</c:v>
                </c:pt>
              </c:strCache>
            </c:strRef>
          </c:tx>
          <c:spPr>
            <a:solidFill>
              <a:schemeClr val="accent6"/>
            </a:solidFill>
            <a:ln>
              <a:solidFill>
                <a:schemeClr val="bg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MI</c:v>
                </c:pt>
              </c:strCache>
            </c:strRef>
          </c:cat>
          <c:val>
            <c:numRef>
              <c:f>Sheet1!$G$2</c:f>
              <c:numCache>
                <c:formatCode>0%</c:formatCode>
                <c:ptCount val="1"/>
                <c:pt idx="0">
                  <c:v>0.21</c:v>
                </c:pt>
              </c:numCache>
            </c:numRef>
          </c:val>
          <c:extLst>
            <c:ext xmlns:c16="http://schemas.microsoft.com/office/drawing/2014/chart" uri="{C3380CC4-5D6E-409C-BE32-E72D297353CC}">
              <c16:uniqueId val="{00000005-93AA-4680-AC48-E75B0025FE1D}"/>
            </c:ext>
          </c:extLst>
        </c:ser>
        <c:ser>
          <c:idx val="6"/>
          <c:order val="6"/>
          <c:tx>
            <c:strRef>
              <c:f>Sheet1!$H$1</c:f>
              <c:strCache>
                <c:ptCount val="1"/>
                <c:pt idx="0">
                  <c:v>Column1</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MI</c:v>
                </c:pt>
              </c:strCache>
            </c:strRef>
          </c:cat>
          <c:val>
            <c:numRef>
              <c:f>Sheet1!$H$2</c:f>
              <c:numCache>
                <c:formatCode>General</c:formatCode>
                <c:ptCount val="1"/>
              </c:numCache>
            </c:numRef>
          </c:val>
          <c:extLst>
            <c:ext xmlns:c16="http://schemas.microsoft.com/office/drawing/2014/chart" uri="{C3380CC4-5D6E-409C-BE32-E72D297353CC}">
              <c16:uniqueId val="{00000006-93AA-4680-AC48-E75B0025FE1D}"/>
            </c:ext>
          </c:extLst>
        </c:ser>
        <c:dLbls>
          <c:dLblPos val="ctr"/>
          <c:showLegendKey val="0"/>
          <c:showVal val="1"/>
          <c:showCatName val="0"/>
          <c:showSerName val="0"/>
          <c:showPercent val="0"/>
          <c:showBubbleSize val="0"/>
        </c:dLbls>
        <c:gapWidth val="150"/>
        <c:overlap val="100"/>
        <c:axId val="1271822432"/>
        <c:axId val="1271827280"/>
      </c:barChart>
      <c:catAx>
        <c:axId val="1271822432"/>
        <c:scaling>
          <c:orientation val="minMax"/>
        </c:scaling>
        <c:delete val="1"/>
        <c:axPos val="l"/>
        <c:numFmt formatCode="General" sourceLinked="1"/>
        <c:majorTickMark val="none"/>
        <c:minorTickMark val="none"/>
        <c:tickLblPos val="nextTo"/>
        <c:crossAx val="1271827280"/>
        <c:crosses val="autoZero"/>
        <c:auto val="1"/>
        <c:lblAlgn val="ctr"/>
        <c:lblOffset val="100"/>
        <c:noMultiLvlLbl val="0"/>
      </c:catAx>
      <c:valAx>
        <c:axId val="1271827280"/>
        <c:scaling>
          <c:orientation val="minMax"/>
        </c:scaling>
        <c:delete val="1"/>
        <c:axPos val="b"/>
        <c:numFmt formatCode="0%" sourceLinked="1"/>
        <c:majorTickMark val="none"/>
        <c:minorTickMark val="none"/>
        <c:tickLblPos val="nextTo"/>
        <c:crossAx val="1271822432"/>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DF9112-00E5-48B9-8A0A-0EA455AD783A}" type="doc">
      <dgm:prSet loTypeId="urn:microsoft.com/office/officeart/2005/8/layout/arrow2" loCatId="process" qsTypeId="urn:microsoft.com/office/officeart/2005/8/quickstyle/simple1" qsCatId="simple" csTypeId="urn:microsoft.com/office/officeart/2005/8/colors/accent1_2" csCatId="accent1" phldr="1"/>
      <dgm:spPr/>
    </dgm:pt>
    <dgm:pt modelId="{7FAB7F54-FDCB-48F8-8480-FF8103F5C34A}">
      <dgm:prSet phldrT="[Text]" custT="1"/>
      <dgm:spPr/>
      <dgm:t>
        <a:bodyPr/>
        <a:lstStyle/>
        <a:p>
          <a:pPr algn="l"/>
          <a:r>
            <a:rPr lang="en-GB" sz="1400" b="1" dirty="0">
              <a:solidFill>
                <a:schemeClr val="bg2"/>
              </a:solidFill>
            </a:rPr>
            <a:t>Entered the industry, </a:t>
          </a:r>
          <a:br>
            <a:rPr lang="en-GB" sz="1400" b="1" dirty="0">
              <a:solidFill>
                <a:schemeClr val="bg2"/>
              </a:solidFill>
            </a:rPr>
          </a:br>
          <a:r>
            <a:rPr lang="en-GB" sz="1400" b="1" dirty="0">
              <a:solidFill>
                <a:schemeClr val="bg2"/>
              </a:solidFill>
            </a:rPr>
            <a:t>investment in software</a:t>
          </a:r>
        </a:p>
      </dgm:t>
    </dgm:pt>
    <dgm:pt modelId="{43187684-6A73-48CD-A45A-29837AB9758C}" type="parTrans" cxnId="{782B8052-4A1D-4362-BDDE-A0D33D56A8A9}">
      <dgm:prSet/>
      <dgm:spPr/>
      <dgm:t>
        <a:bodyPr/>
        <a:lstStyle/>
        <a:p>
          <a:endParaRPr lang="en-GB"/>
        </a:p>
      </dgm:t>
    </dgm:pt>
    <dgm:pt modelId="{24CC1C88-A090-4B44-968C-9E5C99547B96}" type="sibTrans" cxnId="{782B8052-4A1D-4362-BDDE-A0D33D56A8A9}">
      <dgm:prSet/>
      <dgm:spPr/>
      <dgm:t>
        <a:bodyPr/>
        <a:lstStyle/>
        <a:p>
          <a:endParaRPr lang="en-GB"/>
        </a:p>
      </dgm:t>
    </dgm:pt>
    <dgm:pt modelId="{B6B47DCA-89AC-4181-B43C-6223714F43B6}">
      <dgm:prSet phldrT="[Text]" custT="1"/>
      <dgm:spPr/>
      <dgm:t>
        <a:bodyPr/>
        <a:lstStyle/>
        <a:p>
          <a:pPr algn="l"/>
          <a:r>
            <a:rPr lang="en-GB" sz="1400" b="1" dirty="0">
              <a:solidFill>
                <a:schemeClr val="bg1"/>
              </a:solidFill>
            </a:rPr>
            <a:t>Good, better, best approach; more portable technologies</a:t>
          </a:r>
        </a:p>
      </dgm:t>
    </dgm:pt>
    <dgm:pt modelId="{908157AC-6BA8-4AF2-A7D6-41A5C8857703}" type="parTrans" cxnId="{465D7A06-469E-4664-B8E8-09EDF1A6D730}">
      <dgm:prSet/>
      <dgm:spPr/>
      <dgm:t>
        <a:bodyPr/>
        <a:lstStyle/>
        <a:p>
          <a:endParaRPr lang="en-GB"/>
        </a:p>
      </dgm:t>
    </dgm:pt>
    <dgm:pt modelId="{C4FEA9A4-C7A1-4EFF-B503-571B549D4703}" type="sibTrans" cxnId="{465D7A06-469E-4664-B8E8-09EDF1A6D730}">
      <dgm:prSet/>
      <dgm:spPr/>
      <dgm:t>
        <a:bodyPr/>
        <a:lstStyle/>
        <a:p>
          <a:endParaRPr lang="en-GB"/>
        </a:p>
      </dgm:t>
    </dgm:pt>
    <dgm:pt modelId="{4ED63E57-7DB2-4A1E-9F19-6993D73E8B6B}">
      <dgm:prSet phldrT="[Text]" custT="1"/>
      <dgm:spPr/>
      <dgm:t>
        <a:bodyPr/>
        <a:lstStyle/>
        <a:p>
          <a:pPr algn="l"/>
          <a:r>
            <a:rPr lang="en-GB" sz="1400" b="1" dirty="0">
              <a:solidFill>
                <a:schemeClr val="bg1"/>
              </a:solidFill>
            </a:rPr>
            <a:t>Articulated arms added </a:t>
          </a:r>
          <a:br>
            <a:rPr lang="en-GB" sz="1400" b="1" dirty="0">
              <a:solidFill>
                <a:schemeClr val="bg1"/>
              </a:solidFill>
            </a:rPr>
          </a:br>
          <a:r>
            <a:rPr lang="en-GB" sz="1400" b="1" dirty="0">
              <a:solidFill>
                <a:schemeClr val="bg1"/>
              </a:solidFill>
            </a:rPr>
            <a:t>to the portfolio</a:t>
          </a:r>
        </a:p>
      </dgm:t>
    </dgm:pt>
    <dgm:pt modelId="{E6BF1B4E-E051-44CB-9C56-44839706F24D}" type="parTrans" cxnId="{9E07635D-1102-41BC-9BFD-B1F0D758F939}">
      <dgm:prSet/>
      <dgm:spPr/>
      <dgm:t>
        <a:bodyPr/>
        <a:lstStyle/>
        <a:p>
          <a:endParaRPr lang="en-GB"/>
        </a:p>
      </dgm:t>
    </dgm:pt>
    <dgm:pt modelId="{74B89C65-7FC0-417E-8FAE-F461B21342A3}" type="sibTrans" cxnId="{9E07635D-1102-41BC-9BFD-B1F0D758F939}">
      <dgm:prSet/>
      <dgm:spPr/>
      <dgm:t>
        <a:bodyPr/>
        <a:lstStyle/>
        <a:p>
          <a:endParaRPr lang="en-GB"/>
        </a:p>
      </dgm:t>
    </dgm:pt>
    <dgm:pt modelId="{B1D26067-DCF1-467C-BDA6-3B1C7E233148}">
      <dgm:prSet phldrT="[Text]" custT="1"/>
      <dgm:spPr/>
      <dgm:t>
        <a:bodyPr/>
        <a:lstStyle/>
        <a:p>
          <a:pPr marL="0" lvl="0" indent="0" algn="l" defTabSz="622300">
            <a:lnSpc>
              <a:spcPct val="90000"/>
            </a:lnSpc>
            <a:spcBef>
              <a:spcPct val="0"/>
            </a:spcBef>
            <a:spcAft>
              <a:spcPct val="35000"/>
            </a:spcAft>
            <a:buClr>
              <a:schemeClr val="tx2"/>
            </a:buClr>
            <a:buNone/>
          </a:pPr>
          <a:r>
            <a:rPr lang="en-GB" sz="1400" b="1" kern="1200" dirty="0" err="1">
              <a:solidFill>
                <a:srgbClr val="FFFFFF"/>
              </a:solidFill>
              <a:latin typeface="Arial"/>
              <a:ea typeface="+mn-ea"/>
              <a:cs typeface="+mn-cs"/>
            </a:rPr>
            <a:t>Multisensor</a:t>
          </a:r>
          <a:r>
            <a:rPr lang="en-GB" sz="1400" b="1" kern="1200" dirty="0">
              <a:solidFill>
                <a:srgbClr val="FFFFFF"/>
              </a:solidFill>
              <a:latin typeface="Arial"/>
              <a:ea typeface="+mn-ea"/>
              <a:cs typeface="+mn-cs"/>
            </a:rPr>
            <a:t> </a:t>
          </a:r>
          <a:br>
            <a:rPr lang="en-GB" sz="1400" b="1" kern="1200" dirty="0">
              <a:solidFill>
                <a:srgbClr val="FFFFFF"/>
              </a:solidFill>
              <a:latin typeface="Arial"/>
              <a:ea typeface="+mn-ea"/>
              <a:cs typeface="+mn-cs"/>
            </a:rPr>
          </a:br>
          <a:r>
            <a:rPr lang="en-GB" sz="1400" b="1" kern="1200" dirty="0">
              <a:solidFill>
                <a:srgbClr val="FFFFFF"/>
              </a:solidFill>
              <a:latin typeface="Arial"/>
              <a:ea typeface="+mn-ea"/>
              <a:cs typeface="+mn-cs"/>
            </a:rPr>
            <a:t>production software</a:t>
          </a:r>
        </a:p>
      </dgm:t>
    </dgm:pt>
    <dgm:pt modelId="{DA54A451-FA8D-4435-A4B5-31C76ADAC4A3}" type="sibTrans" cxnId="{872AD76E-0C7F-4EBE-969E-DE5058F5598B}">
      <dgm:prSet/>
      <dgm:spPr/>
      <dgm:t>
        <a:bodyPr/>
        <a:lstStyle/>
        <a:p>
          <a:endParaRPr lang="en-GB"/>
        </a:p>
      </dgm:t>
    </dgm:pt>
    <dgm:pt modelId="{DA459580-2BC7-4F5A-AC91-426378CFC8AB}" type="parTrans" cxnId="{872AD76E-0C7F-4EBE-969E-DE5058F5598B}">
      <dgm:prSet/>
      <dgm:spPr/>
      <dgm:t>
        <a:bodyPr/>
        <a:lstStyle/>
        <a:p>
          <a:endParaRPr lang="en-GB"/>
        </a:p>
      </dgm:t>
    </dgm:pt>
    <dgm:pt modelId="{1D3A48F4-E88B-4631-9928-1887353FF33F}">
      <dgm:prSet phldrT="[Text]" custT="1"/>
      <dgm:spPr/>
      <dgm:t>
        <a:bodyPr/>
        <a:lstStyle/>
        <a:p>
          <a:pPr marL="0" lvl="0" indent="0" algn="l" defTabSz="622300">
            <a:lnSpc>
              <a:spcPct val="90000"/>
            </a:lnSpc>
            <a:spcBef>
              <a:spcPct val="0"/>
            </a:spcBef>
            <a:spcAft>
              <a:spcPct val="35000"/>
            </a:spcAft>
            <a:buClr>
              <a:schemeClr val="tx2"/>
            </a:buClr>
            <a:buNone/>
          </a:pPr>
          <a:r>
            <a:rPr lang="en-GB" sz="1400" b="1" kern="1200" dirty="0">
              <a:solidFill>
                <a:srgbClr val="FFFFFF"/>
              </a:solidFill>
              <a:latin typeface="Arial"/>
              <a:ea typeface="+mn-ea"/>
              <a:cs typeface="+mn-cs"/>
            </a:rPr>
            <a:t>Manufacturing Intelligence</a:t>
          </a:r>
        </a:p>
      </dgm:t>
    </dgm:pt>
    <dgm:pt modelId="{E0038A36-913D-43D3-95A8-BA00D5F5CA12}" type="parTrans" cxnId="{195876E2-586B-4216-8F58-FBEA21FF0A40}">
      <dgm:prSet/>
      <dgm:spPr/>
      <dgm:t>
        <a:bodyPr/>
        <a:lstStyle/>
        <a:p>
          <a:endParaRPr lang="en-US"/>
        </a:p>
      </dgm:t>
    </dgm:pt>
    <dgm:pt modelId="{E8AAF549-858F-4AAA-A544-F437E801A185}" type="sibTrans" cxnId="{195876E2-586B-4216-8F58-FBEA21FF0A40}">
      <dgm:prSet/>
      <dgm:spPr/>
      <dgm:t>
        <a:bodyPr/>
        <a:lstStyle/>
        <a:p>
          <a:endParaRPr lang="en-US"/>
        </a:p>
      </dgm:t>
    </dgm:pt>
    <dgm:pt modelId="{434C960C-BF74-44FA-A34C-FE394BB874F0}" type="pres">
      <dgm:prSet presAssocID="{74DF9112-00E5-48B9-8A0A-0EA455AD783A}" presName="arrowDiagram" presStyleCnt="0">
        <dgm:presLayoutVars>
          <dgm:chMax val="5"/>
          <dgm:dir/>
          <dgm:resizeHandles val="exact"/>
        </dgm:presLayoutVars>
      </dgm:prSet>
      <dgm:spPr/>
    </dgm:pt>
    <dgm:pt modelId="{A3674A62-F6C2-40CB-BCF5-010073A6E104}" type="pres">
      <dgm:prSet presAssocID="{74DF9112-00E5-48B9-8A0A-0EA455AD783A}" presName="arrow" presStyleLbl="bgShp" presStyleIdx="0" presStyleCnt="1" custScaleX="115275" custLinFactNeighborX="-1294" custLinFactNeighborY="2228"/>
      <dgm:spPr>
        <a:solidFill>
          <a:schemeClr val="bg2">
            <a:alpha val="73000"/>
          </a:schemeClr>
        </a:solidFill>
      </dgm:spPr>
    </dgm:pt>
    <dgm:pt modelId="{AC42A498-1A61-4209-A728-6E340C29550E}" type="pres">
      <dgm:prSet presAssocID="{74DF9112-00E5-48B9-8A0A-0EA455AD783A}" presName="arrowDiagram5" presStyleCnt="0"/>
      <dgm:spPr/>
    </dgm:pt>
    <dgm:pt modelId="{7A56C694-5AD9-43A7-82E8-4D78A9FAC5D6}" type="pres">
      <dgm:prSet presAssocID="{7FAB7F54-FDCB-48F8-8480-FF8103F5C34A}" presName="bullet5a" presStyleLbl="node1" presStyleIdx="0" presStyleCnt="5" custScaleX="164318" custScaleY="164318" custLinFactX="-100000" custLinFactNeighborX="-117488" custLinFactNeighborY="-68790"/>
      <dgm:spPr/>
    </dgm:pt>
    <dgm:pt modelId="{D7AE7866-20B0-4927-ACD0-285DF19B4CDB}" type="pres">
      <dgm:prSet presAssocID="{7FAB7F54-FDCB-48F8-8480-FF8103F5C34A}" presName="textBox5a" presStyleLbl="revTx" presStyleIdx="0" presStyleCnt="5" custScaleX="191736" custScaleY="40445" custLinFactNeighborX="-16081" custLinFactNeighborY="13006">
        <dgm:presLayoutVars>
          <dgm:bulletEnabled val="1"/>
        </dgm:presLayoutVars>
      </dgm:prSet>
      <dgm:spPr/>
    </dgm:pt>
    <dgm:pt modelId="{EE0CF087-083A-482C-849D-67C9DBDF903A}" type="pres">
      <dgm:prSet presAssocID="{4ED63E57-7DB2-4A1E-9F19-6993D73E8B6B}" presName="bullet5b" presStyleLbl="node1" presStyleIdx="1" presStyleCnt="5" custScaleX="128311" custScaleY="128311" custLinFactNeighborX="6014" custLinFactNeighborY="-65129"/>
      <dgm:spPr/>
    </dgm:pt>
    <dgm:pt modelId="{C3287061-CCC7-4866-8DED-383A941EE25F}" type="pres">
      <dgm:prSet presAssocID="{4ED63E57-7DB2-4A1E-9F19-6993D73E8B6B}" presName="textBox5b" presStyleLbl="revTx" presStyleIdx="1" presStyleCnt="5" custScaleX="151641" custScaleY="29911" custLinFactNeighborX="2557" custLinFactNeighborY="-11463">
        <dgm:presLayoutVars>
          <dgm:bulletEnabled val="1"/>
        </dgm:presLayoutVars>
      </dgm:prSet>
      <dgm:spPr/>
    </dgm:pt>
    <dgm:pt modelId="{88B16970-2A84-48D1-A2F0-0C62897CA93C}" type="pres">
      <dgm:prSet presAssocID="{B6B47DCA-89AC-4181-B43C-6223714F43B6}" presName="bullet5c" presStyleLbl="node1" presStyleIdx="2" presStyleCnt="5" custScaleX="122478" custScaleY="122478" custLinFactNeighborX="94692" custLinFactNeighborY="-48980"/>
      <dgm:spPr/>
    </dgm:pt>
    <dgm:pt modelId="{B10C72D6-5FDB-44D1-A7EE-E6441A23E076}" type="pres">
      <dgm:prSet presAssocID="{B6B47DCA-89AC-4181-B43C-6223714F43B6}" presName="textBox5c" presStyleLbl="revTx" presStyleIdx="2" presStyleCnt="5" custScaleX="151296" custScaleY="40629" custLinFactNeighborX="18974" custLinFactNeighborY="-9086">
        <dgm:presLayoutVars>
          <dgm:bulletEnabled val="1"/>
        </dgm:presLayoutVars>
      </dgm:prSet>
      <dgm:spPr/>
    </dgm:pt>
    <dgm:pt modelId="{2EDD06A1-F1A0-4B0F-9981-DE747D7F73BB}" type="pres">
      <dgm:prSet presAssocID="{B1D26067-DCF1-467C-BDA6-3B1C7E233148}" presName="bullet5d" presStyleLbl="node1" presStyleIdx="3" presStyleCnt="5" custScaleX="107752" custScaleY="107752" custLinFactX="2638" custLinFactNeighborX="100000" custLinFactNeighborY="-25139"/>
      <dgm:spPr/>
    </dgm:pt>
    <dgm:pt modelId="{9B9DF73D-4B70-446C-BCC3-B16FBD8F6467}" type="pres">
      <dgm:prSet presAssocID="{B1D26067-DCF1-467C-BDA6-3B1C7E233148}" presName="textBox5d" presStyleLbl="revTx" presStyleIdx="3" presStyleCnt="5" custScaleX="130597" custScaleY="13988" custLinFactNeighborX="15562" custLinFactNeighborY="-23045">
        <dgm:presLayoutVars>
          <dgm:bulletEnabled val="1"/>
        </dgm:presLayoutVars>
      </dgm:prSet>
      <dgm:spPr/>
    </dgm:pt>
    <dgm:pt modelId="{92B8CB47-23C5-45ED-9886-8F957A13D392}" type="pres">
      <dgm:prSet presAssocID="{1D3A48F4-E88B-4631-9928-1887353FF33F}" presName="bullet5e" presStyleLbl="node1" presStyleIdx="4" presStyleCnt="5" custScaleX="118391" custScaleY="118391" custLinFactX="7018" custLinFactNeighborX="100000" custLinFactNeighborY="-10500"/>
      <dgm:spPr/>
    </dgm:pt>
    <dgm:pt modelId="{FBEAED70-FB83-4691-B7D3-F09B3431DB50}" type="pres">
      <dgm:prSet presAssocID="{1D3A48F4-E88B-4631-9928-1887353FF33F}" presName="textBox5e" presStyleLbl="revTx" presStyleIdx="4" presStyleCnt="5" custScaleX="148182" custScaleY="11484" custLinFactNeighborX="24245" custLinFactNeighborY="-22758">
        <dgm:presLayoutVars>
          <dgm:bulletEnabled val="1"/>
        </dgm:presLayoutVars>
      </dgm:prSet>
      <dgm:spPr/>
    </dgm:pt>
  </dgm:ptLst>
  <dgm:cxnLst>
    <dgm:cxn modelId="{465D7A06-469E-4664-B8E8-09EDF1A6D730}" srcId="{74DF9112-00E5-48B9-8A0A-0EA455AD783A}" destId="{B6B47DCA-89AC-4181-B43C-6223714F43B6}" srcOrd="2" destOrd="0" parTransId="{908157AC-6BA8-4AF2-A7D6-41A5C8857703}" sibTransId="{C4FEA9A4-C7A1-4EFF-B503-571B549D4703}"/>
    <dgm:cxn modelId="{7179FB13-1AC2-4C5B-B2AF-9D897ACC5B63}" type="presOf" srcId="{4ED63E57-7DB2-4A1E-9F19-6993D73E8B6B}" destId="{C3287061-CCC7-4866-8DED-383A941EE25F}" srcOrd="0" destOrd="0" presId="urn:microsoft.com/office/officeart/2005/8/layout/arrow2"/>
    <dgm:cxn modelId="{9E07635D-1102-41BC-9BFD-B1F0D758F939}" srcId="{74DF9112-00E5-48B9-8A0A-0EA455AD783A}" destId="{4ED63E57-7DB2-4A1E-9F19-6993D73E8B6B}" srcOrd="1" destOrd="0" parTransId="{E6BF1B4E-E051-44CB-9C56-44839706F24D}" sibTransId="{74B89C65-7FC0-417E-8FAE-F461B21342A3}"/>
    <dgm:cxn modelId="{DED73D4C-8E9D-406E-89AA-E9474A5509C3}" type="presOf" srcId="{B6B47DCA-89AC-4181-B43C-6223714F43B6}" destId="{B10C72D6-5FDB-44D1-A7EE-E6441A23E076}" srcOrd="0" destOrd="0" presId="urn:microsoft.com/office/officeart/2005/8/layout/arrow2"/>
    <dgm:cxn modelId="{872AD76E-0C7F-4EBE-969E-DE5058F5598B}" srcId="{74DF9112-00E5-48B9-8A0A-0EA455AD783A}" destId="{B1D26067-DCF1-467C-BDA6-3B1C7E233148}" srcOrd="3" destOrd="0" parTransId="{DA459580-2BC7-4F5A-AC91-426378CFC8AB}" sibTransId="{DA54A451-FA8D-4435-A4B5-31C76ADAC4A3}"/>
    <dgm:cxn modelId="{782B8052-4A1D-4362-BDDE-A0D33D56A8A9}" srcId="{74DF9112-00E5-48B9-8A0A-0EA455AD783A}" destId="{7FAB7F54-FDCB-48F8-8480-FF8103F5C34A}" srcOrd="0" destOrd="0" parTransId="{43187684-6A73-48CD-A45A-29837AB9758C}" sibTransId="{24CC1C88-A090-4B44-968C-9E5C99547B96}"/>
    <dgm:cxn modelId="{88A41D7A-352C-492B-A2A4-A8AB0EAD34D1}" type="presOf" srcId="{B1D26067-DCF1-467C-BDA6-3B1C7E233148}" destId="{9B9DF73D-4B70-446C-BCC3-B16FBD8F6467}" srcOrd="0" destOrd="0" presId="urn:microsoft.com/office/officeart/2005/8/layout/arrow2"/>
    <dgm:cxn modelId="{2E63D581-AE0C-4857-8539-C5F1F9BA9624}" type="presOf" srcId="{1D3A48F4-E88B-4631-9928-1887353FF33F}" destId="{FBEAED70-FB83-4691-B7D3-F09B3431DB50}" srcOrd="0" destOrd="0" presId="urn:microsoft.com/office/officeart/2005/8/layout/arrow2"/>
    <dgm:cxn modelId="{577EE183-FCC7-4EEF-97A3-9DDDD54171C0}" type="presOf" srcId="{7FAB7F54-FDCB-48F8-8480-FF8103F5C34A}" destId="{D7AE7866-20B0-4927-ACD0-285DF19B4CDB}" srcOrd="0" destOrd="0" presId="urn:microsoft.com/office/officeart/2005/8/layout/arrow2"/>
    <dgm:cxn modelId="{195876E2-586B-4216-8F58-FBEA21FF0A40}" srcId="{74DF9112-00E5-48B9-8A0A-0EA455AD783A}" destId="{1D3A48F4-E88B-4631-9928-1887353FF33F}" srcOrd="4" destOrd="0" parTransId="{E0038A36-913D-43D3-95A8-BA00D5F5CA12}" sibTransId="{E8AAF549-858F-4AAA-A544-F437E801A185}"/>
    <dgm:cxn modelId="{620B79F1-BDF9-4C46-B3F2-37A08B52F692}" type="presOf" srcId="{74DF9112-00E5-48B9-8A0A-0EA455AD783A}" destId="{434C960C-BF74-44FA-A34C-FE394BB874F0}" srcOrd="0" destOrd="0" presId="urn:microsoft.com/office/officeart/2005/8/layout/arrow2"/>
    <dgm:cxn modelId="{36270AF6-DE03-4A6E-8B7B-45504B52AE1B}" type="presParOf" srcId="{434C960C-BF74-44FA-A34C-FE394BB874F0}" destId="{A3674A62-F6C2-40CB-BCF5-010073A6E104}" srcOrd="0" destOrd="0" presId="urn:microsoft.com/office/officeart/2005/8/layout/arrow2"/>
    <dgm:cxn modelId="{DF765FCB-7856-4DB0-A257-6ABAA001E7D3}" type="presParOf" srcId="{434C960C-BF74-44FA-A34C-FE394BB874F0}" destId="{AC42A498-1A61-4209-A728-6E340C29550E}" srcOrd="1" destOrd="0" presId="urn:microsoft.com/office/officeart/2005/8/layout/arrow2"/>
    <dgm:cxn modelId="{116B46F4-261F-49D8-B98D-7BC246237760}" type="presParOf" srcId="{AC42A498-1A61-4209-A728-6E340C29550E}" destId="{7A56C694-5AD9-43A7-82E8-4D78A9FAC5D6}" srcOrd="0" destOrd="0" presId="urn:microsoft.com/office/officeart/2005/8/layout/arrow2"/>
    <dgm:cxn modelId="{3A00A0B0-F061-44CE-A9C2-92CABFD6E591}" type="presParOf" srcId="{AC42A498-1A61-4209-A728-6E340C29550E}" destId="{D7AE7866-20B0-4927-ACD0-285DF19B4CDB}" srcOrd="1" destOrd="0" presId="urn:microsoft.com/office/officeart/2005/8/layout/arrow2"/>
    <dgm:cxn modelId="{F5267063-40C4-4461-B59E-D037CF03CE9B}" type="presParOf" srcId="{AC42A498-1A61-4209-A728-6E340C29550E}" destId="{EE0CF087-083A-482C-849D-67C9DBDF903A}" srcOrd="2" destOrd="0" presId="urn:microsoft.com/office/officeart/2005/8/layout/arrow2"/>
    <dgm:cxn modelId="{196E7523-0F6D-4A1F-B6C0-5A9386C260E8}" type="presParOf" srcId="{AC42A498-1A61-4209-A728-6E340C29550E}" destId="{C3287061-CCC7-4866-8DED-383A941EE25F}" srcOrd="3" destOrd="0" presId="urn:microsoft.com/office/officeart/2005/8/layout/arrow2"/>
    <dgm:cxn modelId="{28F01DF3-4B22-4B8D-A38E-ECF32FDB5AC7}" type="presParOf" srcId="{AC42A498-1A61-4209-A728-6E340C29550E}" destId="{88B16970-2A84-48D1-A2F0-0C62897CA93C}" srcOrd="4" destOrd="0" presId="urn:microsoft.com/office/officeart/2005/8/layout/arrow2"/>
    <dgm:cxn modelId="{F6322631-55FB-4122-A2CE-3A3EF4DC31FC}" type="presParOf" srcId="{AC42A498-1A61-4209-A728-6E340C29550E}" destId="{B10C72D6-5FDB-44D1-A7EE-E6441A23E076}" srcOrd="5" destOrd="0" presId="urn:microsoft.com/office/officeart/2005/8/layout/arrow2"/>
    <dgm:cxn modelId="{C4FF5980-0A94-40F8-8400-065E8791CEAD}" type="presParOf" srcId="{AC42A498-1A61-4209-A728-6E340C29550E}" destId="{2EDD06A1-F1A0-4B0F-9981-DE747D7F73BB}" srcOrd="6" destOrd="0" presId="urn:microsoft.com/office/officeart/2005/8/layout/arrow2"/>
    <dgm:cxn modelId="{4E988A13-25AF-487D-8507-DD2FBDBAFD5E}" type="presParOf" srcId="{AC42A498-1A61-4209-A728-6E340C29550E}" destId="{9B9DF73D-4B70-446C-BCC3-B16FBD8F6467}" srcOrd="7" destOrd="0" presId="urn:microsoft.com/office/officeart/2005/8/layout/arrow2"/>
    <dgm:cxn modelId="{7B3245EC-F08E-48B2-A887-F2FE4441703E}" type="presParOf" srcId="{AC42A498-1A61-4209-A728-6E340C29550E}" destId="{92B8CB47-23C5-45ED-9886-8F957A13D392}" srcOrd="8" destOrd="0" presId="urn:microsoft.com/office/officeart/2005/8/layout/arrow2"/>
    <dgm:cxn modelId="{48806522-59A6-4068-99E4-250DB109EA61}" type="presParOf" srcId="{AC42A498-1A61-4209-A728-6E340C29550E}" destId="{FBEAED70-FB83-4691-B7D3-F09B3431DB50}" srcOrd="9" destOrd="0" presId="urn:microsoft.com/office/officeart/2005/8/layout/arrow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74A62-F6C2-40CB-BCF5-010073A6E104}">
      <dsp:nvSpPr>
        <dsp:cNvPr id="0" name=""/>
        <dsp:cNvSpPr/>
      </dsp:nvSpPr>
      <dsp:spPr>
        <a:xfrm>
          <a:off x="562496" y="0"/>
          <a:ext cx="10312735" cy="5591377"/>
        </a:xfrm>
        <a:prstGeom prst="swooshArrow">
          <a:avLst>
            <a:gd name="adj1" fmla="val 25000"/>
            <a:gd name="adj2" fmla="val 25000"/>
          </a:avLst>
        </a:prstGeom>
        <a:solidFill>
          <a:schemeClr val="bg2">
            <a:alpha val="73000"/>
          </a:schemeClr>
        </a:solidFill>
        <a:ln>
          <a:noFill/>
        </a:ln>
        <a:effectLst/>
      </dsp:spPr>
      <dsp:style>
        <a:lnRef idx="0">
          <a:scrgbClr r="0" g="0" b="0"/>
        </a:lnRef>
        <a:fillRef idx="1">
          <a:scrgbClr r="0" g="0" b="0"/>
        </a:fillRef>
        <a:effectRef idx="0">
          <a:scrgbClr r="0" g="0" b="0"/>
        </a:effectRef>
        <a:fontRef idx="minor"/>
      </dsp:style>
    </dsp:sp>
    <dsp:sp modelId="{7A56C694-5AD9-43A7-82E8-4D78A9FAC5D6}">
      <dsp:nvSpPr>
        <dsp:cNvPr id="0" name=""/>
        <dsp:cNvSpPr/>
      </dsp:nvSpPr>
      <dsp:spPr>
        <a:xfrm>
          <a:off x="1729047" y="3950032"/>
          <a:ext cx="338105" cy="3381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AE7866-20B0-4927-ACD0-285DF19B4CDB}">
      <dsp:nvSpPr>
        <dsp:cNvPr id="0" name=""/>
        <dsp:cNvSpPr/>
      </dsp:nvSpPr>
      <dsp:spPr>
        <a:xfrm>
          <a:off x="1619595" y="4829969"/>
          <a:ext cx="2247055" cy="538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29" tIns="0" rIns="0" bIns="0" numCol="1" spcCol="1270" anchor="t" anchorCtr="0">
          <a:noAutofit/>
        </a:bodyPr>
        <a:lstStyle/>
        <a:p>
          <a:pPr marL="0" lvl="0" indent="0" algn="l" defTabSz="622300">
            <a:lnSpc>
              <a:spcPct val="90000"/>
            </a:lnSpc>
            <a:spcBef>
              <a:spcPct val="0"/>
            </a:spcBef>
            <a:spcAft>
              <a:spcPct val="35000"/>
            </a:spcAft>
            <a:buNone/>
          </a:pPr>
          <a:r>
            <a:rPr lang="en-GB" sz="1400" b="1" kern="1200" dirty="0">
              <a:solidFill>
                <a:schemeClr val="bg2"/>
              </a:solidFill>
            </a:rPr>
            <a:t>Entered the industry, </a:t>
          </a:r>
          <a:br>
            <a:rPr lang="en-GB" sz="1400" b="1" kern="1200" dirty="0">
              <a:solidFill>
                <a:schemeClr val="bg2"/>
              </a:solidFill>
            </a:rPr>
          </a:br>
          <a:r>
            <a:rPr lang="en-GB" sz="1400" b="1" kern="1200" dirty="0">
              <a:solidFill>
                <a:schemeClr val="bg2"/>
              </a:solidFill>
            </a:rPr>
            <a:t>investment in software</a:t>
          </a:r>
        </a:p>
      </dsp:txBody>
      <dsp:txXfrm>
        <a:off x="1619595" y="4829969"/>
        <a:ext cx="2247055" cy="538220"/>
      </dsp:txXfrm>
    </dsp:sp>
    <dsp:sp modelId="{EE0CF087-083A-482C-849D-67C9DBDF903A}">
      <dsp:nvSpPr>
        <dsp:cNvPr id="0" name=""/>
        <dsp:cNvSpPr/>
      </dsp:nvSpPr>
      <dsp:spPr>
        <a:xfrm>
          <a:off x="3330308" y="2832212"/>
          <a:ext cx="413242" cy="413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87061-CCC7-4866-8DED-383A941EE25F}">
      <dsp:nvSpPr>
        <dsp:cNvPr id="0" name=""/>
        <dsp:cNvSpPr/>
      </dsp:nvSpPr>
      <dsp:spPr>
        <a:xfrm>
          <a:off x="3172082" y="3801054"/>
          <a:ext cx="2251974" cy="700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55" tIns="0" rIns="0" bIns="0" numCol="1" spcCol="1270" anchor="t" anchorCtr="0">
          <a:noAutofit/>
        </a:bodyPr>
        <a:lstStyle/>
        <a:p>
          <a:pPr marL="0" lvl="0" indent="0" algn="l" defTabSz="622300">
            <a:lnSpc>
              <a:spcPct val="90000"/>
            </a:lnSpc>
            <a:spcBef>
              <a:spcPct val="0"/>
            </a:spcBef>
            <a:spcAft>
              <a:spcPct val="35000"/>
            </a:spcAft>
            <a:buNone/>
          </a:pPr>
          <a:r>
            <a:rPr lang="en-GB" sz="1400" b="1" kern="1200" dirty="0">
              <a:solidFill>
                <a:schemeClr val="bg1"/>
              </a:solidFill>
            </a:rPr>
            <a:t>Articulated arms added </a:t>
          </a:r>
          <a:br>
            <a:rPr lang="en-GB" sz="1400" b="1" kern="1200" dirty="0">
              <a:solidFill>
                <a:schemeClr val="bg1"/>
              </a:solidFill>
            </a:rPr>
          </a:br>
          <a:r>
            <a:rPr lang="en-GB" sz="1400" b="1" kern="1200" dirty="0">
              <a:solidFill>
                <a:schemeClr val="bg1"/>
              </a:solidFill>
            </a:rPr>
            <a:t>to the portfolio</a:t>
          </a:r>
        </a:p>
      </dsp:txBody>
      <dsp:txXfrm>
        <a:off x="3172082" y="3801054"/>
        <a:ext cx="2251974" cy="700751"/>
      </dsp:txXfrm>
    </dsp:sp>
    <dsp:sp modelId="{88B16970-2A84-48D1-A2F0-0C62897CA93C}">
      <dsp:nvSpPr>
        <dsp:cNvPr id="0" name=""/>
        <dsp:cNvSpPr/>
      </dsp:nvSpPr>
      <dsp:spPr>
        <a:xfrm>
          <a:off x="5146284" y="1975723"/>
          <a:ext cx="525942" cy="5259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0C72D6-5FDB-44D1-A7EE-E6441A23E076}">
      <dsp:nvSpPr>
        <dsp:cNvPr id="0" name=""/>
        <dsp:cNvSpPr/>
      </dsp:nvSpPr>
      <dsp:spPr>
        <a:xfrm>
          <a:off x="4887396" y="3096332"/>
          <a:ext cx="2612302" cy="1276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40" tIns="0" rIns="0" bIns="0" numCol="1" spcCol="1270" anchor="t" anchorCtr="0">
          <a:noAutofit/>
        </a:bodyPr>
        <a:lstStyle/>
        <a:p>
          <a:pPr marL="0" lvl="0" indent="0" algn="l" defTabSz="622300">
            <a:lnSpc>
              <a:spcPct val="90000"/>
            </a:lnSpc>
            <a:spcBef>
              <a:spcPct val="0"/>
            </a:spcBef>
            <a:spcAft>
              <a:spcPct val="35000"/>
            </a:spcAft>
            <a:buNone/>
          </a:pPr>
          <a:r>
            <a:rPr lang="en-GB" sz="1400" b="1" kern="1200" dirty="0">
              <a:solidFill>
                <a:schemeClr val="bg1"/>
              </a:solidFill>
            </a:rPr>
            <a:t>Good, better, best approach; more portable technologies</a:t>
          </a:r>
        </a:p>
      </dsp:txBody>
      <dsp:txXfrm>
        <a:off x="4887396" y="3096332"/>
        <a:ext cx="2612302" cy="1276706"/>
      </dsp:txXfrm>
    </dsp:sp>
    <dsp:sp modelId="{2EDD06A1-F1A0-4B0F-9981-DE747D7F73BB}">
      <dsp:nvSpPr>
        <dsp:cNvPr id="0" name=""/>
        <dsp:cNvSpPr/>
      </dsp:nvSpPr>
      <dsp:spPr>
        <a:xfrm>
          <a:off x="6999713" y="1406886"/>
          <a:ext cx="597662" cy="5976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9DF73D-4B70-446C-BCC3-B16FBD8F6467}">
      <dsp:nvSpPr>
        <dsp:cNvPr id="0" name=""/>
        <dsp:cNvSpPr/>
      </dsp:nvSpPr>
      <dsp:spPr>
        <a:xfrm>
          <a:off x="6733962" y="2592937"/>
          <a:ext cx="2336694" cy="524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3905" tIns="0" rIns="0" bIns="0" numCol="1" spcCol="1270" anchor="t" anchorCtr="0">
          <a:noAutofit/>
        </a:bodyPr>
        <a:lstStyle/>
        <a:p>
          <a:pPr marL="0" lvl="0" indent="0" algn="l" defTabSz="622300">
            <a:lnSpc>
              <a:spcPct val="90000"/>
            </a:lnSpc>
            <a:spcBef>
              <a:spcPct val="0"/>
            </a:spcBef>
            <a:spcAft>
              <a:spcPct val="35000"/>
            </a:spcAft>
            <a:buClr>
              <a:schemeClr val="tx2"/>
            </a:buClr>
            <a:buNone/>
          </a:pPr>
          <a:r>
            <a:rPr lang="en-GB" sz="1400" b="1" kern="1200" dirty="0" err="1">
              <a:solidFill>
                <a:srgbClr val="FFFFFF"/>
              </a:solidFill>
              <a:latin typeface="Arial"/>
              <a:ea typeface="+mn-ea"/>
              <a:cs typeface="+mn-cs"/>
            </a:rPr>
            <a:t>Multisensor</a:t>
          </a:r>
          <a:r>
            <a:rPr lang="en-GB" sz="1400" b="1" kern="1200" dirty="0">
              <a:solidFill>
                <a:srgbClr val="FFFFFF"/>
              </a:solidFill>
              <a:latin typeface="Arial"/>
              <a:ea typeface="+mn-ea"/>
              <a:cs typeface="+mn-cs"/>
            </a:rPr>
            <a:t> </a:t>
          </a:r>
          <a:br>
            <a:rPr lang="en-GB" sz="1400" b="1" kern="1200" dirty="0">
              <a:solidFill>
                <a:srgbClr val="FFFFFF"/>
              </a:solidFill>
              <a:latin typeface="Arial"/>
              <a:ea typeface="+mn-ea"/>
              <a:cs typeface="+mn-cs"/>
            </a:rPr>
          </a:br>
          <a:r>
            <a:rPr lang="en-GB" sz="1400" b="1" kern="1200" dirty="0">
              <a:solidFill>
                <a:srgbClr val="FFFFFF"/>
              </a:solidFill>
              <a:latin typeface="Arial"/>
              <a:ea typeface="+mn-ea"/>
              <a:cs typeface="+mn-cs"/>
            </a:rPr>
            <a:t>production software</a:t>
          </a:r>
        </a:p>
      </dsp:txBody>
      <dsp:txXfrm>
        <a:off x="6733962" y="2592937"/>
        <a:ext cx="2336694" cy="524021"/>
      </dsp:txXfrm>
    </dsp:sp>
    <dsp:sp modelId="{92B8CB47-23C5-45ED-9886-8F957A13D392}">
      <dsp:nvSpPr>
        <dsp:cNvPr id="0" name=""/>
        <dsp:cNvSpPr/>
      </dsp:nvSpPr>
      <dsp:spPr>
        <a:xfrm>
          <a:off x="8856474" y="983550"/>
          <a:ext cx="836728" cy="8367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EAED70-FB83-4691-B7D3-F09B3431DB50}">
      <dsp:nvSpPr>
        <dsp:cNvPr id="0" name=""/>
        <dsp:cNvSpPr/>
      </dsp:nvSpPr>
      <dsp:spPr>
        <a:xfrm>
          <a:off x="8521244" y="2360903"/>
          <a:ext cx="2651332" cy="472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492" tIns="0" rIns="0" bIns="0" numCol="1" spcCol="1270" anchor="t" anchorCtr="0">
          <a:noAutofit/>
        </a:bodyPr>
        <a:lstStyle/>
        <a:p>
          <a:pPr marL="0" lvl="0" indent="0" algn="l" defTabSz="622300">
            <a:lnSpc>
              <a:spcPct val="90000"/>
            </a:lnSpc>
            <a:spcBef>
              <a:spcPct val="0"/>
            </a:spcBef>
            <a:spcAft>
              <a:spcPct val="35000"/>
            </a:spcAft>
            <a:buClr>
              <a:schemeClr val="tx2"/>
            </a:buClr>
            <a:buNone/>
          </a:pPr>
          <a:r>
            <a:rPr lang="en-GB" sz="1400" b="1" kern="1200" dirty="0">
              <a:solidFill>
                <a:srgbClr val="FFFFFF"/>
              </a:solidFill>
              <a:latin typeface="Arial"/>
              <a:ea typeface="+mn-ea"/>
              <a:cs typeface="+mn-cs"/>
            </a:rPr>
            <a:t>Manufacturing Intelligence</a:t>
          </a:r>
        </a:p>
      </dsp:txBody>
      <dsp:txXfrm>
        <a:off x="8521244" y="2360903"/>
        <a:ext cx="2651332" cy="47259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4F843C-02CF-4FF2-BA34-CB663F93E08D}" type="datetimeFigureOut">
              <a:rPr lang="en-US" smtClean="0"/>
              <a:t>7/30/2018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47C7A7-3DCB-4FF3-8075-4960AC7FF82E}" type="slidenum">
              <a:rPr lang="en-US" smtClean="0"/>
              <a:t>‹#›</a:t>
            </a:fld>
            <a:endParaRPr lang="en-US"/>
          </a:p>
        </p:txBody>
      </p:sp>
    </p:spTree>
    <p:extLst>
      <p:ext uri="{BB962C8B-B14F-4D97-AF65-F5344CB8AC3E}">
        <p14:creationId xmlns:p14="http://schemas.microsoft.com/office/powerpoint/2010/main" val="3704841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941D1-C473-44A6-B53E-C1FBB2FADE00}" type="datetimeFigureOut">
              <a:rPr lang="en-US" smtClean="0"/>
              <a:t>7/30/2018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38D47-DF6C-486B-B41B-5A24E8E1E61E}" type="slidenum">
              <a:rPr lang="en-US" smtClean="0"/>
              <a:t>‹#›</a:t>
            </a:fld>
            <a:endParaRPr lang="en-US"/>
          </a:p>
        </p:txBody>
      </p:sp>
    </p:spTree>
    <p:extLst>
      <p:ext uri="{BB962C8B-B14F-4D97-AF65-F5344CB8AC3E}">
        <p14:creationId xmlns:p14="http://schemas.microsoft.com/office/powerpoint/2010/main" val="273031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38D47-DF6C-486B-B41B-5A24E8E1E61E}" type="slidenum">
              <a:rPr lang="en-US" smtClean="0"/>
              <a:t>1</a:t>
            </a:fld>
            <a:endParaRPr lang="en-US"/>
          </a:p>
        </p:txBody>
      </p:sp>
    </p:spTree>
    <p:extLst>
      <p:ext uri="{BB962C8B-B14F-4D97-AF65-F5344CB8AC3E}">
        <p14:creationId xmlns:p14="http://schemas.microsoft.com/office/powerpoint/2010/main" val="1606740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38D47-DF6C-486B-B41B-5A24E8E1E61E}"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77273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138D47-DF6C-486B-B41B-5A24E8E1E61E}" type="slidenum">
              <a:rPr lang="en-US" smtClean="0"/>
              <a:t>3</a:t>
            </a:fld>
            <a:endParaRPr lang="en-US" dirty="0"/>
          </a:p>
        </p:txBody>
      </p:sp>
    </p:spTree>
    <p:extLst>
      <p:ext uri="{BB962C8B-B14F-4D97-AF65-F5344CB8AC3E}">
        <p14:creationId xmlns:p14="http://schemas.microsoft.com/office/powerpoint/2010/main" val="1924192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774D35-AE88-4EA0-A289-8C759BBF8A92}" type="slidenum">
              <a:rPr lang="en-GB" smtClean="0">
                <a:solidFill>
                  <a:prstClr val="black"/>
                </a:solidFill>
                <a:latin typeface="Franklin Gothic Book"/>
              </a:rPr>
              <a:pPr fontAlgn="base">
                <a:spcBef>
                  <a:spcPct val="0"/>
                </a:spcBef>
                <a:spcAft>
                  <a:spcPct val="0"/>
                </a:spcAft>
              </a:pPr>
              <a:t>12</a:t>
            </a:fld>
            <a:endParaRPr lang="en-GB" dirty="0">
              <a:solidFill>
                <a:prstClr val="black"/>
              </a:solidFill>
              <a:latin typeface="Franklin Gothic Book"/>
            </a:endParaRPr>
          </a:p>
        </p:txBody>
      </p:sp>
      <p:sp>
        <p:nvSpPr>
          <p:cNvPr id="29698" name="Rectangle 7"/>
          <p:cNvSpPr txBox="1">
            <a:spLocks noGrp="1" noChangeArrowheads="1"/>
          </p:cNvSpPr>
          <p:nvPr/>
        </p:nvSpPr>
        <p:spPr bwMode="auto">
          <a:xfrm>
            <a:off x="3902076" y="8713789"/>
            <a:ext cx="2943225" cy="409575"/>
          </a:xfrm>
          <a:prstGeom prst="rect">
            <a:avLst/>
          </a:prstGeom>
          <a:noFill/>
          <a:ln w="9525">
            <a:noFill/>
            <a:miter lim="800000"/>
            <a:headEnd/>
            <a:tailEnd/>
          </a:ln>
        </p:spPr>
        <p:txBody>
          <a:bodyPr lIns="84371" tIns="42187" rIns="84371" bIns="42187" anchor="b"/>
          <a:lstStyle/>
          <a:p>
            <a:pPr algn="r"/>
            <a:fld id="{092CEC95-0970-4D9B-B023-5A4147980C91}" type="slidenum">
              <a:rPr lang="en-GB" sz="1100">
                <a:solidFill>
                  <a:prstClr val="black"/>
                </a:solidFill>
              </a:rPr>
              <a:pPr algn="r"/>
              <a:t>12</a:t>
            </a:fld>
            <a:endParaRPr lang="en-GB" sz="1100" dirty="0">
              <a:solidFill>
                <a:prstClr val="black"/>
              </a:solidFill>
            </a:endParaRPr>
          </a:p>
        </p:txBody>
      </p:sp>
      <p:sp>
        <p:nvSpPr>
          <p:cNvPr id="29699" name="Rectangle 2"/>
          <p:cNvSpPr>
            <a:spLocks noGrp="1" noRot="1" noChangeAspect="1" noChangeArrowheads="1" noTextEdit="1"/>
          </p:cNvSpPr>
          <p:nvPr>
            <p:ph type="sldImg"/>
          </p:nvPr>
        </p:nvSpPr>
        <p:spPr bwMode="auto">
          <a:xfrm>
            <a:off x="434975" y="681038"/>
            <a:ext cx="6049963" cy="3403600"/>
          </a:xfrm>
          <a:noFill/>
          <a:ln>
            <a:solidFill>
              <a:srgbClr val="000000"/>
            </a:solidFill>
            <a:miter lim="800000"/>
            <a:headEnd/>
            <a:tailEnd/>
          </a:ln>
        </p:spPr>
      </p:sp>
      <p:sp>
        <p:nvSpPr>
          <p:cNvPr id="29700" name="Rectangle 3"/>
          <p:cNvSpPr>
            <a:spLocks noGrp="1" noChangeArrowheads="1"/>
          </p:cNvSpPr>
          <p:nvPr>
            <p:ph type="body" idx="1"/>
          </p:nvPr>
        </p:nvSpPr>
        <p:spPr bwMode="auto">
          <a:xfrm>
            <a:off x="882650" y="4357689"/>
            <a:ext cx="5080000" cy="4084637"/>
          </a:xfrm>
          <a:noFill/>
        </p:spPr>
        <p:txBody>
          <a:bodyPr wrap="square" lIns="84371" tIns="42187" rIns="84371" bIns="42187" numCol="1" anchor="t" anchorCtr="0" compatLnSpc="1">
            <a:prstTxWarp prst="textNoShape">
              <a:avLst/>
            </a:prstTxWarp>
          </a:bodyPr>
          <a:lstStyle/>
          <a:p>
            <a:pPr eaLnBrk="1" hangingPunct="1">
              <a:spcBef>
                <a:spcPct val="0"/>
              </a:spcBef>
              <a:buFontTx/>
              <a:buNone/>
            </a:pPr>
            <a:endParaRPr lang="en-US" dirty="0">
              <a:latin typeface="Times New Roman" pitchFamily="18" charset="0"/>
            </a:endParaRPr>
          </a:p>
        </p:txBody>
      </p:sp>
    </p:spTree>
    <p:extLst>
      <p:ext uri="{BB962C8B-B14F-4D97-AF65-F5344CB8AC3E}">
        <p14:creationId xmlns:p14="http://schemas.microsoft.com/office/powerpoint/2010/main" val="63472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38D47-DF6C-486B-B41B-5A24E8E1E61E}" type="slidenum">
              <a:rPr lang="en-US" smtClean="0"/>
              <a:t>14</a:t>
            </a:fld>
            <a:endParaRPr lang="en-US"/>
          </a:p>
        </p:txBody>
      </p:sp>
    </p:spTree>
    <p:extLst>
      <p:ext uri="{BB962C8B-B14F-4D97-AF65-F5344CB8AC3E}">
        <p14:creationId xmlns:p14="http://schemas.microsoft.com/office/powerpoint/2010/main" val="2063608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38D47-DF6C-486B-B41B-5A24E8E1E61E}" type="slidenum">
              <a:rPr lang="en-US" smtClean="0"/>
              <a:t>16</a:t>
            </a:fld>
            <a:endParaRPr lang="en-US"/>
          </a:p>
        </p:txBody>
      </p:sp>
    </p:spTree>
    <p:extLst>
      <p:ext uri="{BB962C8B-B14F-4D97-AF65-F5344CB8AC3E}">
        <p14:creationId xmlns:p14="http://schemas.microsoft.com/office/powerpoint/2010/main" val="3953251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138D47-DF6C-486B-B41B-5A24E8E1E61E}" type="slidenum">
              <a:rPr lang="en-US" smtClean="0"/>
              <a:t>18</a:t>
            </a:fld>
            <a:endParaRPr lang="en-US"/>
          </a:p>
        </p:txBody>
      </p:sp>
    </p:spTree>
    <p:extLst>
      <p:ext uri="{BB962C8B-B14F-4D97-AF65-F5344CB8AC3E}">
        <p14:creationId xmlns:p14="http://schemas.microsoft.com/office/powerpoint/2010/main" val="206360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manufacturing intelligence</a:t>
            </a:r>
          </a:p>
        </p:txBody>
      </p:sp>
      <p:sp>
        <p:nvSpPr>
          <p:cNvPr id="4" name="Slide Number Placeholder 3"/>
          <p:cNvSpPr>
            <a:spLocks noGrp="1"/>
          </p:cNvSpPr>
          <p:nvPr>
            <p:ph type="sldNum" sz="quarter" idx="10"/>
          </p:nvPr>
        </p:nvSpPr>
        <p:spPr/>
        <p:txBody>
          <a:bodyPr/>
          <a:lstStyle/>
          <a:p>
            <a:fld id="{3D3143B3-FA85-45CE-8135-83B70ED24EA3}" type="slidenum">
              <a:rPr lang="en-GB" smtClean="0">
                <a:solidFill>
                  <a:prstClr val="black"/>
                </a:solidFill>
              </a:rPr>
              <a:pPr/>
              <a:t>19</a:t>
            </a:fld>
            <a:endParaRPr lang="en-GB" dirty="0">
              <a:solidFill>
                <a:prstClr val="black"/>
              </a:solidFill>
            </a:endParaRPr>
          </a:p>
        </p:txBody>
      </p:sp>
    </p:spTree>
    <p:extLst>
      <p:ext uri="{BB962C8B-B14F-4D97-AF65-F5344CB8AC3E}">
        <p14:creationId xmlns:p14="http://schemas.microsoft.com/office/powerpoint/2010/main" val="1115849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1B6F78-5A79-44C6-B884-73F475D5F550}" type="slidenum">
              <a:rPr lang="en-GB" smtClean="0">
                <a:latin typeface="Franklin Gothic Book"/>
              </a:rPr>
              <a:pPr fontAlgn="base">
                <a:spcBef>
                  <a:spcPct val="0"/>
                </a:spcBef>
                <a:spcAft>
                  <a:spcPct val="0"/>
                </a:spcAft>
              </a:pPr>
              <a:t>21</a:t>
            </a:fld>
            <a:endParaRPr lang="en-GB" dirty="0">
              <a:latin typeface="Franklin Gothic Book"/>
            </a:endParaRPr>
          </a:p>
        </p:txBody>
      </p:sp>
      <p:sp>
        <p:nvSpPr>
          <p:cNvPr id="86018" name="Rectangle 2"/>
          <p:cNvSpPr>
            <a:spLocks noGrp="1" noRot="1" noChangeAspect="1" noChangeArrowheads="1" noTextEdit="1"/>
          </p:cNvSpPr>
          <p:nvPr>
            <p:ph type="sldImg"/>
          </p:nvPr>
        </p:nvSpPr>
        <p:spPr bwMode="auto">
          <a:xfrm>
            <a:off x="438150" y="682625"/>
            <a:ext cx="6045200" cy="3402013"/>
          </a:xfrm>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endParaRPr lang="en-US" dirty="0">
              <a:latin typeface="Times New Roman" pitchFamily="18" charset="0"/>
            </a:endParaRPr>
          </a:p>
        </p:txBody>
      </p:sp>
    </p:spTree>
    <p:extLst>
      <p:ext uri="{BB962C8B-B14F-4D97-AF65-F5344CB8AC3E}">
        <p14:creationId xmlns:p14="http://schemas.microsoft.com/office/powerpoint/2010/main" val="1840445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6" name="Picture 45" descr="MI_PPT_Temp6.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4700" cy="6864096"/>
          </a:xfrm>
          <a:prstGeom prst="rect">
            <a:avLst/>
          </a:prstGeom>
        </p:spPr>
      </p:pic>
      <p:sp>
        <p:nvSpPr>
          <p:cNvPr id="2" name="Title 1"/>
          <p:cNvSpPr>
            <a:spLocks noGrp="1"/>
          </p:cNvSpPr>
          <p:nvPr>
            <p:ph type="ctrTitle"/>
          </p:nvPr>
        </p:nvSpPr>
        <p:spPr>
          <a:xfrm>
            <a:off x="7151438" y="4156500"/>
            <a:ext cx="4681620" cy="1002240"/>
          </a:xfrm>
        </p:spPr>
        <p:txBody>
          <a:bodyPr anchor="b">
            <a:normAutofit/>
          </a:bodyPr>
          <a:lstStyle>
            <a:lvl1pPr marL="0" algn="r" defTabSz="685749" rtl="0" eaLnBrk="1" latinLnBrk="0" hangingPunct="1">
              <a:lnSpc>
                <a:spcPct val="100000"/>
              </a:lnSpc>
              <a:spcBef>
                <a:spcPct val="0"/>
              </a:spcBef>
              <a:buNone/>
              <a:defRPr lang="en-US" sz="2000" b="1" kern="1200" spc="-8" dirty="0">
                <a:ln>
                  <a:noFill/>
                </a:ln>
                <a:solidFill>
                  <a:schemeClr val="bg1"/>
                </a:solidFill>
                <a:latin typeface="Arial" panose="020B0604020202020204" pitchFamily="34" charset="0"/>
                <a:ea typeface="+mn-ea"/>
                <a:cs typeface="Arial" panose="020B0604020202020204" pitchFamily="34" charset="0"/>
              </a:defRPr>
            </a:lvl1pPr>
          </a:lstStyle>
          <a:p>
            <a:r>
              <a:rPr lang="en-US" dirty="0"/>
              <a:t>Click to edit Master title style</a:t>
            </a:r>
          </a:p>
        </p:txBody>
      </p:sp>
      <p:cxnSp>
        <p:nvCxnSpPr>
          <p:cNvPr id="10" name="Straight Connector 9"/>
          <p:cNvCxnSpPr/>
          <p:nvPr userDrawn="1"/>
        </p:nvCxnSpPr>
        <p:spPr>
          <a:xfrm>
            <a:off x="7176837" y="5221510"/>
            <a:ext cx="45117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22124" y="5892800"/>
            <a:ext cx="12226823" cy="971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Hexagon_MI_CMYK_STANDARD.jpg"/>
          <p:cNvPicPr>
            <a:picLocks noChangeAspect="1"/>
          </p:cNvPicPr>
          <p:nvPr userDrawn="1"/>
        </p:nvPicPr>
        <p:blipFill rotWithShape="1">
          <a:blip r:embed="rId3" cstate="print">
            <a:extLst>
              <a:ext uri="{28A0092B-C50C-407E-A947-70E740481C1C}">
                <a14:useLocalDpi xmlns:a14="http://schemas.microsoft.com/office/drawing/2010/main" val="0"/>
              </a:ext>
            </a:extLst>
          </a:blip>
          <a:srcRect t="17229"/>
          <a:stretch/>
        </p:blipFill>
        <p:spPr>
          <a:xfrm>
            <a:off x="9831085" y="6121400"/>
            <a:ext cx="2151366" cy="726185"/>
          </a:xfrm>
          <a:prstGeom prst="rect">
            <a:avLst/>
          </a:prstGeom>
        </p:spPr>
      </p:pic>
      <p:sp>
        <p:nvSpPr>
          <p:cNvPr id="8" name="TextBox 7"/>
          <p:cNvSpPr txBox="1"/>
          <p:nvPr userDrawn="1"/>
        </p:nvSpPr>
        <p:spPr>
          <a:xfrm>
            <a:off x="289711" y="6378083"/>
            <a:ext cx="517265" cy="207749"/>
          </a:xfrm>
          <a:prstGeom prst="rect">
            <a:avLst/>
          </a:prstGeom>
          <a:noFill/>
        </p:spPr>
        <p:txBody>
          <a:bodyPr wrap="square" rtlCol="0">
            <a:spAutoFit/>
          </a:bodyPr>
          <a:lstStyle/>
          <a:p>
            <a:pPr algn="ctr"/>
            <a:fld id="{DB8CD98A-3E22-453F-A62A-E5EC241D5152}" type="slidenum">
              <a:rPr lang="en-US" sz="750" smtClean="0">
                <a:solidFill>
                  <a:srgbClr val="7F7F7F"/>
                </a:solidFill>
              </a:rPr>
              <a:pPr algn="ctr"/>
              <a:t>‹#›</a:t>
            </a:fld>
            <a:r>
              <a:rPr lang="en-US" sz="750" dirty="0">
                <a:solidFill>
                  <a:srgbClr val="7F7F7F"/>
                </a:solidFill>
              </a:rPr>
              <a:t> </a:t>
            </a:r>
          </a:p>
        </p:txBody>
      </p:sp>
      <p:sp>
        <p:nvSpPr>
          <p:cNvPr id="11" name="TextBox 10"/>
          <p:cNvSpPr txBox="1"/>
          <p:nvPr userDrawn="1"/>
        </p:nvSpPr>
        <p:spPr>
          <a:xfrm>
            <a:off x="849285" y="6339612"/>
            <a:ext cx="4962525" cy="246221"/>
          </a:xfrm>
          <a:prstGeom prst="rect">
            <a:avLst/>
          </a:prstGeom>
          <a:noFill/>
        </p:spPr>
        <p:txBody>
          <a:bodyPr wrap="square" rtlCol="0" anchor="b" anchorCtr="0">
            <a:spAutoFit/>
          </a:bodyPr>
          <a:lstStyle/>
          <a:p>
            <a:r>
              <a:rPr lang="en-US" sz="1000" dirty="0">
                <a:solidFill>
                  <a:srgbClr val="7F7F7F"/>
                </a:solidFill>
              </a:rPr>
              <a:t>Corporate Overview </a:t>
            </a:r>
          </a:p>
        </p:txBody>
      </p:sp>
    </p:spTree>
    <p:extLst>
      <p:ext uri="{BB962C8B-B14F-4D97-AF65-F5344CB8AC3E}">
        <p14:creationId xmlns:p14="http://schemas.microsoft.com/office/powerpoint/2010/main" val="285831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0_Sub_Section/Breaker ">
    <p:spTree>
      <p:nvGrpSpPr>
        <p:cNvPr id="1" name=""/>
        <p:cNvGrpSpPr/>
        <p:nvPr/>
      </p:nvGrpSpPr>
      <p:grpSpPr>
        <a:xfrm>
          <a:off x="0" y="0"/>
          <a:ext cx="0" cy="0"/>
          <a:chOff x="0" y="0"/>
          <a:chExt cx="0" cy="0"/>
        </a:xfrm>
      </p:grpSpPr>
      <p:sp>
        <p:nvSpPr>
          <p:cNvPr id="2" name="Title 1"/>
          <p:cNvSpPr>
            <a:spLocks noGrp="1"/>
          </p:cNvSpPr>
          <p:nvPr>
            <p:ph type="ctrTitle"/>
          </p:nvPr>
        </p:nvSpPr>
        <p:spPr>
          <a:xfrm>
            <a:off x="7150099" y="3940170"/>
            <a:ext cx="4866548" cy="528638"/>
          </a:xfrm>
        </p:spPr>
        <p:txBody>
          <a:bodyPr anchor="b">
            <a:noAutofit/>
          </a:bodyPr>
          <a:lstStyle>
            <a:lvl1pPr marL="0" algn="r" defTabSz="685749" rtl="0" eaLnBrk="1" latinLnBrk="0" hangingPunct="1">
              <a:lnSpc>
                <a:spcPct val="100000"/>
              </a:lnSpc>
              <a:defRPr lang="en-US" sz="1900" b="1" kern="1200" spc="-8" dirty="0">
                <a:ln>
                  <a:noFill/>
                </a:ln>
                <a:solidFill>
                  <a:schemeClr val="accent1"/>
                </a:solidFill>
                <a:latin typeface="Arial" panose="020B0604020202020204" pitchFamily="34" charset="0"/>
                <a:ea typeface="+mn-ea"/>
                <a:cs typeface="Arial" panose="020B0604020202020204" pitchFamily="34" charset="0"/>
              </a:defRPr>
            </a:lvl1pPr>
          </a:lstStyle>
          <a:p>
            <a:r>
              <a:rPr lang="en-US" dirty="0"/>
              <a:t>Click to edit Master title style</a:t>
            </a:r>
          </a:p>
        </p:txBody>
      </p:sp>
      <p:cxnSp>
        <p:nvCxnSpPr>
          <p:cNvPr id="10" name="Straight Connector 9"/>
          <p:cNvCxnSpPr/>
          <p:nvPr userDrawn="1"/>
        </p:nvCxnSpPr>
        <p:spPr>
          <a:xfrm flipH="1">
            <a:off x="7264401" y="4532670"/>
            <a:ext cx="466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9444308" y="6122952"/>
            <a:ext cx="2459789" cy="572324"/>
            <a:chOff x="1936751" y="5480050"/>
            <a:chExt cx="7558088" cy="2344738"/>
          </a:xfrm>
        </p:grpSpPr>
        <p:sp>
          <p:nvSpPr>
            <p:cNvPr id="34" name="Freeform 5"/>
            <p:cNvSpPr>
              <a:spLocks/>
            </p:cNvSpPr>
            <p:nvPr userDrawn="1"/>
          </p:nvSpPr>
          <p:spPr bwMode="auto">
            <a:xfrm>
              <a:off x="4524376" y="6262688"/>
              <a:ext cx="615950" cy="795338"/>
            </a:xfrm>
            <a:custGeom>
              <a:avLst/>
              <a:gdLst>
                <a:gd name="T0" fmla="*/ 297 w 388"/>
                <a:gd name="T1" fmla="*/ 501 h 501"/>
                <a:gd name="T2" fmla="*/ 297 w 388"/>
                <a:gd name="T3" fmla="*/ 282 h 501"/>
                <a:gd name="T4" fmla="*/ 92 w 388"/>
                <a:gd name="T5" fmla="*/ 282 h 501"/>
                <a:gd name="T6" fmla="*/ 92 w 388"/>
                <a:gd name="T7" fmla="*/ 501 h 501"/>
                <a:gd name="T8" fmla="*/ 0 w 388"/>
                <a:gd name="T9" fmla="*/ 501 h 501"/>
                <a:gd name="T10" fmla="*/ 0 w 388"/>
                <a:gd name="T11" fmla="*/ 0 h 501"/>
                <a:gd name="T12" fmla="*/ 92 w 388"/>
                <a:gd name="T13" fmla="*/ 0 h 501"/>
                <a:gd name="T14" fmla="*/ 92 w 388"/>
                <a:gd name="T15" fmla="*/ 196 h 501"/>
                <a:gd name="T16" fmla="*/ 297 w 388"/>
                <a:gd name="T17" fmla="*/ 196 h 501"/>
                <a:gd name="T18" fmla="*/ 297 w 388"/>
                <a:gd name="T19" fmla="*/ 0 h 501"/>
                <a:gd name="T20" fmla="*/ 388 w 388"/>
                <a:gd name="T21" fmla="*/ 0 h 501"/>
                <a:gd name="T22" fmla="*/ 388 w 388"/>
                <a:gd name="T23" fmla="*/ 501 h 501"/>
                <a:gd name="T24" fmla="*/ 297 w 388"/>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501">
                  <a:moveTo>
                    <a:pt x="297" y="501"/>
                  </a:moveTo>
                  <a:lnTo>
                    <a:pt x="297" y="282"/>
                  </a:lnTo>
                  <a:lnTo>
                    <a:pt x="92" y="282"/>
                  </a:lnTo>
                  <a:lnTo>
                    <a:pt x="92" y="501"/>
                  </a:lnTo>
                  <a:lnTo>
                    <a:pt x="0" y="501"/>
                  </a:lnTo>
                  <a:lnTo>
                    <a:pt x="0" y="0"/>
                  </a:lnTo>
                  <a:lnTo>
                    <a:pt x="92" y="0"/>
                  </a:lnTo>
                  <a:lnTo>
                    <a:pt x="92" y="196"/>
                  </a:lnTo>
                  <a:lnTo>
                    <a:pt x="297" y="196"/>
                  </a:lnTo>
                  <a:lnTo>
                    <a:pt x="297" y="0"/>
                  </a:lnTo>
                  <a:lnTo>
                    <a:pt x="388" y="0"/>
                  </a:lnTo>
                  <a:lnTo>
                    <a:pt x="388" y="501"/>
                  </a:lnTo>
                  <a:lnTo>
                    <a:pt x="297" y="501"/>
                  </a:lnTo>
                  <a:close/>
                </a:path>
              </a:pathLst>
            </a:cu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5" name="Freeform 6"/>
            <p:cNvSpPr>
              <a:spLocks/>
            </p:cNvSpPr>
            <p:nvPr userDrawn="1"/>
          </p:nvSpPr>
          <p:spPr bwMode="auto">
            <a:xfrm>
              <a:off x="5291138" y="6262688"/>
              <a:ext cx="542925" cy="795338"/>
            </a:xfrm>
            <a:custGeom>
              <a:avLst/>
              <a:gdLst>
                <a:gd name="T0" fmla="*/ 0 w 342"/>
                <a:gd name="T1" fmla="*/ 501 h 501"/>
                <a:gd name="T2" fmla="*/ 0 w 342"/>
                <a:gd name="T3" fmla="*/ 0 h 501"/>
                <a:gd name="T4" fmla="*/ 342 w 342"/>
                <a:gd name="T5" fmla="*/ 0 h 501"/>
                <a:gd name="T6" fmla="*/ 342 w 342"/>
                <a:gd name="T7" fmla="*/ 82 h 501"/>
                <a:gd name="T8" fmla="*/ 90 w 342"/>
                <a:gd name="T9" fmla="*/ 82 h 501"/>
                <a:gd name="T10" fmla="*/ 90 w 342"/>
                <a:gd name="T11" fmla="*/ 199 h 501"/>
                <a:gd name="T12" fmla="*/ 310 w 342"/>
                <a:gd name="T13" fmla="*/ 199 h 501"/>
                <a:gd name="T14" fmla="*/ 310 w 342"/>
                <a:gd name="T15" fmla="*/ 281 h 501"/>
                <a:gd name="T16" fmla="*/ 90 w 342"/>
                <a:gd name="T17" fmla="*/ 281 h 501"/>
                <a:gd name="T18" fmla="*/ 90 w 342"/>
                <a:gd name="T19" fmla="*/ 418 h 501"/>
                <a:gd name="T20" fmla="*/ 342 w 342"/>
                <a:gd name="T21" fmla="*/ 418 h 501"/>
                <a:gd name="T22" fmla="*/ 342 w 342"/>
                <a:gd name="T23" fmla="*/ 501 h 501"/>
                <a:gd name="T24" fmla="*/ 0 w 34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501">
                  <a:moveTo>
                    <a:pt x="0" y="501"/>
                  </a:moveTo>
                  <a:lnTo>
                    <a:pt x="0" y="0"/>
                  </a:lnTo>
                  <a:lnTo>
                    <a:pt x="342" y="0"/>
                  </a:lnTo>
                  <a:lnTo>
                    <a:pt x="342" y="82"/>
                  </a:lnTo>
                  <a:lnTo>
                    <a:pt x="90" y="82"/>
                  </a:lnTo>
                  <a:lnTo>
                    <a:pt x="90" y="199"/>
                  </a:lnTo>
                  <a:lnTo>
                    <a:pt x="310" y="199"/>
                  </a:lnTo>
                  <a:lnTo>
                    <a:pt x="310" y="281"/>
                  </a:lnTo>
                  <a:lnTo>
                    <a:pt x="90" y="281"/>
                  </a:lnTo>
                  <a:lnTo>
                    <a:pt x="90" y="418"/>
                  </a:lnTo>
                  <a:lnTo>
                    <a:pt x="342" y="418"/>
                  </a:lnTo>
                  <a:lnTo>
                    <a:pt x="342" y="501"/>
                  </a:lnTo>
                  <a:lnTo>
                    <a:pt x="0" y="501"/>
                  </a:lnTo>
                  <a:close/>
                </a:path>
              </a:pathLst>
            </a:cu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6" name="Freeform 7"/>
            <p:cNvSpPr>
              <a:spLocks/>
            </p:cNvSpPr>
            <p:nvPr userDrawn="1"/>
          </p:nvSpPr>
          <p:spPr bwMode="auto">
            <a:xfrm>
              <a:off x="5905501" y="6262688"/>
              <a:ext cx="669925" cy="795338"/>
            </a:xfrm>
            <a:custGeom>
              <a:avLst/>
              <a:gdLst>
                <a:gd name="T0" fmla="*/ 321 w 422"/>
                <a:gd name="T1" fmla="*/ 501 h 501"/>
                <a:gd name="T2" fmla="*/ 210 w 422"/>
                <a:gd name="T3" fmla="*/ 319 h 501"/>
                <a:gd name="T4" fmla="*/ 98 w 422"/>
                <a:gd name="T5" fmla="*/ 501 h 501"/>
                <a:gd name="T6" fmla="*/ 0 w 422"/>
                <a:gd name="T7" fmla="*/ 501 h 501"/>
                <a:gd name="T8" fmla="*/ 157 w 422"/>
                <a:gd name="T9" fmla="*/ 246 h 501"/>
                <a:gd name="T10" fmla="*/ 1 w 422"/>
                <a:gd name="T11" fmla="*/ 0 h 501"/>
                <a:gd name="T12" fmla="*/ 100 w 422"/>
                <a:gd name="T13" fmla="*/ 0 h 501"/>
                <a:gd name="T14" fmla="*/ 213 w 422"/>
                <a:gd name="T15" fmla="*/ 175 h 501"/>
                <a:gd name="T16" fmla="*/ 321 w 422"/>
                <a:gd name="T17" fmla="*/ 0 h 501"/>
                <a:gd name="T18" fmla="*/ 419 w 422"/>
                <a:gd name="T19" fmla="*/ 0 h 501"/>
                <a:gd name="T20" fmla="*/ 266 w 422"/>
                <a:gd name="T21" fmla="*/ 246 h 501"/>
                <a:gd name="T22" fmla="*/ 422 w 422"/>
                <a:gd name="T23" fmla="*/ 501 h 501"/>
                <a:gd name="T24" fmla="*/ 321 w 42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01">
                  <a:moveTo>
                    <a:pt x="321" y="501"/>
                  </a:moveTo>
                  <a:lnTo>
                    <a:pt x="210" y="319"/>
                  </a:lnTo>
                  <a:lnTo>
                    <a:pt x="98" y="501"/>
                  </a:lnTo>
                  <a:lnTo>
                    <a:pt x="0" y="501"/>
                  </a:lnTo>
                  <a:lnTo>
                    <a:pt x="157" y="246"/>
                  </a:lnTo>
                  <a:lnTo>
                    <a:pt x="1" y="0"/>
                  </a:lnTo>
                  <a:lnTo>
                    <a:pt x="100" y="0"/>
                  </a:lnTo>
                  <a:lnTo>
                    <a:pt x="213" y="175"/>
                  </a:lnTo>
                  <a:lnTo>
                    <a:pt x="321" y="0"/>
                  </a:lnTo>
                  <a:lnTo>
                    <a:pt x="419" y="0"/>
                  </a:lnTo>
                  <a:lnTo>
                    <a:pt x="266" y="246"/>
                  </a:lnTo>
                  <a:lnTo>
                    <a:pt x="422" y="501"/>
                  </a:lnTo>
                  <a:lnTo>
                    <a:pt x="321" y="501"/>
                  </a:lnTo>
                  <a:close/>
                </a:path>
              </a:pathLst>
            </a:cu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7" name="Freeform 8"/>
            <p:cNvSpPr>
              <a:spLocks noEditPoints="1"/>
            </p:cNvSpPr>
            <p:nvPr userDrawn="1"/>
          </p:nvSpPr>
          <p:spPr bwMode="auto">
            <a:xfrm>
              <a:off x="6583363" y="6262688"/>
              <a:ext cx="714375" cy="795338"/>
            </a:xfrm>
            <a:custGeom>
              <a:avLst/>
              <a:gdLst>
                <a:gd name="T0" fmla="*/ 355 w 450"/>
                <a:gd name="T1" fmla="*/ 501 h 501"/>
                <a:gd name="T2" fmla="*/ 323 w 450"/>
                <a:gd name="T3" fmla="*/ 404 h 501"/>
                <a:gd name="T4" fmla="*/ 125 w 450"/>
                <a:gd name="T5" fmla="*/ 404 h 501"/>
                <a:gd name="T6" fmla="*/ 92 w 450"/>
                <a:gd name="T7" fmla="*/ 501 h 501"/>
                <a:gd name="T8" fmla="*/ 0 w 450"/>
                <a:gd name="T9" fmla="*/ 501 h 501"/>
                <a:gd name="T10" fmla="*/ 176 w 450"/>
                <a:gd name="T11" fmla="*/ 0 h 501"/>
                <a:gd name="T12" fmla="*/ 275 w 450"/>
                <a:gd name="T13" fmla="*/ 0 h 501"/>
                <a:gd name="T14" fmla="*/ 450 w 450"/>
                <a:gd name="T15" fmla="*/ 501 h 501"/>
                <a:gd name="T16" fmla="*/ 355 w 450"/>
                <a:gd name="T17" fmla="*/ 501 h 501"/>
                <a:gd name="T18" fmla="*/ 224 w 450"/>
                <a:gd name="T19" fmla="*/ 111 h 501"/>
                <a:gd name="T20" fmla="*/ 152 w 450"/>
                <a:gd name="T21" fmla="*/ 323 h 501"/>
                <a:gd name="T22" fmla="*/ 295 w 450"/>
                <a:gd name="T23" fmla="*/ 323 h 501"/>
                <a:gd name="T24" fmla="*/ 224 w 450"/>
                <a:gd name="T25" fmla="*/ 11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1">
                  <a:moveTo>
                    <a:pt x="355" y="501"/>
                  </a:moveTo>
                  <a:lnTo>
                    <a:pt x="323" y="404"/>
                  </a:lnTo>
                  <a:lnTo>
                    <a:pt x="125" y="404"/>
                  </a:lnTo>
                  <a:lnTo>
                    <a:pt x="92" y="501"/>
                  </a:lnTo>
                  <a:lnTo>
                    <a:pt x="0" y="501"/>
                  </a:lnTo>
                  <a:lnTo>
                    <a:pt x="176" y="0"/>
                  </a:lnTo>
                  <a:lnTo>
                    <a:pt x="275" y="0"/>
                  </a:lnTo>
                  <a:lnTo>
                    <a:pt x="450" y="501"/>
                  </a:lnTo>
                  <a:lnTo>
                    <a:pt x="355" y="501"/>
                  </a:lnTo>
                  <a:close/>
                  <a:moveTo>
                    <a:pt x="224" y="111"/>
                  </a:moveTo>
                  <a:lnTo>
                    <a:pt x="152" y="323"/>
                  </a:lnTo>
                  <a:lnTo>
                    <a:pt x="295" y="323"/>
                  </a:lnTo>
                  <a:lnTo>
                    <a:pt x="224" y="111"/>
                  </a:lnTo>
                  <a:close/>
                </a:path>
              </a:pathLst>
            </a:cu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8" name="Freeform 9"/>
            <p:cNvSpPr>
              <a:spLocks/>
            </p:cNvSpPr>
            <p:nvPr userDrawn="1"/>
          </p:nvSpPr>
          <p:spPr bwMode="auto">
            <a:xfrm>
              <a:off x="7327901" y="6248400"/>
              <a:ext cx="646113" cy="823913"/>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9" name="Freeform 10"/>
            <p:cNvSpPr>
              <a:spLocks noEditPoints="1"/>
            </p:cNvSpPr>
            <p:nvPr userDrawn="1"/>
          </p:nvSpPr>
          <p:spPr bwMode="auto">
            <a:xfrm>
              <a:off x="8091488" y="6248400"/>
              <a:ext cx="657225" cy="823913"/>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0" name="Freeform 11"/>
            <p:cNvSpPr>
              <a:spLocks/>
            </p:cNvSpPr>
            <p:nvPr userDrawn="1"/>
          </p:nvSpPr>
          <p:spPr bwMode="auto">
            <a:xfrm>
              <a:off x="8861426" y="6262688"/>
              <a:ext cx="633413" cy="795338"/>
            </a:xfrm>
            <a:custGeom>
              <a:avLst/>
              <a:gdLst>
                <a:gd name="T0" fmla="*/ 305 w 399"/>
                <a:gd name="T1" fmla="*/ 501 h 501"/>
                <a:gd name="T2" fmla="*/ 88 w 399"/>
                <a:gd name="T3" fmla="*/ 156 h 501"/>
                <a:gd name="T4" fmla="*/ 88 w 399"/>
                <a:gd name="T5" fmla="*/ 501 h 501"/>
                <a:gd name="T6" fmla="*/ 0 w 399"/>
                <a:gd name="T7" fmla="*/ 501 h 501"/>
                <a:gd name="T8" fmla="*/ 0 w 399"/>
                <a:gd name="T9" fmla="*/ 0 h 501"/>
                <a:gd name="T10" fmla="*/ 96 w 399"/>
                <a:gd name="T11" fmla="*/ 0 h 501"/>
                <a:gd name="T12" fmla="*/ 309 w 399"/>
                <a:gd name="T13" fmla="*/ 339 h 501"/>
                <a:gd name="T14" fmla="*/ 309 w 399"/>
                <a:gd name="T15" fmla="*/ 0 h 501"/>
                <a:gd name="T16" fmla="*/ 399 w 399"/>
                <a:gd name="T17" fmla="*/ 0 h 501"/>
                <a:gd name="T18" fmla="*/ 399 w 399"/>
                <a:gd name="T19" fmla="*/ 501 h 501"/>
                <a:gd name="T20" fmla="*/ 305 w 399"/>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501">
                  <a:moveTo>
                    <a:pt x="305" y="501"/>
                  </a:moveTo>
                  <a:lnTo>
                    <a:pt x="88" y="156"/>
                  </a:lnTo>
                  <a:lnTo>
                    <a:pt x="88" y="501"/>
                  </a:lnTo>
                  <a:lnTo>
                    <a:pt x="0" y="501"/>
                  </a:lnTo>
                  <a:lnTo>
                    <a:pt x="0" y="0"/>
                  </a:lnTo>
                  <a:lnTo>
                    <a:pt x="96" y="0"/>
                  </a:lnTo>
                  <a:lnTo>
                    <a:pt x="309" y="339"/>
                  </a:lnTo>
                  <a:lnTo>
                    <a:pt x="309" y="0"/>
                  </a:lnTo>
                  <a:lnTo>
                    <a:pt x="399" y="0"/>
                  </a:lnTo>
                  <a:lnTo>
                    <a:pt x="399" y="501"/>
                  </a:lnTo>
                  <a:lnTo>
                    <a:pt x="305" y="501"/>
                  </a:lnTo>
                  <a:close/>
                </a:path>
              </a:pathLst>
            </a:cu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1" name="Freeform 12"/>
            <p:cNvSpPr>
              <a:spLocks/>
            </p:cNvSpPr>
            <p:nvPr userDrawn="1"/>
          </p:nvSpPr>
          <p:spPr bwMode="auto">
            <a:xfrm>
              <a:off x="2954338" y="7239000"/>
              <a:ext cx="1014413" cy="585788"/>
            </a:xfrm>
            <a:custGeom>
              <a:avLst/>
              <a:gdLst>
                <a:gd name="T0" fmla="*/ 213 w 639"/>
                <a:gd name="T1" fmla="*/ 0 h 369"/>
                <a:gd name="T2" fmla="*/ 0 w 639"/>
                <a:gd name="T3" fmla="*/ 369 h 369"/>
                <a:gd name="T4" fmla="*/ 639 w 639"/>
                <a:gd name="T5" fmla="*/ 0 h 369"/>
                <a:gd name="T6" fmla="*/ 213 w 639"/>
                <a:gd name="T7" fmla="*/ 0 h 369"/>
              </a:gdLst>
              <a:ahLst/>
              <a:cxnLst>
                <a:cxn ang="0">
                  <a:pos x="T0" y="T1"/>
                </a:cxn>
                <a:cxn ang="0">
                  <a:pos x="T2" y="T3"/>
                </a:cxn>
                <a:cxn ang="0">
                  <a:pos x="T4" y="T5"/>
                </a:cxn>
                <a:cxn ang="0">
                  <a:pos x="T6" y="T7"/>
                </a:cxn>
              </a:cxnLst>
              <a:rect l="0" t="0" r="r" b="b"/>
              <a:pathLst>
                <a:path w="639" h="369">
                  <a:moveTo>
                    <a:pt x="213" y="0"/>
                  </a:moveTo>
                  <a:lnTo>
                    <a:pt x="0" y="369"/>
                  </a:lnTo>
                  <a:lnTo>
                    <a:pt x="639" y="0"/>
                  </a:lnTo>
                  <a:lnTo>
                    <a:pt x="213" y="0"/>
                  </a:lnTo>
                  <a:close/>
                </a:path>
              </a:pathLst>
            </a:custGeom>
            <a:solidFill>
              <a:srgbClr val="BAD9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2" name="Freeform 13"/>
            <p:cNvSpPr>
              <a:spLocks/>
            </p:cNvSpPr>
            <p:nvPr userDrawn="1"/>
          </p:nvSpPr>
          <p:spPr bwMode="auto">
            <a:xfrm>
              <a:off x="3292476" y="6064250"/>
              <a:ext cx="676275" cy="1174750"/>
            </a:xfrm>
            <a:custGeom>
              <a:avLst/>
              <a:gdLst>
                <a:gd name="T0" fmla="*/ 426 w 426"/>
                <a:gd name="T1" fmla="*/ 740 h 740"/>
                <a:gd name="T2" fmla="*/ 426 w 426"/>
                <a:gd name="T3" fmla="*/ 0 h 740"/>
                <a:gd name="T4" fmla="*/ 426 w 426"/>
                <a:gd name="T5" fmla="*/ 0 h 740"/>
                <a:gd name="T6" fmla="*/ 0 w 426"/>
                <a:gd name="T7" fmla="*/ 740 h 740"/>
                <a:gd name="T8" fmla="*/ 426 w 426"/>
                <a:gd name="T9" fmla="*/ 740 h 740"/>
              </a:gdLst>
              <a:ahLst/>
              <a:cxnLst>
                <a:cxn ang="0">
                  <a:pos x="T0" y="T1"/>
                </a:cxn>
                <a:cxn ang="0">
                  <a:pos x="T2" y="T3"/>
                </a:cxn>
                <a:cxn ang="0">
                  <a:pos x="T4" y="T5"/>
                </a:cxn>
                <a:cxn ang="0">
                  <a:pos x="T6" y="T7"/>
                </a:cxn>
                <a:cxn ang="0">
                  <a:pos x="T8" y="T9"/>
                </a:cxn>
              </a:cxnLst>
              <a:rect l="0" t="0" r="r" b="b"/>
              <a:pathLst>
                <a:path w="426" h="740">
                  <a:moveTo>
                    <a:pt x="426" y="740"/>
                  </a:moveTo>
                  <a:lnTo>
                    <a:pt x="426" y="0"/>
                  </a:lnTo>
                  <a:lnTo>
                    <a:pt x="426" y="0"/>
                  </a:lnTo>
                  <a:lnTo>
                    <a:pt x="0" y="740"/>
                  </a:lnTo>
                  <a:lnTo>
                    <a:pt x="426" y="740"/>
                  </a:lnTo>
                  <a:close/>
                </a:path>
              </a:pathLst>
            </a:custGeom>
            <a:solidFill>
              <a:srgbClr val="0098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3" name="Freeform 14"/>
            <p:cNvSpPr>
              <a:spLocks/>
            </p:cNvSpPr>
            <p:nvPr userDrawn="1"/>
          </p:nvSpPr>
          <p:spPr bwMode="auto">
            <a:xfrm>
              <a:off x="2278063" y="5480050"/>
              <a:ext cx="676275" cy="1465263"/>
            </a:xfrm>
            <a:custGeom>
              <a:avLst/>
              <a:gdLst>
                <a:gd name="T0" fmla="*/ 105 w 426"/>
                <a:gd name="T1" fmla="*/ 923 h 923"/>
                <a:gd name="T2" fmla="*/ 426 w 426"/>
                <a:gd name="T3" fmla="*/ 738 h 923"/>
                <a:gd name="T4" fmla="*/ 426 w 426"/>
                <a:gd name="T5" fmla="*/ 0 h 923"/>
                <a:gd name="T6" fmla="*/ 0 w 426"/>
                <a:gd name="T7" fmla="*/ 738 h 923"/>
                <a:gd name="T8" fmla="*/ 105 w 426"/>
                <a:gd name="T9" fmla="*/ 923 h 923"/>
              </a:gdLst>
              <a:ahLst/>
              <a:cxnLst>
                <a:cxn ang="0">
                  <a:pos x="T0" y="T1"/>
                </a:cxn>
                <a:cxn ang="0">
                  <a:pos x="T2" y="T3"/>
                </a:cxn>
                <a:cxn ang="0">
                  <a:pos x="T4" y="T5"/>
                </a:cxn>
                <a:cxn ang="0">
                  <a:pos x="T6" y="T7"/>
                </a:cxn>
                <a:cxn ang="0">
                  <a:pos x="T8" y="T9"/>
                </a:cxn>
              </a:cxnLst>
              <a:rect l="0" t="0" r="r" b="b"/>
              <a:pathLst>
                <a:path w="426" h="923">
                  <a:moveTo>
                    <a:pt x="105" y="923"/>
                  </a:moveTo>
                  <a:lnTo>
                    <a:pt x="426" y="738"/>
                  </a:lnTo>
                  <a:lnTo>
                    <a:pt x="426" y="0"/>
                  </a:lnTo>
                  <a:lnTo>
                    <a:pt x="0" y="738"/>
                  </a:lnTo>
                  <a:lnTo>
                    <a:pt x="105" y="923"/>
                  </a:lnTo>
                  <a:close/>
                </a:path>
              </a:pathLst>
            </a:custGeom>
            <a:solidFill>
              <a:srgbClr val="BAD9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4" name="Freeform 15"/>
            <p:cNvSpPr>
              <a:spLocks/>
            </p:cNvSpPr>
            <p:nvPr userDrawn="1"/>
          </p:nvSpPr>
          <p:spPr bwMode="auto">
            <a:xfrm>
              <a:off x="2616201" y="7239000"/>
              <a:ext cx="338138" cy="585788"/>
            </a:xfrm>
            <a:custGeom>
              <a:avLst/>
              <a:gdLst>
                <a:gd name="T0" fmla="*/ 0 w 213"/>
                <a:gd name="T1" fmla="*/ 0 h 369"/>
                <a:gd name="T2" fmla="*/ 213 w 213"/>
                <a:gd name="T3" fmla="*/ 369 h 369"/>
                <a:gd name="T4" fmla="*/ 213 w 213"/>
                <a:gd name="T5" fmla="*/ 0 h 369"/>
                <a:gd name="T6" fmla="*/ 0 w 213"/>
                <a:gd name="T7" fmla="*/ 0 h 369"/>
              </a:gdLst>
              <a:ahLst/>
              <a:cxnLst>
                <a:cxn ang="0">
                  <a:pos x="T0" y="T1"/>
                </a:cxn>
                <a:cxn ang="0">
                  <a:pos x="T2" y="T3"/>
                </a:cxn>
                <a:cxn ang="0">
                  <a:pos x="T4" y="T5"/>
                </a:cxn>
                <a:cxn ang="0">
                  <a:pos x="T6" y="T7"/>
                </a:cxn>
              </a:cxnLst>
              <a:rect l="0" t="0" r="r" b="b"/>
              <a:pathLst>
                <a:path w="213" h="369">
                  <a:moveTo>
                    <a:pt x="0" y="0"/>
                  </a:moveTo>
                  <a:lnTo>
                    <a:pt x="213" y="369"/>
                  </a:lnTo>
                  <a:lnTo>
                    <a:pt x="213" y="0"/>
                  </a:lnTo>
                  <a:lnTo>
                    <a:pt x="0" y="0"/>
                  </a:lnTo>
                  <a:close/>
                </a:path>
              </a:pathLst>
            </a:custGeom>
            <a:solidFill>
              <a:srgbClr val="BAD9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5" name="Freeform 16"/>
            <p:cNvSpPr>
              <a:spLocks/>
            </p:cNvSpPr>
            <p:nvPr userDrawn="1"/>
          </p:nvSpPr>
          <p:spPr bwMode="auto">
            <a:xfrm>
              <a:off x="2444751" y="6651625"/>
              <a:ext cx="509588" cy="587375"/>
            </a:xfrm>
            <a:custGeom>
              <a:avLst/>
              <a:gdLst>
                <a:gd name="T0" fmla="*/ 321 w 321"/>
                <a:gd name="T1" fmla="*/ 0 h 370"/>
                <a:gd name="T2" fmla="*/ 0 w 321"/>
                <a:gd name="T3" fmla="*/ 185 h 370"/>
                <a:gd name="T4" fmla="*/ 108 w 321"/>
                <a:gd name="T5" fmla="*/ 370 h 370"/>
                <a:gd name="T6" fmla="*/ 321 w 321"/>
                <a:gd name="T7" fmla="*/ 370 h 370"/>
                <a:gd name="T8" fmla="*/ 321 w 321"/>
                <a:gd name="T9" fmla="*/ 0 h 370"/>
              </a:gdLst>
              <a:ahLst/>
              <a:cxnLst>
                <a:cxn ang="0">
                  <a:pos x="T0" y="T1"/>
                </a:cxn>
                <a:cxn ang="0">
                  <a:pos x="T2" y="T3"/>
                </a:cxn>
                <a:cxn ang="0">
                  <a:pos x="T4" y="T5"/>
                </a:cxn>
                <a:cxn ang="0">
                  <a:pos x="T6" y="T7"/>
                </a:cxn>
                <a:cxn ang="0">
                  <a:pos x="T8" y="T9"/>
                </a:cxn>
              </a:cxnLst>
              <a:rect l="0" t="0" r="r" b="b"/>
              <a:pathLst>
                <a:path w="321" h="370">
                  <a:moveTo>
                    <a:pt x="321" y="0"/>
                  </a:moveTo>
                  <a:lnTo>
                    <a:pt x="0" y="185"/>
                  </a:lnTo>
                  <a:lnTo>
                    <a:pt x="108" y="370"/>
                  </a:lnTo>
                  <a:lnTo>
                    <a:pt x="321" y="370"/>
                  </a:lnTo>
                  <a:lnTo>
                    <a:pt x="321" y="0"/>
                  </a:lnTo>
                  <a:close/>
                </a:path>
              </a:pathLst>
            </a:custGeom>
            <a:solidFill>
              <a:srgbClr val="0098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Freeform 17"/>
            <p:cNvSpPr>
              <a:spLocks/>
            </p:cNvSpPr>
            <p:nvPr userDrawn="1"/>
          </p:nvSpPr>
          <p:spPr bwMode="auto">
            <a:xfrm>
              <a:off x="1936751" y="6945313"/>
              <a:ext cx="679450" cy="293688"/>
            </a:xfrm>
            <a:custGeom>
              <a:avLst/>
              <a:gdLst>
                <a:gd name="T0" fmla="*/ 0 w 428"/>
                <a:gd name="T1" fmla="*/ 185 h 185"/>
                <a:gd name="T2" fmla="*/ 428 w 428"/>
                <a:gd name="T3" fmla="*/ 185 h 185"/>
                <a:gd name="T4" fmla="*/ 320 w 428"/>
                <a:gd name="T5" fmla="*/ 0 h 185"/>
                <a:gd name="T6" fmla="*/ 0 w 428"/>
                <a:gd name="T7" fmla="*/ 185 h 185"/>
              </a:gdLst>
              <a:ahLst/>
              <a:cxnLst>
                <a:cxn ang="0">
                  <a:pos x="T0" y="T1"/>
                </a:cxn>
                <a:cxn ang="0">
                  <a:pos x="T2" y="T3"/>
                </a:cxn>
                <a:cxn ang="0">
                  <a:pos x="T4" y="T5"/>
                </a:cxn>
                <a:cxn ang="0">
                  <a:pos x="T6" y="T7"/>
                </a:cxn>
              </a:cxnLst>
              <a:rect l="0" t="0" r="r" b="b"/>
              <a:pathLst>
                <a:path w="428" h="185">
                  <a:moveTo>
                    <a:pt x="0" y="185"/>
                  </a:moveTo>
                  <a:lnTo>
                    <a:pt x="428" y="185"/>
                  </a:lnTo>
                  <a:lnTo>
                    <a:pt x="320" y="0"/>
                  </a:lnTo>
                  <a:lnTo>
                    <a:pt x="0" y="185"/>
                  </a:lnTo>
                  <a:close/>
                </a:path>
              </a:pathLst>
            </a:custGeom>
            <a:solidFill>
              <a:srgbClr val="77C2D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7" name="Freeform 18"/>
            <p:cNvSpPr>
              <a:spLocks/>
            </p:cNvSpPr>
            <p:nvPr userDrawn="1"/>
          </p:nvSpPr>
          <p:spPr bwMode="auto">
            <a:xfrm>
              <a:off x="2954338" y="6064250"/>
              <a:ext cx="1014413" cy="1174750"/>
            </a:xfrm>
            <a:custGeom>
              <a:avLst/>
              <a:gdLst>
                <a:gd name="T0" fmla="*/ 213 w 639"/>
                <a:gd name="T1" fmla="*/ 740 h 740"/>
                <a:gd name="T2" fmla="*/ 639 w 639"/>
                <a:gd name="T3" fmla="*/ 0 h 740"/>
                <a:gd name="T4" fmla="*/ 0 w 639"/>
                <a:gd name="T5" fmla="*/ 370 h 740"/>
                <a:gd name="T6" fmla="*/ 0 w 639"/>
                <a:gd name="T7" fmla="*/ 740 h 740"/>
                <a:gd name="T8" fmla="*/ 213 w 639"/>
                <a:gd name="T9" fmla="*/ 740 h 740"/>
              </a:gdLst>
              <a:ahLst/>
              <a:cxnLst>
                <a:cxn ang="0">
                  <a:pos x="T0" y="T1"/>
                </a:cxn>
                <a:cxn ang="0">
                  <a:pos x="T2" y="T3"/>
                </a:cxn>
                <a:cxn ang="0">
                  <a:pos x="T4" y="T5"/>
                </a:cxn>
                <a:cxn ang="0">
                  <a:pos x="T6" y="T7"/>
                </a:cxn>
                <a:cxn ang="0">
                  <a:pos x="T8" y="T9"/>
                </a:cxn>
              </a:cxnLst>
              <a:rect l="0" t="0" r="r" b="b"/>
              <a:pathLst>
                <a:path w="639" h="740">
                  <a:moveTo>
                    <a:pt x="213" y="740"/>
                  </a:moveTo>
                  <a:lnTo>
                    <a:pt x="639" y="0"/>
                  </a:lnTo>
                  <a:lnTo>
                    <a:pt x="0" y="370"/>
                  </a:lnTo>
                  <a:lnTo>
                    <a:pt x="0" y="740"/>
                  </a:lnTo>
                  <a:lnTo>
                    <a:pt x="213" y="740"/>
                  </a:lnTo>
                  <a:close/>
                </a:path>
              </a:pathLst>
            </a:custGeom>
            <a:solidFill>
              <a:srgbClr val="77C2D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8" name="Freeform 19"/>
            <p:cNvSpPr>
              <a:spLocks/>
            </p:cNvSpPr>
            <p:nvPr userDrawn="1"/>
          </p:nvSpPr>
          <p:spPr bwMode="auto">
            <a:xfrm>
              <a:off x="1936751" y="6064250"/>
              <a:ext cx="341313" cy="1174750"/>
            </a:xfrm>
            <a:custGeom>
              <a:avLst/>
              <a:gdLst>
                <a:gd name="T0" fmla="*/ 0 w 215"/>
                <a:gd name="T1" fmla="*/ 0 h 740"/>
                <a:gd name="T2" fmla="*/ 0 w 215"/>
                <a:gd name="T3" fmla="*/ 740 h 740"/>
                <a:gd name="T4" fmla="*/ 215 w 215"/>
                <a:gd name="T5" fmla="*/ 370 h 740"/>
                <a:gd name="T6" fmla="*/ 0 w 215"/>
                <a:gd name="T7" fmla="*/ 0 h 740"/>
              </a:gdLst>
              <a:ahLst/>
              <a:cxnLst>
                <a:cxn ang="0">
                  <a:pos x="T0" y="T1"/>
                </a:cxn>
                <a:cxn ang="0">
                  <a:pos x="T2" y="T3"/>
                </a:cxn>
                <a:cxn ang="0">
                  <a:pos x="T4" y="T5"/>
                </a:cxn>
                <a:cxn ang="0">
                  <a:pos x="T6" y="T7"/>
                </a:cxn>
              </a:cxnLst>
              <a:rect l="0" t="0" r="r" b="b"/>
              <a:pathLst>
                <a:path w="215" h="740">
                  <a:moveTo>
                    <a:pt x="0" y="0"/>
                  </a:moveTo>
                  <a:lnTo>
                    <a:pt x="0" y="740"/>
                  </a:lnTo>
                  <a:lnTo>
                    <a:pt x="215" y="370"/>
                  </a:lnTo>
                  <a:lnTo>
                    <a:pt x="0" y="0"/>
                  </a:lnTo>
                  <a:close/>
                </a:path>
              </a:pathLst>
            </a:custGeom>
            <a:solidFill>
              <a:srgbClr val="77C2D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9" name="Freeform 20"/>
            <p:cNvSpPr>
              <a:spLocks/>
            </p:cNvSpPr>
            <p:nvPr userDrawn="1"/>
          </p:nvSpPr>
          <p:spPr bwMode="auto">
            <a:xfrm>
              <a:off x="1936751" y="5480050"/>
              <a:ext cx="1017588" cy="1171575"/>
            </a:xfrm>
            <a:custGeom>
              <a:avLst/>
              <a:gdLst>
                <a:gd name="T0" fmla="*/ 641 w 641"/>
                <a:gd name="T1" fmla="*/ 0 h 738"/>
                <a:gd name="T2" fmla="*/ 0 w 641"/>
                <a:gd name="T3" fmla="*/ 368 h 738"/>
                <a:gd name="T4" fmla="*/ 215 w 641"/>
                <a:gd name="T5" fmla="*/ 738 h 738"/>
                <a:gd name="T6" fmla="*/ 641 w 641"/>
                <a:gd name="T7" fmla="*/ 0 h 738"/>
              </a:gdLst>
              <a:ahLst/>
              <a:cxnLst>
                <a:cxn ang="0">
                  <a:pos x="T0" y="T1"/>
                </a:cxn>
                <a:cxn ang="0">
                  <a:pos x="T2" y="T3"/>
                </a:cxn>
                <a:cxn ang="0">
                  <a:pos x="T4" y="T5"/>
                </a:cxn>
                <a:cxn ang="0">
                  <a:pos x="T6" y="T7"/>
                </a:cxn>
              </a:cxnLst>
              <a:rect l="0" t="0" r="r" b="b"/>
              <a:pathLst>
                <a:path w="641" h="738">
                  <a:moveTo>
                    <a:pt x="641" y="0"/>
                  </a:moveTo>
                  <a:lnTo>
                    <a:pt x="0" y="368"/>
                  </a:lnTo>
                  <a:lnTo>
                    <a:pt x="215" y="738"/>
                  </a:lnTo>
                  <a:lnTo>
                    <a:pt x="641" y="0"/>
                  </a:lnTo>
                  <a:close/>
                </a:path>
              </a:pathLst>
            </a:custGeom>
            <a:solidFill>
              <a:srgbClr val="0098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1032113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058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8302" y="647700"/>
            <a:ext cx="11455398" cy="495300"/>
          </a:xfrm>
        </p:spPr>
        <p:txBody>
          <a:bodyPr/>
          <a:lstStyle/>
          <a:p>
            <a:r>
              <a:rPr lang="en-US" dirty="0"/>
              <a:t>Click to edit Master title style</a:t>
            </a:r>
          </a:p>
        </p:txBody>
      </p:sp>
      <p:sp>
        <p:nvSpPr>
          <p:cNvPr id="6" name="Text Placeholder 5"/>
          <p:cNvSpPr>
            <a:spLocks noGrp="1"/>
          </p:cNvSpPr>
          <p:nvPr>
            <p:ph type="body" sz="quarter" idx="10"/>
          </p:nvPr>
        </p:nvSpPr>
        <p:spPr>
          <a:xfrm>
            <a:off x="364859" y="1480007"/>
            <a:ext cx="5630195" cy="4424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6195288" y="1485795"/>
            <a:ext cx="5641112" cy="4424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456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0"/>
          </p:nvPr>
        </p:nvSpPr>
        <p:spPr>
          <a:xfrm>
            <a:off x="379586" y="1479304"/>
            <a:ext cx="11456813" cy="4438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490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Opening 1">
    <p:spTree>
      <p:nvGrpSpPr>
        <p:cNvPr id="1" name=""/>
        <p:cNvGrpSpPr/>
        <p:nvPr/>
      </p:nvGrpSpPr>
      <p:grpSpPr>
        <a:xfrm>
          <a:off x="0" y="0"/>
          <a:ext cx="0" cy="0"/>
          <a:chOff x="0" y="0"/>
          <a:chExt cx="0" cy="0"/>
        </a:xfrm>
      </p:grpSpPr>
      <p:pic>
        <p:nvPicPr>
          <p:cNvPr id="46" name="Picture 45" descr="Hexagon_MI_CMYK_STANDARD.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1085" y="5970238"/>
            <a:ext cx="2151366" cy="877347"/>
          </a:xfrm>
          <a:prstGeom prst="rect">
            <a:avLst/>
          </a:prstGeom>
        </p:spPr>
      </p:pic>
      <p:pic>
        <p:nvPicPr>
          <p:cNvPr id="50" name="Picture 49" descr="MI-Size3-L-secondary_extension_flag-white-FULL_COLOUR-CMYK-outlin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5" y="6312564"/>
            <a:ext cx="478366" cy="375860"/>
          </a:xfrm>
          <a:prstGeom prst="rect">
            <a:avLst/>
          </a:prstGeom>
        </p:spPr>
      </p:pic>
      <p:pic>
        <p:nvPicPr>
          <p:cNvPr id="5" name="Picture 4" descr="MI_PPT_Temp4.jpg"/>
          <p:cNvPicPr>
            <a:picLocks noChangeAspect="1"/>
          </p:cNvPicPr>
          <p:nvPr userDrawn="1"/>
        </p:nvPicPr>
        <p:blipFill rotWithShape="1">
          <a:blip r:embed="rId4" cstate="print">
            <a:extLst>
              <a:ext uri="{28A0092B-C50C-407E-A947-70E740481C1C}">
                <a14:useLocalDpi xmlns:a14="http://schemas.microsoft.com/office/drawing/2010/main" val="0"/>
              </a:ext>
            </a:extLst>
          </a:blip>
          <a:srcRect t="8460" r="37624"/>
          <a:stretch/>
        </p:blipFill>
        <p:spPr>
          <a:xfrm>
            <a:off x="-1" y="-1"/>
            <a:ext cx="8315707" cy="6870701"/>
          </a:xfrm>
          <a:prstGeom prst="rect">
            <a:avLst/>
          </a:prstGeom>
        </p:spPr>
      </p:pic>
      <p:pic>
        <p:nvPicPr>
          <p:cNvPr id="6" name="Picture 5" descr="MI-Size3-L-secondary_extension_flag-white-FULL_COLOUR-CMYK-outlin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312564"/>
            <a:ext cx="478366" cy="375860"/>
          </a:xfrm>
          <a:prstGeom prst="rect">
            <a:avLst/>
          </a:prstGeom>
        </p:spPr>
      </p:pic>
    </p:spTree>
    <p:extLst>
      <p:ext uri="{BB962C8B-B14F-4D97-AF65-F5344CB8AC3E}">
        <p14:creationId xmlns:p14="http://schemas.microsoft.com/office/powerpoint/2010/main" val="348561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16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p:cNvSpPr>
            <a:spLocks noGrp="1"/>
          </p:cNvSpPr>
          <p:nvPr>
            <p:ph type="media" sz="quarter" idx="10" hasCustomPrompt="1"/>
          </p:nvPr>
        </p:nvSpPr>
        <p:spPr>
          <a:xfrm>
            <a:off x="0" y="315913"/>
            <a:ext cx="12192000" cy="5540375"/>
          </a:xfrm>
        </p:spPr>
        <p:txBody>
          <a:bodyPr/>
          <a:lstStyle>
            <a:lvl1pPr marL="304792" marR="0" indent="-304792" algn="l" defTabSz="914309" rtl="0" eaLnBrk="1" fontAlgn="auto" latinLnBrk="0" hangingPunct="1">
              <a:lnSpc>
                <a:spcPct val="100000"/>
              </a:lnSpc>
              <a:spcBef>
                <a:spcPts val="400"/>
              </a:spcBef>
              <a:spcAft>
                <a:spcPts val="400"/>
              </a:spcAft>
              <a:buClr>
                <a:srgbClr val="545559"/>
              </a:buClr>
              <a:buSzTx/>
              <a:buFont typeface="Arial" panose="020B0604020202020204" pitchFamily="34" charset="0"/>
              <a:buChar char="•"/>
              <a:tabLst/>
              <a:defRPr/>
            </a:lvl1pPr>
          </a:lstStyle>
          <a:p>
            <a:pPr marL="304792" marR="0" lvl="0" indent="-304792" algn="l" defTabSz="914309" rtl="0" eaLnBrk="1" fontAlgn="auto" latinLnBrk="0" hangingPunct="1">
              <a:lnSpc>
                <a:spcPct val="100000"/>
              </a:lnSpc>
              <a:spcBef>
                <a:spcPts val="400"/>
              </a:spcBef>
              <a:spcAft>
                <a:spcPts val="400"/>
              </a:spcAft>
              <a:buClr>
                <a:srgbClr val="545559"/>
              </a:buClr>
              <a:buSzTx/>
              <a:buFont typeface="Arial" panose="020B0604020202020204" pitchFamily="34" charset="0"/>
              <a:buChar char="•"/>
              <a:tabLst/>
              <a:defRPr/>
            </a:pPr>
            <a:r>
              <a:rPr kumimoji="0" lang="en-GB" sz="2133" b="0" i="0" u="none" strike="noStrike" kern="1200" cap="none" spc="0" normalizeH="0" baseline="0" noProof="0" dirty="0">
                <a:ln>
                  <a:noFill/>
                </a:ln>
                <a:solidFill>
                  <a:srgbClr val="545559"/>
                </a:solidFill>
                <a:effectLst/>
                <a:uLnTx/>
                <a:uFillTx/>
                <a:latin typeface="+mn-lt"/>
                <a:ea typeface="+mn-ea"/>
                <a:cs typeface="+mn-cs"/>
              </a:rPr>
              <a:t>Add Big Ideas Take Shape video from </a:t>
            </a:r>
            <a:r>
              <a:rPr kumimoji="0" lang="en-GB" sz="2133" b="0" i="0" u="none" strike="noStrike" kern="1200" cap="none" spc="0" normalizeH="0" baseline="0" noProof="0" dirty="0" err="1">
                <a:ln>
                  <a:noFill/>
                </a:ln>
                <a:solidFill>
                  <a:srgbClr val="545559"/>
                </a:solidFill>
                <a:effectLst/>
                <a:uLnTx/>
                <a:uFillTx/>
                <a:latin typeface="+mn-lt"/>
                <a:ea typeface="+mn-ea"/>
                <a:cs typeface="+mn-cs"/>
              </a:rPr>
              <a:t>Bynder</a:t>
            </a:r>
            <a:r>
              <a:rPr kumimoji="0" lang="en-GB" sz="2133" b="0" i="0" u="none" strike="noStrike" kern="1200" cap="none" spc="0" normalizeH="0" baseline="0" noProof="0" dirty="0">
                <a:ln>
                  <a:noFill/>
                </a:ln>
                <a:solidFill>
                  <a:srgbClr val="545559"/>
                </a:solidFill>
                <a:effectLst/>
                <a:uLnTx/>
                <a:uFillTx/>
                <a:latin typeface="+mn-lt"/>
                <a:ea typeface="+mn-ea"/>
                <a:cs typeface="+mn-cs"/>
              </a:rPr>
              <a:t>  https://</a:t>
            </a:r>
            <a:r>
              <a:rPr kumimoji="0" lang="en-GB" sz="2133" b="0" i="0" u="none" strike="noStrike" kern="1200" cap="none" spc="0" normalizeH="0" baseline="0" noProof="0" dirty="0" err="1">
                <a:ln>
                  <a:noFill/>
                </a:ln>
                <a:solidFill>
                  <a:srgbClr val="545559"/>
                </a:solidFill>
                <a:effectLst/>
                <a:uLnTx/>
                <a:uFillTx/>
                <a:latin typeface="+mn-lt"/>
                <a:ea typeface="+mn-ea"/>
                <a:cs typeface="+mn-cs"/>
              </a:rPr>
              <a:t>hexagonmi.getbynder.com</a:t>
            </a:r>
            <a:r>
              <a:rPr kumimoji="0" lang="en-GB" sz="2133" b="0" i="0" u="none" strike="noStrike" kern="1200" cap="none" spc="0" normalizeH="0" baseline="0" noProof="0" dirty="0">
                <a:ln>
                  <a:noFill/>
                </a:ln>
                <a:solidFill>
                  <a:srgbClr val="545559"/>
                </a:solidFill>
                <a:effectLst/>
                <a:uLnTx/>
                <a:uFillTx/>
                <a:latin typeface="+mn-lt"/>
                <a:ea typeface="+mn-ea"/>
                <a:cs typeface="+mn-cs"/>
              </a:rPr>
              <a:t>/m/4a13ff007f4cfbcd/original/BIG-IDEAS-TAKE-SHAPE-EN-SMALL.mp4</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_2">
    <p:spTree>
      <p:nvGrpSpPr>
        <p:cNvPr id="1" name=""/>
        <p:cNvGrpSpPr/>
        <p:nvPr/>
      </p:nvGrpSpPr>
      <p:grpSpPr>
        <a:xfrm>
          <a:off x="0" y="0"/>
          <a:ext cx="0" cy="0"/>
          <a:chOff x="0" y="0"/>
          <a:chExt cx="0" cy="0"/>
        </a:xfrm>
      </p:grpSpPr>
      <p:cxnSp>
        <p:nvCxnSpPr>
          <p:cNvPr id="4" name="Straight Connector 3"/>
          <p:cNvCxnSpPr/>
          <p:nvPr userDrawn="1"/>
        </p:nvCxnSpPr>
        <p:spPr>
          <a:xfrm flipH="1">
            <a:off x="72644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10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279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355600" y="1447800"/>
            <a:ext cx="11474451"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p:cNvSpPr>
            <a:spLocks noGrp="1"/>
          </p:cNvSpPr>
          <p:nvPr>
            <p:ph type="media" sz="quarter" idx="10" hasCustomPrompt="1"/>
          </p:nvPr>
        </p:nvSpPr>
        <p:spPr>
          <a:xfrm>
            <a:off x="0" y="304800"/>
            <a:ext cx="12192000" cy="5562600"/>
          </a:xfrm>
        </p:spPr>
        <p:txBody>
          <a:bodyPr/>
          <a:lstStyle/>
          <a:p>
            <a:r>
              <a:rPr lang="en-GB" dirty="0"/>
              <a:t>Add Shape of Change video from </a:t>
            </a:r>
            <a:r>
              <a:rPr lang="en-GB" dirty="0" err="1"/>
              <a:t>Bynder</a:t>
            </a:r>
            <a:r>
              <a:rPr lang="en-GB" dirty="0"/>
              <a:t> https://</a:t>
            </a:r>
            <a:r>
              <a:rPr lang="en-GB" dirty="0" err="1"/>
              <a:t>hexagonmi.getbynder.com</a:t>
            </a:r>
            <a:r>
              <a:rPr lang="en-GB" dirty="0"/>
              <a:t>/m/5889e69b7d64718d/4C23BEE6-Shape-Matters-Hexagon-Campaign-Video.mp4</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0.xml"/><Relationship Id="rId7" Type="http://schemas.openxmlformats.org/officeDocument/2006/relationships/image" Target="../media/image6.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MI_PPT_Temp3.jp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4" name="Picture 3" descr="Hexagon_MI_CMYK_STANDARD.jp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31085" y="5970238"/>
            <a:ext cx="2151366" cy="877347"/>
          </a:xfrm>
          <a:prstGeom prst="rect">
            <a:avLst/>
          </a:prstGeom>
        </p:spPr>
      </p:pic>
      <p:sp>
        <p:nvSpPr>
          <p:cNvPr id="2" name="Title Placeholder 1"/>
          <p:cNvSpPr>
            <a:spLocks noGrp="1"/>
          </p:cNvSpPr>
          <p:nvPr>
            <p:ph type="title"/>
          </p:nvPr>
        </p:nvSpPr>
        <p:spPr>
          <a:xfrm>
            <a:off x="381002" y="647700"/>
            <a:ext cx="11455398" cy="495300"/>
          </a:xfrm>
          <a:prstGeom prst="rect">
            <a:avLst/>
          </a:prstGeom>
        </p:spPr>
        <p:txBody>
          <a:bodyPr vert="horz" lIns="91440" tIns="45720" rIns="91440" bIns="45720" rtlCol="0" anchor="ctr">
            <a:noAutofit/>
          </a:bodyPr>
          <a:lstStyle/>
          <a:p>
            <a:r>
              <a:rPr lang="en-US" dirty="0"/>
              <a:t>Click to edit Master title style</a:t>
            </a:r>
          </a:p>
        </p:txBody>
      </p:sp>
      <p:sp>
        <p:nvSpPr>
          <p:cNvPr id="5" name="Text Placeholder 4"/>
          <p:cNvSpPr>
            <a:spLocks noGrp="1"/>
          </p:cNvSpPr>
          <p:nvPr>
            <p:ph type="body" idx="1"/>
          </p:nvPr>
        </p:nvSpPr>
        <p:spPr>
          <a:xfrm>
            <a:off x="381001" y="1480319"/>
            <a:ext cx="11455399" cy="44632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5" name="TextBox 64"/>
          <p:cNvSpPr txBox="1"/>
          <p:nvPr userDrawn="1"/>
        </p:nvSpPr>
        <p:spPr>
          <a:xfrm>
            <a:off x="289711" y="6378083"/>
            <a:ext cx="517265" cy="207749"/>
          </a:xfrm>
          <a:prstGeom prst="rect">
            <a:avLst/>
          </a:prstGeom>
          <a:noFill/>
        </p:spPr>
        <p:txBody>
          <a:bodyPr wrap="square" rtlCol="0">
            <a:spAutoFit/>
          </a:bodyPr>
          <a:lstStyle/>
          <a:p>
            <a:pPr algn="ctr"/>
            <a:fld id="{DB8CD98A-3E22-453F-A62A-E5EC241D5152}" type="slidenum">
              <a:rPr lang="en-US" sz="750" smtClean="0">
                <a:solidFill>
                  <a:srgbClr val="7F7F7F"/>
                </a:solidFill>
              </a:rPr>
              <a:pPr algn="ctr"/>
              <a:t>‹#›</a:t>
            </a:fld>
            <a:r>
              <a:rPr lang="en-US" sz="750" dirty="0">
                <a:solidFill>
                  <a:srgbClr val="7F7F7F"/>
                </a:solidFill>
              </a:rPr>
              <a:t> </a:t>
            </a:r>
          </a:p>
        </p:txBody>
      </p:sp>
      <p:sp>
        <p:nvSpPr>
          <p:cNvPr id="7" name="TextBox 6"/>
          <p:cNvSpPr txBox="1"/>
          <p:nvPr userDrawn="1"/>
        </p:nvSpPr>
        <p:spPr>
          <a:xfrm>
            <a:off x="849285" y="6339612"/>
            <a:ext cx="4962525" cy="246221"/>
          </a:xfrm>
          <a:prstGeom prst="rect">
            <a:avLst/>
          </a:prstGeom>
          <a:noFill/>
        </p:spPr>
        <p:txBody>
          <a:bodyPr wrap="square" rtlCol="0" anchor="b" anchorCtr="0">
            <a:spAutoFit/>
          </a:bodyPr>
          <a:lstStyle/>
          <a:p>
            <a:r>
              <a:rPr lang="en-US" sz="1000" dirty="0">
                <a:solidFill>
                  <a:srgbClr val="7F7F7F"/>
                </a:solidFill>
              </a:rPr>
              <a:t>Corporate Overview </a:t>
            </a:r>
          </a:p>
        </p:txBody>
      </p:sp>
    </p:spTree>
    <p:extLst>
      <p:ext uri="{BB962C8B-B14F-4D97-AF65-F5344CB8AC3E}">
        <p14:creationId xmlns:p14="http://schemas.microsoft.com/office/powerpoint/2010/main" val="415810339"/>
      </p:ext>
    </p:extLst>
  </p:cSld>
  <p:clrMap bg1="lt1" tx1="dk1" bg2="lt2" tx2="dk2" accent1="accent1" accent2="accent2" accent3="accent3" accent4="accent4" accent5="accent5" accent6="accent6" hlink="hlink" folHlink="folHlink"/>
  <p:sldLayoutIdLst>
    <p:sldLayoutId id="2147483958" r:id="rId1"/>
    <p:sldLayoutId id="2147483662" r:id="rId2"/>
    <p:sldLayoutId id="2147483949" r:id="rId3"/>
    <p:sldLayoutId id="2147483655" r:id="rId4"/>
    <p:sldLayoutId id="2147483984" r:id="rId5"/>
    <p:sldLayoutId id="2147483936" r:id="rId6"/>
    <p:sldLayoutId id="214748398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algn="l" defTabSz="685749" rtl="0" eaLnBrk="1" latinLnBrk="0" hangingPunct="1">
        <a:lnSpc>
          <a:spcPts val="1950"/>
        </a:lnSpc>
        <a:spcBef>
          <a:spcPct val="0"/>
        </a:spcBef>
        <a:buNone/>
        <a:defRPr lang="en-US" sz="2200" b="1" kern="1000" spc="-8" dirty="0">
          <a:solidFill>
            <a:srgbClr val="0098BA"/>
          </a:solidFill>
          <a:latin typeface="Arial" panose="020B0604020202020204" pitchFamily="34" charset="0"/>
          <a:ea typeface="+mn-ea"/>
          <a:cs typeface="Arial" panose="020B0604020202020204" pitchFamily="34" charset="0"/>
        </a:defRPr>
      </a:lvl1pPr>
    </p:titleStyle>
    <p:bodyStyle>
      <a:lvl1pPr marL="228600" indent="-228600" algn="l" defTabSz="685749" rtl="0" eaLnBrk="1" latinLnBrk="0" hangingPunct="1">
        <a:lnSpc>
          <a:spcPct val="100000"/>
        </a:lnSpc>
        <a:spcBef>
          <a:spcPts val="300"/>
        </a:spcBef>
        <a:spcAft>
          <a:spcPts val="300"/>
        </a:spcAft>
        <a:buClr>
          <a:schemeClr val="tx2"/>
        </a:buClr>
        <a:buFont typeface="Arial" panose="020B0604020202020204" pitchFamily="34" charset="0"/>
        <a:buChar char="•"/>
        <a:defRPr sz="1600" kern="1200">
          <a:solidFill>
            <a:srgbClr val="545559"/>
          </a:solidFill>
          <a:latin typeface="+mn-lt"/>
          <a:ea typeface="+mn-ea"/>
          <a:cs typeface="+mn-cs"/>
        </a:defRPr>
      </a:lvl1pPr>
      <a:lvl2pPr marL="457200" indent="-228600" algn="l" defTabSz="685749" rtl="0" eaLnBrk="1" latinLnBrk="0" hangingPunct="1">
        <a:lnSpc>
          <a:spcPct val="100000"/>
        </a:lnSpc>
        <a:spcBef>
          <a:spcPts val="300"/>
        </a:spcBef>
        <a:spcAft>
          <a:spcPts val="300"/>
        </a:spcAft>
        <a:buClr>
          <a:srgbClr val="74B543"/>
        </a:buClr>
        <a:buFont typeface="Arial" panose="020B0604020202020204" pitchFamily="34" charset="0"/>
        <a:buChar char="•"/>
        <a:defRPr sz="1400" kern="1200">
          <a:solidFill>
            <a:srgbClr val="545559"/>
          </a:solidFill>
          <a:latin typeface="+mn-lt"/>
          <a:ea typeface="+mn-ea"/>
          <a:cs typeface="+mn-cs"/>
        </a:defRPr>
      </a:lvl2pPr>
      <a:lvl3pPr marL="687388" indent="-230188" algn="l" defTabSz="685749" rtl="0" eaLnBrk="1" latinLnBrk="0" hangingPunct="1">
        <a:lnSpc>
          <a:spcPct val="100000"/>
        </a:lnSpc>
        <a:spcBef>
          <a:spcPts val="300"/>
        </a:spcBef>
        <a:spcAft>
          <a:spcPts val="300"/>
        </a:spcAft>
        <a:buClr>
          <a:srgbClr val="0098BA"/>
        </a:buClr>
        <a:buFont typeface="Arial" panose="020B0604020202020204" pitchFamily="34" charset="0"/>
        <a:buChar char="•"/>
        <a:defRPr sz="1200" kern="1200">
          <a:solidFill>
            <a:srgbClr val="545559"/>
          </a:solidFill>
          <a:latin typeface="+mn-lt"/>
          <a:ea typeface="+mn-ea"/>
          <a:cs typeface="+mn-cs"/>
        </a:defRPr>
      </a:lvl3pPr>
      <a:lvl4pPr marL="914400" indent="-228600"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4pPr>
      <a:lvl5pPr marL="1144588" indent="-230188"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5pPr>
      <a:lvl6pPr marL="1371600" indent="-227013" algn="l" defTabSz="685749" rtl="0" eaLnBrk="1" latinLnBrk="0" hangingPunct="1">
        <a:lnSpc>
          <a:spcPct val="100000"/>
        </a:lnSpc>
        <a:spcBef>
          <a:spcPts val="300"/>
        </a:spcBef>
        <a:spcAft>
          <a:spcPts val="300"/>
        </a:spcAft>
        <a:buClr>
          <a:schemeClr val="tx2"/>
        </a:buClr>
        <a:buSzPct val="90000"/>
        <a:buFont typeface="Arial" panose="020B0604020202020204" pitchFamily="34" charset="0"/>
        <a:buChar char="•"/>
        <a:defRPr sz="1200" kern="1200">
          <a:solidFill>
            <a:schemeClr val="tx2"/>
          </a:solidFill>
          <a:latin typeface="+mn-lt"/>
          <a:ea typeface="+mn-ea"/>
          <a:cs typeface="+mn-cs"/>
        </a:defRPr>
      </a:lvl6pPr>
      <a:lvl7pPr marL="16017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lang="en-US" sz="1200" kern="1200" dirty="0">
          <a:solidFill>
            <a:schemeClr val="tx2"/>
          </a:solidFill>
          <a:latin typeface="+mn-lt"/>
          <a:ea typeface="+mn-ea"/>
          <a:cs typeface="+mn-cs"/>
        </a:defRPr>
      </a:lvl7pPr>
      <a:lvl8pPr marL="1828800" indent="-227013"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baseline="0">
          <a:solidFill>
            <a:schemeClr val="tx2"/>
          </a:solidFill>
          <a:latin typeface="+mn-lt"/>
          <a:ea typeface="+mn-ea"/>
          <a:cs typeface="+mn-cs"/>
        </a:defRPr>
      </a:lvl8pPr>
      <a:lvl9pPr marL="20589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a:solidFill>
            <a:schemeClr val="tx2"/>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80">
          <p15:clr>
            <a:srgbClr val="F26B43"/>
          </p15:clr>
        </p15:guide>
        <p15:guide id="2" pos="224">
          <p15:clr>
            <a:srgbClr val="F26B43"/>
          </p15:clr>
        </p15:guide>
        <p15:guide id="3" orient="horz" pos="4200">
          <p15:clr>
            <a:srgbClr val="F26B43"/>
          </p15:clr>
        </p15:guide>
        <p15:guide id="4" orient="horz" pos="3792">
          <p15:clr>
            <a:srgbClr val="F26B43"/>
          </p15:clr>
        </p15:guide>
        <p15:guide id="5" orient="horz" pos="192">
          <p15:clr>
            <a:srgbClr val="F26B43"/>
          </p15:clr>
        </p15:guide>
        <p15:guide id="6" pos="7392">
          <p15:clr>
            <a:srgbClr val="F26B43"/>
          </p15:clr>
        </p15:guide>
        <p15:guide id="7" orient="horz" pos="2256">
          <p15:clr>
            <a:srgbClr val="F26B43"/>
          </p15:clr>
        </p15:guide>
        <p15:guide id="8" orient="horz" pos="720">
          <p15:clr>
            <a:srgbClr val="F26B43"/>
          </p15:clr>
        </p15:guide>
        <p15:guide id="9" orient="horz" pos="408">
          <p15:clr>
            <a:srgbClr val="F26B43"/>
          </p15:clr>
        </p15:guide>
        <p15:guide id="10" pos="512">
          <p15:clr>
            <a:srgbClr val="F26B43"/>
          </p15:clr>
        </p15:guide>
        <p15:guide id="11" pos="4656">
          <p15:clr>
            <a:srgbClr val="F26B43"/>
          </p15:clr>
        </p15:guide>
        <p15:guide id="12" orient="horz" pos="3984">
          <p15:clr>
            <a:srgbClr val="F26B43"/>
          </p15:clr>
        </p15:guide>
        <p15:guide id="13" pos="75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647701"/>
            <a:ext cx="11449051" cy="495300"/>
          </a:xfrm>
          <a:prstGeom prst="rect">
            <a:avLst/>
          </a:prstGeom>
        </p:spPr>
        <p:txBody>
          <a:bodyPr vert="horz" lIns="91440" tIns="45720" rIns="91440" bIns="45720" rtlCol="0" anchor="ctr">
            <a:noAutofit/>
          </a:bodyPr>
          <a:lstStyle/>
          <a:p>
            <a:r>
              <a:rPr lang="en-US" dirty="0"/>
              <a:t>Click to edit Master title style</a:t>
            </a:r>
          </a:p>
        </p:txBody>
      </p:sp>
      <p:sp>
        <p:nvSpPr>
          <p:cNvPr id="43" name="TextBox 42"/>
          <p:cNvSpPr txBox="1"/>
          <p:nvPr userDrawn="1"/>
        </p:nvSpPr>
        <p:spPr>
          <a:xfrm>
            <a:off x="849285" y="6339612"/>
            <a:ext cx="4962525" cy="246221"/>
          </a:xfrm>
          <a:prstGeom prst="rect">
            <a:avLst/>
          </a:prstGeom>
          <a:noFill/>
        </p:spPr>
        <p:txBody>
          <a:bodyPr wrap="square" rtlCol="0" anchor="b" anchorCtr="0">
            <a:spAutoFit/>
          </a:bodyPr>
          <a:lstStyle/>
          <a:p>
            <a:r>
              <a:rPr lang="en-US" sz="1000" dirty="0">
                <a:solidFill>
                  <a:srgbClr val="7F7F7F"/>
                </a:solidFill>
              </a:rPr>
              <a:t>Corporate Overview </a:t>
            </a:r>
          </a:p>
        </p:txBody>
      </p:sp>
      <p:pic>
        <p:nvPicPr>
          <p:cNvPr id="25" name="Picture 24"/>
          <p:cNvPicPr>
            <a:picLocks noChangeAspect="1"/>
          </p:cNvPicPr>
          <p:nvPr userDrawn="1"/>
        </p:nvPicPr>
        <p:blipFill rotWithShape="1">
          <a:blip r:embed="rId7" cstate="print">
            <a:extLst>
              <a:ext uri="{28A0092B-C50C-407E-A947-70E740481C1C}">
                <a14:useLocalDpi xmlns:a14="http://schemas.microsoft.com/office/drawing/2010/main" val="0"/>
              </a:ext>
            </a:extLst>
          </a:blip>
          <a:srcRect t="-3520"/>
          <a:stretch/>
        </p:blipFill>
        <p:spPr>
          <a:xfrm>
            <a:off x="0" y="-13648"/>
            <a:ext cx="12192000" cy="325311"/>
          </a:xfrm>
          <a:prstGeom prst="rect">
            <a:avLst/>
          </a:prstGeom>
        </p:spPr>
      </p:pic>
      <p:sp>
        <p:nvSpPr>
          <p:cNvPr id="7" name="TextBox 6"/>
          <p:cNvSpPr txBox="1"/>
          <p:nvPr userDrawn="1"/>
        </p:nvSpPr>
        <p:spPr>
          <a:xfrm>
            <a:off x="231740" y="6301883"/>
            <a:ext cx="724496" cy="246221"/>
          </a:xfrm>
          <a:prstGeom prst="rect">
            <a:avLst/>
          </a:prstGeom>
          <a:noFill/>
        </p:spPr>
        <p:txBody>
          <a:bodyPr wrap="square" rtlCol="0">
            <a:spAutoFit/>
          </a:bodyPr>
          <a:lstStyle/>
          <a:p>
            <a:pPr algn="ctr"/>
            <a:fld id="{DB8CD98A-3E22-453F-A62A-E5EC241D5152}" type="slidenum">
              <a:rPr lang="en-US" sz="1000" smtClean="0">
                <a:solidFill>
                  <a:srgbClr val="545559"/>
                </a:solidFill>
              </a:rPr>
              <a:pPr algn="ctr"/>
              <a:t>‹#›</a:t>
            </a:fld>
            <a:r>
              <a:rPr lang="en-US" sz="1000" dirty="0">
                <a:solidFill>
                  <a:srgbClr val="545559"/>
                </a:solidFill>
              </a:rPr>
              <a:t> </a:t>
            </a:r>
          </a:p>
        </p:txBody>
      </p:sp>
      <p:sp>
        <p:nvSpPr>
          <p:cNvPr id="4" name="Text Placeholder 3"/>
          <p:cNvSpPr>
            <a:spLocks noGrp="1"/>
          </p:cNvSpPr>
          <p:nvPr>
            <p:ph type="body" idx="1"/>
          </p:nvPr>
        </p:nvSpPr>
        <p:spPr>
          <a:xfrm>
            <a:off x="355600" y="1447800"/>
            <a:ext cx="11480800" cy="452266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6"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668897" y="6072353"/>
            <a:ext cx="2180203" cy="67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143624"/>
      </p:ext>
    </p:extLst>
  </p:cSld>
  <p:clrMap bg1="lt1" tx1="dk1" bg2="lt2" tx2="dk2" accent1="accent1" accent2="accent2" accent3="accent3" accent4="accent4" accent5="accent5" accent6="accent6" hlink="hlink" folHlink="folHlink"/>
  <p:sldLayoutIdLst>
    <p:sldLayoutId id="2147483980" r:id="rId1"/>
    <p:sldLayoutId id="2147483983" r:id="rId2"/>
    <p:sldLayoutId id="2147483985" r:id="rId3"/>
    <p:sldLayoutId id="2147483986" r:id="rId4"/>
    <p:sldLayoutId id="2147483987" r:id="rId5"/>
  </p:sldLayoutIdLst>
  <p:hf sldNum="0" hdr="0" ftr="0" dt="0"/>
  <p:txStyles>
    <p:titleStyle>
      <a:lvl1pPr marL="0" algn="l" defTabSz="914309" rtl="0" eaLnBrk="1" latinLnBrk="0" hangingPunct="1">
        <a:lnSpc>
          <a:spcPts val="2600"/>
        </a:lnSpc>
        <a:spcBef>
          <a:spcPct val="0"/>
        </a:spcBef>
        <a:buNone/>
        <a:defRPr lang="en-US" sz="2933" b="1" kern="1000" spc="-11" dirty="0">
          <a:solidFill>
            <a:srgbClr val="0098BA"/>
          </a:solidFill>
          <a:latin typeface="Arial" panose="020B0604020202020204" pitchFamily="34" charset="0"/>
          <a:ea typeface="+mn-ea"/>
          <a:cs typeface="Arial" panose="020B0604020202020204" pitchFamily="34" charset="0"/>
        </a:defRPr>
      </a:lvl1pPr>
    </p:titleStyle>
    <p:bodyStyle>
      <a:lvl1pPr marL="304792" indent="-304792" algn="l" defTabSz="914309" rtl="0" eaLnBrk="1" latinLnBrk="0" hangingPunct="1">
        <a:lnSpc>
          <a:spcPct val="100000"/>
        </a:lnSpc>
        <a:spcBef>
          <a:spcPts val="400"/>
        </a:spcBef>
        <a:spcAft>
          <a:spcPts val="400"/>
        </a:spcAft>
        <a:buClr>
          <a:schemeClr val="tx2"/>
        </a:buClr>
        <a:buFont typeface="Arial" panose="020B0604020202020204" pitchFamily="34" charset="0"/>
        <a:buChar char="•"/>
        <a:defRPr sz="2133" kern="1200">
          <a:solidFill>
            <a:srgbClr val="545559"/>
          </a:solidFill>
          <a:latin typeface="+mn-lt"/>
          <a:ea typeface="+mn-ea"/>
          <a:cs typeface="+mn-cs"/>
        </a:defRPr>
      </a:lvl1pPr>
      <a:lvl2pPr marL="609585" indent="-304792" algn="l" defTabSz="914309" rtl="0" eaLnBrk="1" latinLnBrk="0" hangingPunct="1">
        <a:lnSpc>
          <a:spcPct val="100000"/>
        </a:lnSpc>
        <a:spcBef>
          <a:spcPts val="400"/>
        </a:spcBef>
        <a:spcAft>
          <a:spcPts val="400"/>
        </a:spcAft>
        <a:buClr>
          <a:srgbClr val="74B543"/>
        </a:buClr>
        <a:buFont typeface="Arial" panose="020B0604020202020204" pitchFamily="34" charset="0"/>
        <a:buChar char="•"/>
        <a:defRPr sz="1867" kern="1200">
          <a:solidFill>
            <a:srgbClr val="545559"/>
          </a:solidFill>
          <a:latin typeface="+mn-lt"/>
          <a:ea typeface="+mn-ea"/>
          <a:cs typeface="+mn-cs"/>
        </a:defRPr>
      </a:lvl2pPr>
      <a:lvl3pPr marL="916494" indent="-306910" algn="l" defTabSz="914309" rtl="0" eaLnBrk="1" latinLnBrk="0" hangingPunct="1">
        <a:lnSpc>
          <a:spcPct val="100000"/>
        </a:lnSpc>
        <a:spcBef>
          <a:spcPts val="400"/>
        </a:spcBef>
        <a:spcAft>
          <a:spcPts val="400"/>
        </a:spcAft>
        <a:buClr>
          <a:srgbClr val="0098BA"/>
        </a:buClr>
        <a:buFont typeface="Arial" panose="020B0604020202020204" pitchFamily="34" charset="0"/>
        <a:buChar char="•"/>
        <a:defRPr sz="1600" kern="1200">
          <a:solidFill>
            <a:srgbClr val="545559"/>
          </a:solidFill>
          <a:latin typeface="+mn-lt"/>
          <a:ea typeface="+mn-ea"/>
          <a:cs typeface="+mn-cs"/>
        </a:defRPr>
      </a:lvl3pPr>
      <a:lvl4pPr marL="1219170" indent="-304792" algn="l" defTabSz="914309" rtl="0" eaLnBrk="1" latinLnBrk="0" hangingPunct="1">
        <a:lnSpc>
          <a:spcPct val="100000"/>
        </a:lnSpc>
        <a:spcBef>
          <a:spcPts val="400"/>
        </a:spcBef>
        <a:spcAft>
          <a:spcPts val="400"/>
        </a:spcAft>
        <a:buSzPct val="90000"/>
        <a:buFont typeface="Arial" panose="020B0604020202020204" pitchFamily="34" charset="0"/>
        <a:buChar char="•"/>
        <a:defRPr sz="1600" kern="1200">
          <a:solidFill>
            <a:srgbClr val="545559"/>
          </a:solidFill>
          <a:latin typeface="+mn-lt"/>
          <a:ea typeface="+mn-ea"/>
          <a:cs typeface="+mn-cs"/>
        </a:defRPr>
      </a:lvl4pPr>
      <a:lvl5pPr marL="1526079" indent="-306910" algn="l" defTabSz="914309" rtl="0" eaLnBrk="1" latinLnBrk="0" hangingPunct="1">
        <a:lnSpc>
          <a:spcPct val="100000"/>
        </a:lnSpc>
        <a:spcBef>
          <a:spcPts val="400"/>
        </a:spcBef>
        <a:spcAft>
          <a:spcPts val="400"/>
        </a:spcAft>
        <a:buSzPct val="90000"/>
        <a:buFont typeface="Arial" panose="020B0604020202020204" pitchFamily="34" charset="0"/>
        <a:buChar char="•"/>
        <a:defRPr sz="1600" kern="1200">
          <a:solidFill>
            <a:srgbClr val="545559"/>
          </a:solidFill>
          <a:latin typeface="+mn-lt"/>
          <a:ea typeface="+mn-ea"/>
          <a:cs typeface="+mn-cs"/>
        </a:defRPr>
      </a:lvl5pPr>
      <a:lvl6pPr marL="1828754" indent="-302676" algn="l" defTabSz="914309" rtl="0" eaLnBrk="1" latinLnBrk="0" hangingPunct="1">
        <a:lnSpc>
          <a:spcPct val="100000"/>
        </a:lnSpc>
        <a:spcBef>
          <a:spcPts val="400"/>
        </a:spcBef>
        <a:spcAft>
          <a:spcPts val="400"/>
        </a:spcAft>
        <a:buClr>
          <a:schemeClr val="tx2"/>
        </a:buClr>
        <a:buSzPct val="90000"/>
        <a:buFont typeface="Arial" panose="020B0604020202020204" pitchFamily="34" charset="0"/>
        <a:buChar char="•"/>
        <a:defRPr sz="1600" kern="1200">
          <a:solidFill>
            <a:schemeClr val="tx2"/>
          </a:solidFill>
          <a:latin typeface="+mn-lt"/>
          <a:ea typeface="+mn-ea"/>
          <a:cs typeface="+mn-cs"/>
        </a:defRPr>
      </a:lvl6pPr>
      <a:lvl7pPr marL="2135664" indent="-306910" algn="l" defTabSz="914309" rtl="0" eaLnBrk="1" latinLnBrk="0" hangingPunct="1">
        <a:lnSpc>
          <a:spcPct val="100000"/>
        </a:lnSpc>
        <a:spcBef>
          <a:spcPts val="400"/>
        </a:spcBef>
        <a:spcAft>
          <a:spcPts val="400"/>
        </a:spcAft>
        <a:buSzPct val="80000"/>
        <a:buFont typeface="Arial" panose="020B0604020202020204" pitchFamily="34" charset="0"/>
        <a:buChar char="•"/>
        <a:defRPr lang="en-US" sz="1600" kern="1200" dirty="0">
          <a:solidFill>
            <a:schemeClr val="tx2"/>
          </a:solidFill>
          <a:latin typeface="+mn-lt"/>
          <a:ea typeface="+mn-ea"/>
          <a:cs typeface="+mn-cs"/>
        </a:defRPr>
      </a:lvl7pPr>
      <a:lvl8pPr marL="2438339" indent="-302676" algn="l" defTabSz="914309" rtl="0" eaLnBrk="1" latinLnBrk="0" hangingPunct="1">
        <a:lnSpc>
          <a:spcPct val="100000"/>
        </a:lnSpc>
        <a:spcBef>
          <a:spcPts val="400"/>
        </a:spcBef>
        <a:spcAft>
          <a:spcPts val="400"/>
        </a:spcAft>
        <a:buSzPct val="80000"/>
        <a:buFont typeface="Arial" panose="020B0604020202020204" pitchFamily="34" charset="0"/>
        <a:buChar char="•"/>
        <a:defRPr sz="1600" kern="1200" baseline="0">
          <a:solidFill>
            <a:schemeClr val="tx2"/>
          </a:solidFill>
          <a:latin typeface="+mn-lt"/>
          <a:ea typeface="+mn-ea"/>
          <a:cs typeface="+mn-cs"/>
        </a:defRPr>
      </a:lvl8pPr>
      <a:lvl9pPr marL="2745249" indent="-306910" algn="l" defTabSz="914309" rtl="0" eaLnBrk="1" latinLnBrk="0" hangingPunct="1">
        <a:lnSpc>
          <a:spcPct val="100000"/>
        </a:lnSpc>
        <a:spcBef>
          <a:spcPts val="400"/>
        </a:spcBef>
        <a:spcAft>
          <a:spcPts val="400"/>
        </a:spcAft>
        <a:buSzPct val="80000"/>
        <a:buFont typeface="Arial" panose="020B0604020202020204" pitchFamily="34" charset="0"/>
        <a:buChar char="•"/>
        <a:defRPr sz="1600" kern="1200">
          <a:solidFill>
            <a:schemeClr val="tx2"/>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2">
          <p15:clr>
            <a:srgbClr val="F26B43"/>
          </p15:clr>
        </p15:guide>
        <p15:guide id="2" pos="168">
          <p15:clr>
            <a:srgbClr val="F26B43"/>
          </p15:clr>
        </p15:guide>
        <p15:guide id="3" orient="horz" pos="4104">
          <p15:clr>
            <a:srgbClr val="F26B43"/>
          </p15:clr>
        </p15:guide>
        <p15:guide id="4" orient="horz" pos="3744">
          <p15:clr>
            <a:srgbClr val="F26B43"/>
          </p15:clr>
        </p15:guide>
        <p15:guide id="5" orient="horz" pos="192">
          <p15:clr>
            <a:srgbClr val="F26B43"/>
          </p15:clr>
        </p15:guide>
        <p15:guide id="6" pos="5592">
          <p15:clr>
            <a:srgbClr val="F26B43"/>
          </p15:clr>
        </p15:guide>
        <p15:guide id="7" orient="horz" pos="2832">
          <p15:clr>
            <a:srgbClr val="F26B43"/>
          </p15:clr>
        </p15:guide>
        <p15:guide id="8" orient="horz" pos="720">
          <p15:clr>
            <a:srgbClr val="F26B43"/>
          </p15:clr>
        </p15:guide>
        <p15:guide id="9" orient="horz" pos="408">
          <p15:clr>
            <a:srgbClr val="F26B43"/>
          </p15:clr>
        </p15:guide>
        <p15:guide id="10" pos="384">
          <p15:clr>
            <a:srgbClr val="F26B43"/>
          </p15:clr>
        </p15:guide>
        <p15:guide id="11" pos="34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52.png"/><Relationship Id="rId21" Type="http://schemas.openxmlformats.org/officeDocument/2006/relationships/image" Target="../media/image65.png"/><Relationship Id="rId7" Type="http://schemas.openxmlformats.org/officeDocument/2006/relationships/diagramColors" Target="../diagrams/colors1.xml"/><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png"/><Relationship Id="rId2" Type="http://schemas.openxmlformats.org/officeDocument/2006/relationships/notesSlide" Target="../notesSlides/notesSlide5.xml"/><Relationship Id="rId16" Type="http://schemas.openxmlformats.org/officeDocument/2006/relationships/image" Target="../media/image60.png"/><Relationship Id="rId20" Type="http://schemas.openxmlformats.org/officeDocument/2006/relationships/image" Target="../media/image64.tiff"/><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55.png"/><Relationship Id="rId24" Type="http://schemas.openxmlformats.org/officeDocument/2006/relationships/image" Target="../media/image68.png"/><Relationship Id="rId5" Type="http://schemas.openxmlformats.org/officeDocument/2006/relationships/diagramLayout" Target="../diagrams/layout1.xml"/><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diagramData" Target="../diagrams/data1.xml"/><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jpeg"/><Relationship Id="rId7"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65.png"/><Relationship Id="rId10" Type="http://schemas.openxmlformats.org/officeDocument/2006/relationships/image" Target="../media/image90.png"/><Relationship Id="rId4" Type="http://schemas.openxmlformats.org/officeDocument/2006/relationships/image" Target="../media/image1.jpeg"/><Relationship Id="rId9" Type="http://schemas.openxmlformats.org/officeDocument/2006/relationships/image" Target="../media/image89.png"/></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26" Type="http://schemas.openxmlformats.org/officeDocument/2006/relationships/image" Target="../media/image120.png"/><Relationship Id="rId3" Type="http://schemas.openxmlformats.org/officeDocument/2006/relationships/image" Target="../media/image97.png"/><Relationship Id="rId21" Type="http://schemas.openxmlformats.org/officeDocument/2006/relationships/image" Target="../media/image115.png"/><Relationship Id="rId34" Type="http://schemas.openxmlformats.org/officeDocument/2006/relationships/image" Target="../media/image128.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5" Type="http://schemas.openxmlformats.org/officeDocument/2006/relationships/image" Target="../media/image119.png"/><Relationship Id="rId33" Type="http://schemas.openxmlformats.org/officeDocument/2006/relationships/image" Target="../media/image127.png"/><Relationship Id="rId2" Type="http://schemas.openxmlformats.org/officeDocument/2006/relationships/notesSlide" Target="../notesSlides/notesSlide7.xml"/><Relationship Id="rId16" Type="http://schemas.openxmlformats.org/officeDocument/2006/relationships/image" Target="../media/image110.png"/><Relationship Id="rId20" Type="http://schemas.openxmlformats.org/officeDocument/2006/relationships/image" Target="../media/image114.png"/><Relationship Id="rId29"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24" Type="http://schemas.openxmlformats.org/officeDocument/2006/relationships/image" Target="../media/image118.png"/><Relationship Id="rId32" Type="http://schemas.openxmlformats.org/officeDocument/2006/relationships/image" Target="../media/image126.png"/><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image" Target="../media/image117.png"/><Relationship Id="rId28" Type="http://schemas.openxmlformats.org/officeDocument/2006/relationships/image" Target="../media/image122.png"/><Relationship Id="rId36" Type="http://schemas.openxmlformats.org/officeDocument/2006/relationships/image" Target="../media/image130.png"/><Relationship Id="rId10" Type="http://schemas.openxmlformats.org/officeDocument/2006/relationships/image" Target="../media/image104.png"/><Relationship Id="rId19" Type="http://schemas.openxmlformats.org/officeDocument/2006/relationships/image" Target="../media/image113.png"/><Relationship Id="rId31" Type="http://schemas.openxmlformats.org/officeDocument/2006/relationships/image" Target="../media/image125.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116.png"/><Relationship Id="rId27" Type="http://schemas.openxmlformats.org/officeDocument/2006/relationships/image" Target="../media/image121.png"/><Relationship Id="rId30" Type="http://schemas.openxmlformats.org/officeDocument/2006/relationships/image" Target="../media/image124.png"/><Relationship Id="rId35" Type="http://schemas.openxmlformats.org/officeDocument/2006/relationships/image" Target="../media/image129.png"/></Relationships>
</file>

<file path=ppt/slides/_rels/slide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5892800"/>
            <a:ext cx="12214124"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Hexagon_MI_CMYK_STANDARD.jpg"/>
          <p:cNvPicPr>
            <a:picLocks noChangeAspect="1"/>
          </p:cNvPicPr>
          <p:nvPr/>
        </p:nvPicPr>
        <p:blipFill rotWithShape="1">
          <a:blip r:embed="rId4" cstate="print">
            <a:extLst>
              <a:ext uri="{28A0092B-C50C-407E-A947-70E740481C1C}">
                <a14:useLocalDpi xmlns:a14="http://schemas.microsoft.com/office/drawing/2010/main" val="0"/>
              </a:ext>
            </a:extLst>
          </a:blip>
          <a:srcRect t="17229"/>
          <a:stretch/>
        </p:blipFill>
        <p:spPr>
          <a:xfrm>
            <a:off x="9831085" y="6121400"/>
            <a:ext cx="2151366" cy="726185"/>
          </a:xfrm>
          <a:prstGeom prst="rect">
            <a:avLst/>
          </a:prstGeom>
        </p:spPr>
      </p:pic>
      <p:sp>
        <p:nvSpPr>
          <p:cNvPr id="12" name="Rectangle 11"/>
          <p:cNvSpPr/>
          <p:nvPr/>
        </p:nvSpPr>
        <p:spPr>
          <a:xfrm>
            <a:off x="10581566" y="6541845"/>
            <a:ext cx="1254836" cy="1091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865848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hex_blue_backgroun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4058"/>
            <a:ext cx="12192000" cy="5143500"/>
          </a:xfrm>
          <a:prstGeom prst="rect">
            <a:avLst/>
          </a:prstGeom>
        </p:spPr>
      </p:pic>
      <p:sp>
        <p:nvSpPr>
          <p:cNvPr id="2" name="Title 1"/>
          <p:cNvSpPr>
            <a:spLocks noGrp="1"/>
          </p:cNvSpPr>
          <p:nvPr>
            <p:ph type="title"/>
          </p:nvPr>
        </p:nvSpPr>
        <p:spPr/>
        <p:txBody>
          <a:bodyPr/>
          <a:lstStyle/>
          <a:p>
            <a:r>
              <a:rPr lang="en-US" dirty="0"/>
              <a:t>Fusing the real and digital worlds</a:t>
            </a:r>
          </a:p>
        </p:txBody>
      </p:sp>
      <p:sp>
        <p:nvSpPr>
          <p:cNvPr id="8" name="TextBox 7"/>
          <p:cNvSpPr txBox="1"/>
          <p:nvPr/>
        </p:nvSpPr>
        <p:spPr>
          <a:xfrm rot="16200000">
            <a:off x="449870" y="3171941"/>
            <a:ext cx="1941575" cy="636008"/>
          </a:xfrm>
          <a:prstGeom prst="rect">
            <a:avLst/>
          </a:prstGeom>
          <a:noFill/>
        </p:spPr>
        <p:txBody>
          <a:bodyPr wrap="square" rtlCol="0">
            <a:spAutoFit/>
          </a:bodyPr>
          <a:lstStyle/>
          <a:p>
            <a:pPr algn="ctr"/>
            <a:r>
              <a:rPr lang="en-US" sz="2133" dirty="0">
                <a:solidFill>
                  <a:srgbClr val="1B86AD"/>
                </a:solidFill>
                <a:latin typeface="Arial"/>
                <a:cs typeface="Arial"/>
              </a:rPr>
              <a:t>CAPTURE</a:t>
            </a:r>
          </a:p>
          <a:p>
            <a:pPr algn="ctr"/>
            <a:r>
              <a:rPr lang="en-US" sz="1400" dirty="0">
                <a:solidFill>
                  <a:schemeClr val="tx2"/>
                </a:solidFill>
                <a:latin typeface="Arial"/>
                <a:cs typeface="Arial"/>
              </a:rPr>
              <a:t>(as-is/as-built)</a:t>
            </a:r>
          </a:p>
        </p:txBody>
      </p:sp>
      <p:sp>
        <p:nvSpPr>
          <p:cNvPr id="15" name="TextBox 14"/>
          <p:cNvSpPr txBox="1"/>
          <p:nvPr/>
        </p:nvSpPr>
        <p:spPr>
          <a:xfrm rot="5400000">
            <a:off x="9545339" y="2736138"/>
            <a:ext cx="2514884" cy="687432"/>
          </a:xfrm>
          <a:prstGeom prst="rect">
            <a:avLst/>
          </a:prstGeom>
          <a:noFill/>
        </p:spPr>
        <p:txBody>
          <a:bodyPr wrap="square" rtlCol="0">
            <a:spAutoFit/>
          </a:bodyPr>
          <a:lstStyle/>
          <a:p>
            <a:pPr algn="ctr"/>
            <a:r>
              <a:rPr lang="en-US" sz="2400" dirty="0">
                <a:solidFill>
                  <a:srgbClr val="1B86AD"/>
                </a:solidFill>
                <a:latin typeface="Arial"/>
                <a:cs typeface="Arial"/>
              </a:rPr>
              <a:t>ACTION</a:t>
            </a:r>
          </a:p>
          <a:p>
            <a:pPr algn="ctr"/>
            <a:r>
              <a:rPr lang="en-US" sz="1467" dirty="0">
                <a:solidFill>
                  <a:srgbClr val="545559"/>
                </a:solidFill>
                <a:latin typeface="Arial"/>
                <a:cs typeface="Arial"/>
              </a:rPr>
              <a:t>(as-planned/as-designed)</a:t>
            </a:r>
          </a:p>
        </p:txBody>
      </p:sp>
      <p:sp>
        <p:nvSpPr>
          <p:cNvPr id="24" name="TextBox 23"/>
          <p:cNvSpPr txBox="1"/>
          <p:nvPr/>
        </p:nvSpPr>
        <p:spPr>
          <a:xfrm>
            <a:off x="2188787" y="2166360"/>
            <a:ext cx="1994005" cy="379656"/>
          </a:xfrm>
          <a:prstGeom prst="rect">
            <a:avLst/>
          </a:prstGeom>
          <a:noFill/>
        </p:spPr>
        <p:txBody>
          <a:bodyPr wrap="square" rtlCol="0">
            <a:spAutoFit/>
          </a:bodyPr>
          <a:lstStyle/>
          <a:p>
            <a:r>
              <a:rPr lang="en-US" sz="1867" b="1" dirty="0">
                <a:solidFill>
                  <a:srgbClr val="1B86AD"/>
                </a:solidFill>
                <a:latin typeface="Arial"/>
                <a:cs typeface="Arial"/>
              </a:rPr>
              <a:t>SENSORS</a:t>
            </a:r>
          </a:p>
        </p:txBody>
      </p:sp>
      <p:sp>
        <p:nvSpPr>
          <p:cNvPr id="25" name="TextBox 24"/>
          <p:cNvSpPr txBox="1"/>
          <p:nvPr/>
        </p:nvSpPr>
        <p:spPr>
          <a:xfrm>
            <a:off x="7907918" y="4297014"/>
            <a:ext cx="1994005" cy="379656"/>
          </a:xfrm>
          <a:prstGeom prst="rect">
            <a:avLst/>
          </a:prstGeom>
          <a:noFill/>
        </p:spPr>
        <p:txBody>
          <a:bodyPr wrap="square" rtlCol="0">
            <a:spAutoFit/>
          </a:bodyPr>
          <a:lstStyle/>
          <a:p>
            <a:pPr algn="r"/>
            <a:r>
              <a:rPr lang="en-US" sz="1867" b="1" dirty="0">
                <a:solidFill>
                  <a:srgbClr val="1B86AD"/>
                </a:solidFill>
                <a:latin typeface="Arial"/>
                <a:cs typeface="Arial"/>
              </a:rPr>
              <a:t>SOFTWARE</a:t>
            </a:r>
          </a:p>
        </p:txBody>
      </p:sp>
      <p:pic>
        <p:nvPicPr>
          <p:cNvPr id="27" name="Picture 26" descr="circle_arrow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0541" y="1413754"/>
            <a:ext cx="5214112" cy="817317"/>
          </a:xfrm>
          <a:prstGeom prst="rect">
            <a:avLst/>
          </a:prstGeom>
        </p:spPr>
      </p:pic>
      <p:pic>
        <p:nvPicPr>
          <p:cNvPr id="28" name="Picture 27" descr="circle_arrow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3470541" y="4701018"/>
            <a:ext cx="5214112" cy="798081"/>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298" y="2642079"/>
            <a:ext cx="1264284" cy="260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3242975" y="3312928"/>
            <a:ext cx="1053907" cy="989347"/>
          </a:xfrm>
          <a:prstGeom prst="ellipse">
            <a:avLst/>
          </a:prstGeom>
          <a:solidFill>
            <a:schemeClr val="bg1"/>
          </a:solidFill>
          <a:ln w="76200" cmpd="sng">
            <a:solidFill>
              <a:srgbClr val="1B86AD"/>
            </a:solidFill>
          </a:ln>
        </p:spPr>
        <p:style>
          <a:lnRef idx="1">
            <a:schemeClr val="accent5"/>
          </a:lnRef>
          <a:fillRef idx="3">
            <a:schemeClr val="accent5"/>
          </a:fillRef>
          <a:effectRef idx="2">
            <a:schemeClr val="accent5"/>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dirty="0"/>
          </a:p>
        </p:txBody>
      </p:sp>
      <p:sp>
        <p:nvSpPr>
          <p:cNvPr id="17" name="TextBox 16"/>
          <p:cNvSpPr txBox="1"/>
          <p:nvPr/>
        </p:nvSpPr>
        <p:spPr>
          <a:xfrm>
            <a:off x="3302703" y="3538865"/>
            <a:ext cx="934451" cy="502573"/>
          </a:xfrm>
          <a:prstGeom prst="rect">
            <a:avLst/>
          </a:prstGeom>
          <a:noFill/>
        </p:spPr>
        <p:txBody>
          <a:bodyPr wrap="square" rtlCol="0">
            <a:spAutoFit/>
          </a:bodyPr>
          <a:lstStyle/>
          <a:p>
            <a:pPr algn="ctr"/>
            <a:r>
              <a:rPr lang="en-US" sz="1333" b="1" dirty="0">
                <a:solidFill>
                  <a:srgbClr val="545559"/>
                </a:solidFill>
                <a:latin typeface="Arial"/>
                <a:cs typeface="Arial"/>
              </a:rPr>
              <a:t>REAL</a:t>
            </a:r>
          </a:p>
          <a:p>
            <a:pPr algn="ctr"/>
            <a:r>
              <a:rPr lang="en-US" sz="1333" b="1" dirty="0">
                <a:solidFill>
                  <a:srgbClr val="545559"/>
                </a:solidFill>
                <a:latin typeface="Arial"/>
                <a:cs typeface="Arial"/>
              </a:rPr>
              <a:t>World</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4845" y="1700766"/>
            <a:ext cx="1250961" cy="2606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Oval 17"/>
          <p:cNvSpPr/>
          <p:nvPr/>
        </p:nvSpPr>
        <p:spPr>
          <a:xfrm>
            <a:off x="7830937" y="2519158"/>
            <a:ext cx="1053907" cy="995159"/>
          </a:xfrm>
          <a:prstGeom prst="ellipse">
            <a:avLst/>
          </a:prstGeom>
          <a:solidFill>
            <a:schemeClr val="bg1"/>
          </a:solidFill>
          <a:ln w="76200" cmpd="sng">
            <a:solidFill>
              <a:srgbClr val="1B86AD"/>
            </a:solidFill>
          </a:ln>
        </p:spPr>
        <p:style>
          <a:lnRef idx="1">
            <a:schemeClr val="accent5"/>
          </a:lnRef>
          <a:fillRef idx="3">
            <a:schemeClr val="accent5"/>
          </a:fillRef>
          <a:effectRef idx="2">
            <a:schemeClr val="accent5"/>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dirty="0"/>
          </a:p>
        </p:txBody>
      </p:sp>
      <p:sp>
        <p:nvSpPr>
          <p:cNvPr id="19" name="TextBox 18"/>
          <p:cNvSpPr txBox="1"/>
          <p:nvPr/>
        </p:nvSpPr>
        <p:spPr>
          <a:xfrm>
            <a:off x="7768964" y="2765529"/>
            <a:ext cx="1210440" cy="502573"/>
          </a:xfrm>
          <a:prstGeom prst="rect">
            <a:avLst/>
          </a:prstGeom>
          <a:noFill/>
        </p:spPr>
        <p:txBody>
          <a:bodyPr wrap="square" rtlCol="0">
            <a:spAutoFit/>
          </a:bodyPr>
          <a:lstStyle/>
          <a:p>
            <a:pPr algn="ctr"/>
            <a:r>
              <a:rPr lang="en-US" sz="1333" b="1" dirty="0">
                <a:solidFill>
                  <a:srgbClr val="545559"/>
                </a:solidFill>
                <a:latin typeface="Arial"/>
                <a:cs typeface="Arial"/>
              </a:rPr>
              <a:t>DIGITAL</a:t>
            </a:r>
          </a:p>
          <a:p>
            <a:pPr algn="ctr"/>
            <a:r>
              <a:rPr lang="en-US" sz="1333" b="1" dirty="0">
                <a:solidFill>
                  <a:srgbClr val="545559"/>
                </a:solidFill>
                <a:latin typeface="Arial"/>
                <a:cs typeface="Arial"/>
              </a:rPr>
              <a:t>World</a:t>
            </a:r>
          </a:p>
        </p:txBody>
      </p:sp>
      <p:sp>
        <p:nvSpPr>
          <p:cNvPr id="22" name="Oval 21"/>
          <p:cNvSpPr/>
          <p:nvPr/>
        </p:nvSpPr>
        <p:spPr>
          <a:xfrm>
            <a:off x="4291087" y="1734494"/>
            <a:ext cx="3573719" cy="3442223"/>
          </a:xfrm>
          <a:prstGeom prst="ellipse">
            <a:avLst/>
          </a:prstGeom>
          <a:solidFill>
            <a:srgbClr val="1B86AD"/>
          </a:solidFill>
          <a:ln w="76200" cmpd="sng">
            <a:solidFill>
              <a:schemeClr val="bg1"/>
            </a:solidFill>
          </a:ln>
          <a:effectLst>
            <a:outerShdw blurRad="50800" dist="38100" dir="18900000" algn="b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dirty="0"/>
          </a:p>
        </p:txBody>
      </p:sp>
      <p:sp>
        <p:nvSpPr>
          <p:cNvPr id="23" name="TextBox 22"/>
          <p:cNvSpPr txBox="1"/>
          <p:nvPr/>
        </p:nvSpPr>
        <p:spPr>
          <a:xfrm>
            <a:off x="4402885" y="2661835"/>
            <a:ext cx="3350124" cy="1587541"/>
          </a:xfrm>
          <a:prstGeom prst="rect">
            <a:avLst/>
          </a:prstGeom>
          <a:noFill/>
        </p:spPr>
        <p:txBody>
          <a:bodyPr wrap="square" lIns="0" tIns="0" rIns="0" bIns="0" rtlCol="0" anchor="ctr">
            <a:noAutofit/>
          </a:bodyPr>
          <a:lstStyle/>
          <a:p>
            <a:pPr algn="ctr"/>
            <a:r>
              <a:rPr lang="en-US" sz="2133" dirty="0">
                <a:solidFill>
                  <a:schemeClr val="bg1"/>
                </a:solidFill>
                <a:cs typeface="Arial"/>
              </a:rPr>
              <a:t>Fusing the real and</a:t>
            </a:r>
            <a:br>
              <a:rPr lang="en-US" sz="2133" dirty="0">
                <a:solidFill>
                  <a:schemeClr val="bg1"/>
                </a:solidFill>
                <a:cs typeface="Arial"/>
              </a:rPr>
            </a:br>
            <a:r>
              <a:rPr lang="en-US" sz="2133" dirty="0">
                <a:solidFill>
                  <a:schemeClr val="bg1"/>
                </a:solidFill>
                <a:cs typeface="Arial"/>
              </a:rPr>
              <a:t>digital worlds delivers dynamic data and actionable information</a:t>
            </a:r>
          </a:p>
        </p:txBody>
      </p:sp>
    </p:spTree>
    <p:extLst>
      <p:ext uri="{BB962C8B-B14F-4D97-AF65-F5344CB8AC3E}">
        <p14:creationId xmlns:p14="http://schemas.microsoft.com/office/powerpoint/2010/main" val="51032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806040"/>
            <a:ext cx="12191999" cy="5148073"/>
          </a:xfrm>
          <a:prstGeom prst="rect">
            <a:avLst/>
          </a:prstGeom>
        </p:spPr>
      </p:pic>
      <p:sp>
        <p:nvSpPr>
          <p:cNvPr id="2" name="Title 1"/>
          <p:cNvSpPr>
            <a:spLocks noGrp="1"/>
          </p:cNvSpPr>
          <p:nvPr>
            <p:ph type="title"/>
          </p:nvPr>
        </p:nvSpPr>
        <p:spPr/>
        <p:txBody>
          <a:bodyPr/>
          <a:lstStyle/>
          <a:p>
            <a:r>
              <a:rPr lang="en-US" dirty="0"/>
              <a:t>Hexagon at a glance</a:t>
            </a:r>
          </a:p>
        </p:txBody>
      </p:sp>
      <p:pic>
        <p:nvPicPr>
          <p:cNvPr id="10" name="Picture 9" descr="glob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11" y="2633134"/>
            <a:ext cx="428979" cy="321735"/>
          </a:xfrm>
          <a:prstGeom prst="rect">
            <a:avLst/>
          </a:prstGeom>
        </p:spPr>
      </p:pic>
      <p:sp>
        <p:nvSpPr>
          <p:cNvPr id="15" name="TextBox 14"/>
          <p:cNvSpPr txBox="1"/>
          <p:nvPr/>
        </p:nvSpPr>
        <p:spPr>
          <a:xfrm>
            <a:off x="1444990" y="1481677"/>
            <a:ext cx="5937957" cy="1616853"/>
          </a:xfrm>
          <a:prstGeom prst="rect">
            <a:avLst/>
          </a:prstGeom>
          <a:noFill/>
        </p:spPr>
        <p:txBody>
          <a:bodyPr wrap="square" rtlCol="0">
            <a:spAutoFit/>
          </a:bodyPr>
          <a:lstStyle/>
          <a:p>
            <a:pPr>
              <a:spcBef>
                <a:spcPts val="800"/>
              </a:spcBef>
              <a:spcAft>
                <a:spcPts val="800"/>
              </a:spcAft>
            </a:pPr>
            <a:r>
              <a:rPr lang="en-US" sz="1867" b="1" dirty="0">
                <a:solidFill>
                  <a:srgbClr val="74B543"/>
                </a:solidFill>
              </a:rPr>
              <a:t>Technology Solutions Provider</a:t>
            </a:r>
          </a:p>
          <a:p>
            <a:pPr marL="228594" indent="-228594">
              <a:lnSpc>
                <a:spcPct val="70000"/>
              </a:lnSpc>
              <a:spcBef>
                <a:spcPts val="800"/>
              </a:spcBef>
              <a:spcAft>
                <a:spcPts val="800"/>
              </a:spcAft>
              <a:buFont typeface="Arial" panose="020B0604020202020204" pitchFamily="34" charset="0"/>
              <a:buChar char="•"/>
            </a:pPr>
            <a:r>
              <a:rPr lang="en-US" sz="1600" dirty="0">
                <a:solidFill>
                  <a:srgbClr val="545559"/>
                </a:solidFill>
              </a:rPr>
              <a:t>Established leader in </a:t>
            </a:r>
            <a:r>
              <a:rPr lang="en-US" sz="1600" b="1" dirty="0">
                <a:solidFill>
                  <a:srgbClr val="545559"/>
                </a:solidFill>
              </a:rPr>
              <a:t>information technologies</a:t>
            </a:r>
          </a:p>
          <a:p>
            <a:pPr marL="228594" indent="-228594">
              <a:lnSpc>
                <a:spcPct val="70000"/>
              </a:lnSpc>
              <a:spcBef>
                <a:spcPts val="800"/>
              </a:spcBef>
              <a:spcAft>
                <a:spcPts val="800"/>
              </a:spcAft>
              <a:buFont typeface="Arial" panose="020B0604020202020204" pitchFamily="34" charset="0"/>
              <a:buChar char="•"/>
            </a:pPr>
            <a:r>
              <a:rPr lang="en-US" sz="1600" dirty="0">
                <a:solidFill>
                  <a:srgbClr val="545559"/>
                </a:solidFill>
              </a:rPr>
              <a:t>Solutions</a:t>
            </a:r>
            <a:r>
              <a:rPr lang="en-US" sz="1600" b="1" dirty="0">
                <a:solidFill>
                  <a:srgbClr val="545559"/>
                </a:solidFill>
              </a:rPr>
              <a:t> </a:t>
            </a:r>
            <a:r>
              <a:rPr lang="en-US" sz="1600" dirty="0">
                <a:solidFill>
                  <a:srgbClr val="545559"/>
                </a:solidFill>
              </a:rPr>
              <a:t>drive</a:t>
            </a:r>
            <a:r>
              <a:rPr lang="en-US" sz="1600" b="1" dirty="0">
                <a:solidFill>
                  <a:srgbClr val="545559"/>
                </a:solidFill>
              </a:rPr>
              <a:t> productivity </a:t>
            </a:r>
            <a:r>
              <a:rPr lang="en-US" sz="1600" dirty="0">
                <a:solidFill>
                  <a:srgbClr val="545559"/>
                </a:solidFill>
              </a:rPr>
              <a:t>and</a:t>
            </a:r>
            <a:r>
              <a:rPr lang="en-US" sz="1600" b="1" dirty="0">
                <a:solidFill>
                  <a:srgbClr val="545559"/>
                </a:solidFill>
              </a:rPr>
              <a:t> quality </a:t>
            </a:r>
            <a:r>
              <a:rPr lang="en-US" sz="1600" dirty="0">
                <a:solidFill>
                  <a:srgbClr val="545559"/>
                </a:solidFill>
              </a:rPr>
              <a:t>improvements</a:t>
            </a:r>
          </a:p>
          <a:p>
            <a:pPr marL="304792" indent="-304792" defTabSz="914309">
              <a:spcBef>
                <a:spcPts val="400"/>
              </a:spcBef>
              <a:spcAft>
                <a:spcPts val="400"/>
              </a:spcAft>
              <a:buClr>
                <a:schemeClr val="tx2"/>
              </a:buClr>
              <a:buFont typeface="Arial" panose="020B0604020202020204" pitchFamily="34" charset="0"/>
              <a:buChar char="•"/>
            </a:pPr>
            <a:endParaRPr lang="en-US" sz="2133" dirty="0">
              <a:solidFill>
                <a:srgbClr val="545559"/>
              </a:solidFill>
            </a:endParaRPr>
          </a:p>
        </p:txBody>
      </p:sp>
      <p:sp>
        <p:nvSpPr>
          <p:cNvPr id="16" name="TextBox 15"/>
          <p:cNvSpPr txBox="1"/>
          <p:nvPr/>
        </p:nvSpPr>
        <p:spPr>
          <a:xfrm>
            <a:off x="1444991" y="2796992"/>
            <a:ext cx="5858935" cy="1518364"/>
          </a:xfrm>
          <a:prstGeom prst="rect">
            <a:avLst/>
          </a:prstGeom>
          <a:noFill/>
        </p:spPr>
        <p:txBody>
          <a:bodyPr wrap="square" rtlCol="0">
            <a:spAutoFit/>
          </a:bodyPr>
          <a:lstStyle/>
          <a:p>
            <a:pPr>
              <a:spcBef>
                <a:spcPts val="800"/>
              </a:spcBef>
              <a:spcAft>
                <a:spcPts val="800"/>
              </a:spcAft>
            </a:pPr>
            <a:r>
              <a:rPr lang="en-US" sz="1867" b="1" dirty="0">
                <a:solidFill>
                  <a:srgbClr val="74B543"/>
                </a:solidFill>
              </a:rPr>
              <a:t>Global Reach</a:t>
            </a:r>
          </a:p>
          <a:p>
            <a:pPr marL="228594" indent="-228594">
              <a:lnSpc>
                <a:spcPct val="50000"/>
              </a:lnSpc>
              <a:spcBef>
                <a:spcPts val="800"/>
              </a:spcBef>
              <a:spcAft>
                <a:spcPts val="800"/>
              </a:spcAft>
              <a:buFont typeface="Arial" panose="020B0604020202020204" pitchFamily="34" charset="0"/>
              <a:buChar char="•"/>
            </a:pPr>
            <a:r>
              <a:rPr lang="en-US" sz="1600" dirty="0">
                <a:solidFill>
                  <a:srgbClr val="545559"/>
                </a:solidFill>
              </a:rPr>
              <a:t>Broad range of vital industries served</a:t>
            </a:r>
          </a:p>
          <a:p>
            <a:pPr marL="228594" indent="-228594">
              <a:lnSpc>
                <a:spcPct val="50000"/>
              </a:lnSpc>
              <a:spcBef>
                <a:spcPts val="800"/>
              </a:spcBef>
              <a:spcAft>
                <a:spcPts val="800"/>
              </a:spcAft>
              <a:buFont typeface="Arial" panose="020B0604020202020204" pitchFamily="34" charset="0"/>
              <a:buChar char="•"/>
            </a:pPr>
            <a:r>
              <a:rPr lang="en-US" sz="1600" dirty="0">
                <a:solidFill>
                  <a:srgbClr val="545559"/>
                </a:solidFill>
              </a:rPr>
              <a:t>Approximately </a:t>
            </a:r>
            <a:r>
              <a:rPr lang="en-US" sz="1600" b="1" dirty="0">
                <a:solidFill>
                  <a:srgbClr val="545559"/>
                </a:solidFill>
              </a:rPr>
              <a:t>18,000</a:t>
            </a:r>
            <a:r>
              <a:rPr lang="en-US" sz="1600" dirty="0">
                <a:solidFill>
                  <a:srgbClr val="545559"/>
                </a:solidFill>
              </a:rPr>
              <a:t> employees in </a:t>
            </a:r>
            <a:r>
              <a:rPr lang="en-US" sz="1600" b="1" dirty="0">
                <a:solidFill>
                  <a:srgbClr val="545559"/>
                </a:solidFill>
              </a:rPr>
              <a:t>50 </a:t>
            </a:r>
            <a:r>
              <a:rPr lang="en-US" sz="1600" dirty="0">
                <a:solidFill>
                  <a:srgbClr val="545559"/>
                </a:solidFill>
              </a:rPr>
              <a:t>countries</a:t>
            </a:r>
          </a:p>
          <a:p>
            <a:pPr marL="304792" indent="-304792" defTabSz="914309">
              <a:spcBef>
                <a:spcPts val="400"/>
              </a:spcBef>
              <a:spcAft>
                <a:spcPts val="400"/>
              </a:spcAft>
              <a:buClr>
                <a:schemeClr val="tx2"/>
              </a:buClr>
              <a:buFont typeface="Arial" panose="020B0604020202020204" pitchFamily="34" charset="0"/>
              <a:buChar char="•"/>
            </a:pPr>
            <a:endParaRPr lang="en-US" sz="2133" dirty="0">
              <a:solidFill>
                <a:srgbClr val="545559"/>
              </a:solidFill>
            </a:endParaRPr>
          </a:p>
        </p:txBody>
      </p:sp>
      <p:sp>
        <p:nvSpPr>
          <p:cNvPr id="17" name="TextBox 16"/>
          <p:cNvSpPr txBox="1"/>
          <p:nvPr/>
        </p:nvSpPr>
        <p:spPr>
          <a:xfrm>
            <a:off x="8025085" y="1481675"/>
            <a:ext cx="3804968" cy="1413785"/>
          </a:xfrm>
          <a:prstGeom prst="rect">
            <a:avLst/>
          </a:prstGeom>
          <a:noFill/>
        </p:spPr>
        <p:txBody>
          <a:bodyPr wrap="square" rtlCol="0">
            <a:spAutoFit/>
          </a:bodyPr>
          <a:lstStyle/>
          <a:p>
            <a:pPr>
              <a:spcBef>
                <a:spcPts val="800"/>
              </a:spcBef>
              <a:spcAft>
                <a:spcPts val="800"/>
              </a:spcAft>
            </a:pPr>
            <a:r>
              <a:rPr lang="en-US" sz="1867" b="1" dirty="0">
                <a:solidFill>
                  <a:srgbClr val="74B543"/>
                </a:solidFill>
              </a:rPr>
              <a:t>R&amp;D Focused</a:t>
            </a:r>
          </a:p>
          <a:p>
            <a:pPr marL="228594" indent="-228594">
              <a:lnSpc>
                <a:spcPct val="70000"/>
              </a:lnSpc>
              <a:spcBef>
                <a:spcPts val="800"/>
              </a:spcBef>
              <a:spcAft>
                <a:spcPts val="800"/>
              </a:spcAft>
              <a:buFont typeface="Arial" panose="020B0604020202020204" pitchFamily="34" charset="0"/>
              <a:buChar char="•"/>
            </a:pPr>
            <a:r>
              <a:rPr lang="en-US" sz="1600" b="1" dirty="0">
                <a:solidFill>
                  <a:srgbClr val="545559"/>
                </a:solidFill>
              </a:rPr>
              <a:t>10-12% </a:t>
            </a:r>
            <a:r>
              <a:rPr lang="en-US" sz="1600" dirty="0">
                <a:solidFill>
                  <a:srgbClr val="545559"/>
                </a:solidFill>
              </a:rPr>
              <a:t>of net sales invested in R&amp;D</a:t>
            </a:r>
            <a:endParaRPr lang="en-US" sz="1600" b="1" dirty="0">
              <a:solidFill>
                <a:srgbClr val="545559"/>
              </a:solidFill>
            </a:endParaRPr>
          </a:p>
          <a:p>
            <a:pPr marL="228594" indent="-228594">
              <a:lnSpc>
                <a:spcPct val="50000"/>
              </a:lnSpc>
              <a:spcBef>
                <a:spcPts val="800"/>
              </a:spcBef>
              <a:spcAft>
                <a:spcPts val="800"/>
              </a:spcAft>
              <a:buFont typeface="Arial" panose="020B0604020202020204" pitchFamily="34" charset="0"/>
              <a:buChar char="•"/>
            </a:pPr>
            <a:r>
              <a:rPr lang="en-US" sz="1600" b="1" dirty="0">
                <a:solidFill>
                  <a:srgbClr val="545559"/>
                </a:solidFill>
              </a:rPr>
              <a:t>3,400+ </a:t>
            </a:r>
            <a:r>
              <a:rPr lang="en-US" sz="1600" dirty="0">
                <a:solidFill>
                  <a:srgbClr val="545559"/>
                </a:solidFill>
              </a:rPr>
              <a:t>employees in R&amp;D</a:t>
            </a:r>
          </a:p>
          <a:p>
            <a:pPr marL="228594" indent="-228594">
              <a:lnSpc>
                <a:spcPct val="50000"/>
              </a:lnSpc>
              <a:spcBef>
                <a:spcPts val="800"/>
              </a:spcBef>
              <a:spcAft>
                <a:spcPts val="800"/>
              </a:spcAft>
              <a:buFont typeface="Arial" panose="020B0604020202020204" pitchFamily="34" charset="0"/>
              <a:buChar char="•"/>
            </a:pPr>
            <a:r>
              <a:rPr lang="en-US" sz="1600" b="1" dirty="0">
                <a:solidFill>
                  <a:srgbClr val="545559"/>
                </a:solidFill>
              </a:rPr>
              <a:t>3,200+ </a:t>
            </a:r>
            <a:r>
              <a:rPr lang="en-US" sz="1600" dirty="0">
                <a:solidFill>
                  <a:srgbClr val="545559"/>
                </a:solidFill>
              </a:rPr>
              <a:t>active patents</a:t>
            </a:r>
          </a:p>
        </p:txBody>
      </p:sp>
      <p:sp>
        <p:nvSpPr>
          <p:cNvPr id="18" name="TextBox 17"/>
          <p:cNvSpPr txBox="1"/>
          <p:nvPr/>
        </p:nvSpPr>
        <p:spPr>
          <a:xfrm>
            <a:off x="8025086" y="2926173"/>
            <a:ext cx="3664892" cy="1085490"/>
          </a:xfrm>
          <a:prstGeom prst="rect">
            <a:avLst/>
          </a:prstGeom>
          <a:noFill/>
        </p:spPr>
        <p:txBody>
          <a:bodyPr wrap="square" rtlCol="0">
            <a:spAutoFit/>
          </a:bodyPr>
          <a:lstStyle/>
          <a:p>
            <a:pPr>
              <a:spcBef>
                <a:spcPts val="800"/>
              </a:spcBef>
              <a:spcAft>
                <a:spcPts val="800"/>
              </a:spcAft>
            </a:pPr>
            <a:r>
              <a:rPr lang="en-US" sz="1867" b="1" dirty="0">
                <a:solidFill>
                  <a:srgbClr val="74B543"/>
                </a:solidFill>
              </a:rPr>
              <a:t>Strong Financials</a:t>
            </a:r>
          </a:p>
          <a:p>
            <a:pPr marL="228594" indent="-228594">
              <a:lnSpc>
                <a:spcPct val="70000"/>
              </a:lnSpc>
              <a:spcBef>
                <a:spcPts val="800"/>
              </a:spcBef>
              <a:spcAft>
                <a:spcPts val="800"/>
              </a:spcAft>
              <a:buFont typeface="Arial" panose="020B0604020202020204" pitchFamily="34" charset="0"/>
              <a:buChar char="•"/>
            </a:pPr>
            <a:r>
              <a:rPr lang="en-US" sz="1600" b="1" dirty="0">
                <a:solidFill>
                  <a:srgbClr val="545559"/>
                </a:solidFill>
              </a:rPr>
              <a:t>3.1 bn EUR </a:t>
            </a:r>
            <a:r>
              <a:rPr lang="en-US" sz="1600" dirty="0">
                <a:solidFill>
                  <a:srgbClr val="545559"/>
                </a:solidFill>
              </a:rPr>
              <a:t>in sales</a:t>
            </a:r>
          </a:p>
          <a:p>
            <a:pPr marL="228594" indent="-228594">
              <a:lnSpc>
                <a:spcPct val="50000"/>
              </a:lnSpc>
              <a:spcBef>
                <a:spcPts val="800"/>
              </a:spcBef>
              <a:spcAft>
                <a:spcPts val="800"/>
              </a:spcAft>
              <a:buFont typeface="Arial" panose="020B0604020202020204" pitchFamily="34" charset="0"/>
              <a:buChar char="•"/>
            </a:pPr>
            <a:r>
              <a:rPr lang="en-US" sz="1600" b="1" dirty="0">
                <a:solidFill>
                  <a:srgbClr val="545559"/>
                </a:solidFill>
              </a:rPr>
              <a:t>23.4% operating </a:t>
            </a:r>
            <a:r>
              <a:rPr lang="en-US" sz="1600" dirty="0">
                <a:solidFill>
                  <a:srgbClr val="545559"/>
                </a:solidFill>
              </a:rPr>
              <a:t>margin</a:t>
            </a:r>
          </a:p>
        </p:txBody>
      </p:sp>
      <p:pic>
        <p:nvPicPr>
          <p:cNvPr id="19" name="Picture 18" descr="COLOR_icon_technology_icon_convergence copy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78" y="1567250"/>
            <a:ext cx="820141" cy="820141"/>
          </a:xfrm>
          <a:prstGeom prst="rect">
            <a:avLst/>
          </a:prstGeom>
        </p:spPr>
      </p:pic>
      <p:pic>
        <p:nvPicPr>
          <p:cNvPr id="20" name="Picture 19" descr="COLOR_icon_globa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95" y="2797117"/>
            <a:ext cx="904507" cy="904507"/>
          </a:xfrm>
          <a:prstGeom prst="rect">
            <a:avLst/>
          </a:prstGeom>
        </p:spPr>
      </p:pic>
      <p:pic>
        <p:nvPicPr>
          <p:cNvPr id="21" name="Picture 20" descr="CORPORATE BRCHURE ICONS-0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2319" y="1567249"/>
            <a:ext cx="856652" cy="922888"/>
          </a:xfrm>
          <a:prstGeom prst="rect">
            <a:avLst/>
          </a:prstGeom>
        </p:spPr>
      </p:pic>
      <p:pic>
        <p:nvPicPr>
          <p:cNvPr id="22" name="Picture 21"/>
          <p:cNvPicPr>
            <a:picLocks noChangeAspect="1"/>
          </p:cNvPicPr>
          <p:nvPr/>
        </p:nvPicPr>
        <p:blipFill>
          <a:blip r:embed="rId7"/>
          <a:stretch>
            <a:fillRect/>
          </a:stretch>
        </p:blipFill>
        <p:spPr>
          <a:xfrm>
            <a:off x="7112319" y="2887771"/>
            <a:ext cx="622501" cy="723200"/>
          </a:xfrm>
          <a:prstGeom prst="rect">
            <a:avLst/>
          </a:prstGeom>
        </p:spPr>
      </p:pic>
    </p:spTree>
    <p:extLst>
      <p:ext uri="{BB962C8B-B14F-4D97-AF65-F5344CB8AC3E}">
        <p14:creationId xmlns:p14="http://schemas.microsoft.com/office/powerpoint/2010/main" val="455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title"/>
          </p:nvPr>
        </p:nvSpPr>
        <p:spPr>
          <a:xfrm>
            <a:off x="381001" y="520701"/>
            <a:ext cx="11449051" cy="495300"/>
          </a:xfrm>
        </p:spPr>
        <p:txBody>
          <a:bodyPr/>
          <a:lstStyle/>
          <a:p>
            <a:r>
              <a:rPr lang="en-US" dirty="0"/>
              <a:t>Our businesses</a:t>
            </a:r>
          </a:p>
        </p:txBody>
      </p:sp>
      <p:cxnSp>
        <p:nvCxnSpPr>
          <p:cNvPr id="34" name="Straight Connector 33"/>
          <p:cNvCxnSpPr/>
          <p:nvPr/>
        </p:nvCxnSpPr>
        <p:spPr>
          <a:xfrm>
            <a:off x="7172648" y="1135255"/>
            <a:ext cx="0" cy="3023575"/>
          </a:xfrm>
          <a:prstGeom prst="line">
            <a:avLst/>
          </a:prstGeom>
          <a:ln w="9525" cmpd="sng">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148017" y="1316641"/>
            <a:ext cx="6535817" cy="4866828"/>
            <a:chOff x="87228" y="1677332"/>
            <a:chExt cx="4672276" cy="4638865"/>
          </a:xfrm>
        </p:grpSpPr>
        <p:cxnSp>
          <p:nvCxnSpPr>
            <p:cNvPr id="58" name="Straight Connector 57"/>
            <p:cNvCxnSpPr/>
            <p:nvPr/>
          </p:nvCxnSpPr>
          <p:spPr>
            <a:xfrm>
              <a:off x="4224958" y="4120589"/>
              <a:ext cx="0" cy="344222"/>
            </a:xfrm>
            <a:prstGeom prst="line">
              <a:avLst/>
            </a:prstGeom>
            <a:ln w="9525" cmpd="sng">
              <a:solidFill>
                <a:srgbClr val="97989D"/>
              </a:solidFill>
              <a:prstDash val="dash"/>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3419137" y="4464173"/>
              <a:ext cx="805821" cy="3926"/>
            </a:xfrm>
            <a:prstGeom prst="line">
              <a:avLst/>
            </a:prstGeom>
            <a:ln w="9525" cmpd="sng">
              <a:solidFill>
                <a:srgbClr val="97989D"/>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3419137" y="1931294"/>
              <a:ext cx="0" cy="4089272"/>
            </a:xfrm>
            <a:prstGeom prst="line">
              <a:avLst/>
            </a:prstGeom>
            <a:ln w="9525" cmpd="sng">
              <a:solidFill>
                <a:srgbClr val="97989D"/>
              </a:solidFill>
              <a:prstDash val="dash"/>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219585" y="1931294"/>
              <a:ext cx="175846" cy="0"/>
            </a:xfrm>
            <a:prstGeom prst="line">
              <a:avLst/>
            </a:prstGeom>
            <a:ln w="9525" cmpd="sng">
              <a:solidFill>
                <a:srgbClr val="97989D"/>
              </a:solidFill>
              <a:prstDash val="dash"/>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3219585" y="2865823"/>
              <a:ext cx="175846" cy="0"/>
            </a:xfrm>
            <a:prstGeom prst="line">
              <a:avLst/>
            </a:prstGeom>
            <a:ln w="9525" cmpd="sng">
              <a:solidFill>
                <a:srgbClr val="97989D"/>
              </a:solidFill>
              <a:prstDash val="dash"/>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3219585" y="3597727"/>
              <a:ext cx="175846" cy="0"/>
            </a:xfrm>
            <a:prstGeom prst="line">
              <a:avLst/>
            </a:prstGeom>
            <a:ln w="9525" cmpd="sng">
              <a:solidFill>
                <a:srgbClr val="97989D"/>
              </a:solidFill>
              <a:prstDash val="dash"/>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3219585" y="4464173"/>
              <a:ext cx="175846" cy="0"/>
            </a:xfrm>
            <a:prstGeom prst="line">
              <a:avLst/>
            </a:prstGeom>
            <a:ln w="9525" cmpd="sng">
              <a:solidFill>
                <a:srgbClr val="97989D"/>
              </a:solidFill>
              <a:prstDash val="dash"/>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219585" y="5259040"/>
              <a:ext cx="175846" cy="0"/>
            </a:xfrm>
            <a:prstGeom prst="line">
              <a:avLst/>
            </a:prstGeom>
            <a:ln w="9525" cmpd="sng">
              <a:solidFill>
                <a:srgbClr val="97989D"/>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219585" y="6027078"/>
              <a:ext cx="175846" cy="0"/>
            </a:xfrm>
            <a:prstGeom prst="line">
              <a:avLst/>
            </a:prstGeom>
            <a:ln w="9525" cmpd="sng">
              <a:solidFill>
                <a:srgbClr val="97989D"/>
              </a:solidFill>
              <a:prstDash val="dash"/>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707870" y="1677332"/>
              <a:ext cx="903232" cy="264024"/>
            </a:xfrm>
            <a:prstGeom prst="rect">
              <a:avLst/>
            </a:prstGeom>
            <a:noFill/>
          </p:spPr>
          <p:txBody>
            <a:bodyPr wrap="none" rtlCol="0">
              <a:spAutoFit/>
            </a:bodyPr>
            <a:lstStyle/>
            <a:p>
              <a:pPr algn="ctr" defTabSz="914309">
                <a:spcBef>
                  <a:spcPts val="400"/>
                </a:spcBef>
                <a:spcAft>
                  <a:spcPts val="400"/>
                </a:spcAft>
                <a:buClr>
                  <a:schemeClr val="tx2"/>
                </a:buClr>
              </a:pPr>
              <a:r>
                <a:rPr lang="en-US" sz="1200" b="1" dirty="0">
                  <a:solidFill>
                    <a:srgbClr val="0098BA"/>
                  </a:solidFill>
                </a:rPr>
                <a:t>GEOSYSTEMS</a:t>
              </a:r>
            </a:p>
          </p:txBody>
        </p:sp>
        <p:sp>
          <p:nvSpPr>
            <p:cNvPr id="87" name="TextBox 86"/>
            <p:cNvSpPr txBox="1"/>
            <p:nvPr/>
          </p:nvSpPr>
          <p:spPr>
            <a:xfrm>
              <a:off x="87228" y="1896430"/>
              <a:ext cx="2309232" cy="588920"/>
            </a:xfrm>
            <a:prstGeom prst="rect">
              <a:avLst/>
            </a:prstGeom>
            <a:noFill/>
          </p:spPr>
          <p:txBody>
            <a:bodyPr wrap="square" rtlCol="0">
              <a:spAutoFit/>
            </a:bodyPr>
            <a:lstStyle/>
            <a:p>
              <a:pPr algn="ctr" defTabSz="914309">
                <a:lnSpc>
                  <a:spcPct val="80000"/>
                </a:lnSpc>
                <a:spcBef>
                  <a:spcPts val="400"/>
                </a:spcBef>
                <a:spcAft>
                  <a:spcPts val="400"/>
                </a:spcAft>
                <a:buClr>
                  <a:schemeClr val="tx2"/>
                </a:buClr>
              </a:pPr>
              <a:r>
                <a:rPr lang="en-US" sz="1067" dirty="0">
                  <a:solidFill>
                    <a:srgbClr val="545559"/>
                  </a:solidFill>
                </a:rPr>
                <a:t>Reality-capture solutions used to record  distance, monitor movement, guide machines, capture Earth images and create 3D models of landscapes, infrastructure or entire cities</a:t>
              </a:r>
            </a:p>
          </p:txBody>
        </p:sp>
        <p:sp>
          <p:nvSpPr>
            <p:cNvPr id="102" name="TextBox 101"/>
            <p:cNvSpPr txBox="1"/>
            <p:nvPr/>
          </p:nvSpPr>
          <p:spPr>
            <a:xfrm>
              <a:off x="312520" y="2626609"/>
              <a:ext cx="1693932" cy="264024"/>
            </a:xfrm>
            <a:prstGeom prst="rect">
              <a:avLst/>
            </a:prstGeom>
            <a:noFill/>
          </p:spPr>
          <p:txBody>
            <a:bodyPr wrap="none" rtlCol="0">
              <a:spAutoFit/>
            </a:bodyPr>
            <a:lstStyle/>
            <a:p>
              <a:pPr algn="ctr" defTabSz="914309">
                <a:spcBef>
                  <a:spcPts val="400"/>
                </a:spcBef>
                <a:spcAft>
                  <a:spcPts val="400"/>
                </a:spcAft>
                <a:buClr>
                  <a:schemeClr val="tx2"/>
                </a:buClr>
              </a:pPr>
              <a:r>
                <a:rPr lang="en-US" sz="1200" b="1" dirty="0">
                  <a:solidFill>
                    <a:srgbClr val="0098BA"/>
                  </a:solidFill>
                </a:rPr>
                <a:t>POSITIONING INTELLIGENCE</a:t>
              </a:r>
            </a:p>
          </p:txBody>
        </p:sp>
        <p:sp>
          <p:nvSpPr>
            <p:cNvPr id="103" name="TextBox 102"/>
            <p:cNvSpPr txBox="1"/>
            <p:nvPr/>
          </p:nvSpPr>
          <p:spPr>
            <a:xfrm>
              <a:off x="87228" y="2836333"/>
              <a:ext cx="2309232" cy="338464"/>
            </a:xfrm>
            <a:prstGeom prst="rect">
              <a:avLst/>
            </a:prstGeom>
            <a:noFill/>
          </p:spPr>
          <p:txBody>
            <a:bodyPr wrap="square" rtlCol="0">
              <a:spAutoFit/>
            </a:bodyPr>
            <a:lstStyle/>
            <a:p>
              <a:pPr algn="ctr" defTabSz="914309">
                <a:lnSpc>
                  <a:spcPct val="80000"/>
                </a:lnSpc>
                <a:spcBef>
                  <a:spcPts val="400"/>
                </a:spcBef>
                <a:spcAft>
                  <a:spcPts val="400"/>
                </a:spcAft>
                <a:buClr>
                  <a:schemeClr val="tx2"/>
                </a:buClr>
              </a:pPr>
              <a:r>
                <a:rPr lang="en-US" sz="1067" dirty="0">
                  <a:solidFill>
                    <a:srgbClr val="545559"/>
                  </a:solidFill>
                </a:rPr>
                <a:t>Satellite positioning and correction solutions for land, sea and air</a:t>
              </a:r>
            </a:p>
          </p:txBody>
        </p:sp>
        <p:sp>
          <p:nvSpPr>
            <p:cNvPr id="104" name="TextBox 103"/>
            <p:cNvSpPr txBox="1"/>
            <p:nvPr/>
          </p:nvSpPr>
          <p:spPr>
            <a:xfrm>
              <a:off x="697626" y="3242003"/>
              <a:ext cx="923722" cy="264024"/>
            </a:xfrm>
            <a:prstGeom prst="rect">
              <a:avLst/>
            </a:prstGeom>
            <a:noFill/>
          </p:spPr>
          <p:txBody>
            <a:bodyPr wrap="none" rtlCol="0">
              <a:spAutoFit/>
            </a:bodyPr>
            <a:lstStyle/>
            <a:p>
              <a:pPr algn="ctr" defTabSz="914309">
                <a:spcBef>
                  <a:spcPts val="400"/>
                </a:spcBef>
                <a:spcAft>
                  <a:spcPts val="400"/>
                </a:spcAft>
                <a:buClr>
                  <a:schemeClr val="tx2"/>
                </a:buClr>
              </a:pPr>
              <a:r>
                <a:rPr lang="en-US" sz="1200" b="1" dirty="0">
                  <a:solidFill>
                    <a:srgbClr val="0098BA"/>
                  </a:solidFill>
                </a:rPr>
                <a:t>AGRICULTURE</a:t>
              </a:r>
            </a:p>
          </p:txBody>
        </p:sp>
        <p:sp>
          <p:nvSpPr>
            <p:cNvPr id="105" name="TextBox 104"/>
            <p:cNvSpPr txBox="1"/>
            <p:nvPr/>
          </p:nvSpPr>
          <p:spPr>
            <a:xfrm>
              <a:off x="87228" y="3476678"/>
              <a:ext cx="2248430" cy="463693"/>
            </a:xfrm>
            <a:prstGeom prst="rect">
              <a:avLst/>
            </a:prstGeom>
            <a:noFill/>
          </p:spPr>
          <p:txBody>
            <a:bodyPr wrap="square" rtlCol="0">
              <a:spAutoFit/>
            </a:bodyPr>
            <a:lstStyle/>
            <a:p>
              <a:pPr algn="ctr" defTabSz="914309">
                <a:lnSpc>
                  <a:spcPct val="80000"/>
                </a:lnSpc>
                <a:spcBef>
                  <a:spcPts val="400"/>
                </a:spcBef>
                <a:spcAft>
                  <a:spcPts val="400"/>
                </a:spcAft>
                <a:buClr>
                  <a:schemeClr val="tx2"/>
                </a:buClr>
              </a:pPr>
              <a:r>
                <a:rPr lang="en-US" sz="1067" dirty="0">
                  <a:solidFill>
                    <a:srgbClr val="545559"/>
                  </a:solidFill>
                </a:rPr>
                <a:t>Smart agriculture solutions for automating and improving crop planning and resource utilization for optimum yield</a:t>
              </a:r>
            </a:p>
          </p:txBody>
        </p:sp>
        <p:sp>
          <p:nvSpPr>
            <p:cNvPr id="106" name="TextBox 105"/>
            <p:cNvSpPr txBox="1"/>
            <p:nvPr/>
          </p:nvSpPr>
          <p:spPr>
            <a:xfrm>
              <a:off x="743530" y="3993165"/>
              <a:ext cx="831909" cy="264024"/>
            </a:xfrm>
            <a:prstGeom prst="rect">
              <a:avLst/>
            </a:prstGeom>
            <a:noFill/>
          </p:spPr>
          <p:txBody>
            <a:bodyPr wrap="none" rtlCol="0">
              <a:spAutoFit/>
            </a:bodyPr>
            <a:lstStyle/>
            <a:p>
              <a:pPr algn="ctr" defTabSz="914309">
                <a:spcBef>
                  <a:spcPts val="400"/>
                </a:spcBef>
                <a:spcAft>
                  <a:spcPts val="400"/>
                </a:spcAft>
                <a:buClr>
                  <a:schemeClr val="tx2"/>
                </a:buClr>
              </a:pPr>
              <a:r>
                <a:rPr lang="en-US" sz="1200" b="1" dirty="0">
                  <a:solidFill>
                    <a:srgbClr val="0098BA"/>
                  </a:solidFill>
                </a:rPr>
                <a:t>GEOSPATIAL</a:t>
              </a:r>
            </a:p>
          </p:txBody>
        </p:sp>
        <p:sp>
          <p:nvSpPr>
            <p:cNvPr id="107" name="TextBox 106"/>
            <p:cNvSpPr txBox="1"/>
            <p:nvPr/>
          </p:nvSpPr>
          <p:spPr>
            <a:xfrm>
              <a:off x="87229" y="4209159"/>
              <a:ext cx="2142615" cy="588920"/>
            </a:xfrm>
            <a:prstGeom prst="rect">
              <a:avLst/>
            </a:prstGeom>
            <a:noFill/>
          </p:spPr>
          <p:txBody>
            <a:bodyPr wrap="square" rtlCol="0">
              <a:spAutoFit/>
            </a:bodyPr>
            <a:lstStyle/>
            <a:p>
              <a:pPr algn="ctr" defTabSz="914309">
                <a:lnSpc>
                  <a:spcPct val="80000"/>
                </a:lnSpc>
                <a:spcBef>
                  <a:spcPts val="400"/>
                </a:spcBef>
                <a:spcAft>
                  <a:spcPts val="400"/>
                </a:spcAft>
                <a:buClr>
                  <a:schemeClr val="tx2"/>
                </a:buClr>
              </a:pPr>
              <a:r>
                <a:rPr lang="en-US" sz="1067" dirty="0">
                  <a:solidFill>
                    <a:srgbClr val="545559"/>
                  </a:solidFill>
                </a:rPr>
                <a:t>Geospatial data management solutions that leverage the power </a:t>
              </a:r>
              <a:br>
                <a:rPr lang="en-US" sz="1067" dirty="0">
                  <a:solidFill>
                    <a:srgbClr val="545559"/>
                  </a:solidFill>
                </a:rPr>
              </a:br>
              <a:r>
                <a:rPr lang="en-US" sz="1067" dirty="0">
                  <a:solidFill>
                    <a:srgbClr val="545559"/>
                  </a:solidFill>
                </a:rPr>
                <a:t>of mapping to enable a holistic understanding of change </a:t>
              </a:r>
            </a:p>
          </p:txBody>
        </p:sp>
        <p:sp>
          <p:nvSpPr>
            <p:cNvPr id="108" name="TextBox 107"/>
            <p:cNvSpPr txBox="1"/>
            <p:nvPr/>
          </p:nvSpPr>
          <p:spPr>
            <a:xfrm>
              <a:off x="894660" y="4847958"/>
              <a:ext cx="529655" cy="264024"/>
            </a:xfrm>
            <a:prstGeom prst="rect">
              <a:avLst/>
            </a:prstGeom>
            <a:noFill/>
          </p:spPr>
          <p:txBody>
            <a:bodyPr wrap="none" rtlCol="0">
              <a:spAutoFit/>
            </a:bodyPr>
            <a:lstStyle/>
            <a:p>
              <a:pPr algn="ctr" defTabSz="914309">
                <a:spcBef>
                  <a:spcPts val="400"/>
                </a:spcBef>
                <a:spcAft>
                  <a:spcPts val="400"/>
                </a:spcAft>
                <a:buClr>
                  <a:schemeClr val="tx2"/>
                </a:buClr>
              </a:pPr>
              <a:r>
                <a:rPr lang="en-US" sz="1200" b="1" dirty="0">
                  <a:solidFill>
                    <a:srgbClr val="0098BA"/>
                  </a:solidFill>
                </a:rPr>
                <a:t>MINING</a:t>
              </a:r>
            </a:p>
          </p:txBody>
        </p:sp>
        <p:sp>
          <p:nvSpPr>
            <p:cNvPr id="109" name="TextBox 108"/>
            <p:cNvSpPr txBox="1"/>
            <p:nvPr/>
          </p:nvSpPr>
          <p:spPr>
            <a:xfrm>
              <a:off x="147091" y="5070527"/>
              <a:ext cx="2188565" cy="338464"/>
            </a:xfrm>
            <a:prstGeom prst="rect">
              <a:avLst/>
            </a:prstGeom>
            <a:noFill/>
          </p:spPr>
          <p:txBody>
            <a:bodyPr wrap="square" rtlCol="0">
              <a:spAutoFit/>
            </a:bodyPr>
            <a:lstStyle/>
            <a:p>
              <a:pPr algn="ctr" defTabSz="914309">
                <a:lnSpc>
                  <a:spcPct val="80000"/>
                </a:lnSpc>
                <a:spcBef>
                  <a:spcPts val="400"/>
                </a:spcBef>
                <a:spcAft>
                  <a:spcPts val="400"/>
                </a:spcAft>
                <a:buClr>
                  <a:schemeClr val="tx2"/>
                </a:buClr>
              </a:pPr>
              <a:r>
                <a:rPr lang="en-US" sz="1067" dirty="0">
                  <a:solidFill>
                    <a:srgbClr val="545559"/>
                  </a:solidFill>
                </a:rPr>
                <a:t>Integrated, digital mine solutions for smarter, safer, more productive mines</a:t>
              </a:r>
            </a:p>
          </p:txBody>
        </p:sp>
        <p:sp>
          <p:nvSpPr>
            <p:cNvPr id="110" name="TextBox 109"/>
            <p:cNvSpPr txBox="1"/>
            <p:nvPr/>
          </p:nvSpPr>
          <p:spPr>
            <a:xfrm>
              <a:off x="300328" y="5629931"/>
              <a:ext cx="1718318" cy="264024"/>
            </a:xfrm>
            <a:prstGeom prst="rect">
              <a:avLst/>
            </a:prstGeom>
            <a:noFill/>
          </p:spPr>
          <p:txBody>
            <a:bodyPr wrap="none" rtlCol="0">
              <a:spAutoFit/>
            </a:bodyPr>
            <a:lstStyle/>
            <a:p>
              <a:pPr algn="ctr" defTabSz="914309">
                <a:spcBef>
                  <a:spcPts val="400"/>
                </a:spcBef>
                <a:spcAft>
                  <a:spcPts val="400"/>
                </a:spcAft>
                <a:buClr>
                  <a:schemeClr val="tx2"/>
                </a:buClr>
              </a:pPr>
              <a:r>
                <a:rPr lang="en-US" sz="1200" b="1" dirty="0">
                  <a:solidFill>
                    <a:srgbClr val="0098BA"/>
                  </a:solidFill>
                </a:rPr>
                <a:t>SAFETY &amp; INFRASTRUCTURE</a:t>
              </a:r>
            </a:p>
          </p:txBody>
        </p:sp>
        <p:sp>
          <p:nvSpPr>
            <p:cNvPr id="111" name="TextBox 110"/>
            <p:cNvSpPr txBox="1"/>
            <p:nvPr/>
          </p:nvSpPr>
          <p:spPr>
            <a:xfrm>
              <a:off x="87230" y="5852504"/>
              <a:ext cx="2248428" cy="463693"/>
            </a:xfrm>
            <a:prstGeom prst="rect">
              <a:avLst/>
            </a:prstGeom>
            <a:noFill/>
          </p:spPr>
          <p:txBody>
            <a:bodyPr wrap="square" rtlCol="0">
              <a:spAutoFit/>
            </a:bodyPr>
            <a:lstStyle/>
            <a:p>
              <a:pPr algn="ctr" defTabSz="914309">
                <a:lnSpc>
                  <a:spcPct val="80000"/>
                </a:lnSpc>
                <a:spcBef>
                  <a:spcPts val="400"/>
                </a:spcBef>
                <a:spcAft>
                  <a:spcPts val="400"/>
                </a:spcAft>
                <a:buClr>
                  <a:schemeClr val="tx2"/>
                </a:buClr>
              </a:pPr>
              <a:r>
                <a:rPr lang="en-US" sz="1067" dirty="0">
                  <a:solidFill>
                    <a:srgbClr val="545559"/>
                  </a:solidFill>
                </a:rPr>
                <a:t>Geospatial-based solutions that streamline operations, accelerate information ﬂows, and optimize resources</a:t>
              </a:r>
            </a:p>
          </p:txBody>
        </p:sp>
        <p:sp>
          <p:nvSpPr>
            <p:cNvPr id="48" name="TextBox 47"/>
            <p:cNvSpPr txBox="1"/>
            <p:nvPr/>
          </p:nvSpPr>
          <p:spPr>
            <a:xfrm>
              <a:off x="3773031" y="3597727"/>
              <a:ext cx="986473" cy="518392"/>
            </a:xfrm>
            <a:prstGeom prst="rect">
              <a:avLst/>
            </a:prstGeom>
            <a:noFill/>
          </p:spPr>
          <p:txBody>
            <a:bodyPr wrap="none" rtlCol="0">
              <a:spAutoFit/>
            </a:bodyPr>
            <a:lstStyle/>
            <a:p>
              <a:pPr algn="ctr" defTabSz="914309">
                <a:spcBef>
                  <a:spcPts val="400"/>
                </a:spcBef>
                <a:spcAft>
                  <a:spcPts val="400"/>
                </a:spcAft>
                <a:buClr>
                  <a:schemeClr val="tx2"/>
                </a:buClr>
              </a:pPr>
              <a:r>
                <a:rPr lang="en-US" sz="1467" b="1" dirty="0"/>
                <a:t>GEOSPATIAL</a:t>
              </a:r>
              <a:br>
                <a:rPr lang="en-US" sz="1467" b="1" dirty="0"/>
              </a:br>
              <a:r>
                <a:rPr lang="en-US" sz="1467" b="1" dirty="0"/>
                <a:t>LANDSCAPE</a:t>
              </a:r>
            </a:p>
          </p:txBody>
        </p:sp>
      </p:grpSp>
      <p:sp>
        <p:nvSpPr>
          <p:cNvPr id="53" name="TextBox 52"/>
          <p:cNvSpPr txBox="1"/>
          <p:nvPr/>
        </p:nvSpPr>
        <p:spPr>
          <a:xfrm>
            <a:off x="1079070" y="928481"/>
            <a:ext cx="4665911" cy="379656"/>
          </a:xfrm>
          <a:prstGeom prst="rect">
            <a:avLst/>
          </a:prstGeom>
          <a:noFill/>
        </p:spPr>
        <p:txBody>
          <a:bodyPr wrap="square" rtlCol="0">
            <a:spAutoFit/>
          </a:bodyPr>
          <a:lstStyle/>
          <a:p>
            <a:pPr algn="ctr"/>
            <a:r>
              <a:rPr lang="en-US" sz="1867" b="1" dirty="0">
                <a:solidFill>
                  <a:srgbClr val="545559"/>
                </a:solidFill>
              </a:rPr>
              <a:t>Geospatial Enterprise Solutions</a:t>
            </a:r>
          </a:p>
        </p:txBody>
      </p:sp>
      <p:sp>
        <p:nvSpPr>
          <p:cNvPr id="55" name="TextBox 54"/>
          <p:cNvSpPr txBox="1"/>
          <p:nvPr/>
        </p:nvSpPr>
        <p:spPr>
          <a:xfrm>
            <a:off x="7637984" y="908161"/>
            <a:ext cx="3818965" cy="379656"/>
          </a:xfrm>
          <a:prstGeom prst="rect">
            <a:avLst/>
          </a:prstGeom>
          <a:noFill/>
        </p:spPr>
        <p:txBody>
          <a:bodyPr wrap="square" rtlCol="0">
            <a:spAutoFit/>
          </a:bodyPr>
          <a:lstStyle/>
          <a:p>
            <a:pPr algn="r"/>
            <a:r>
              <a:rPr lang="en-US" sz="1867" b="1" dirty="0">
                <a:solidFill>
                  <a:srgbClr val="545559"/>
                </a:solidFill>
              </a:rPr>
              <a:t>Industrial Enterprise Solutions</a:t>
            </a:r>
          </a:p>
        </p:txBody>
      </p:sp>
      <p:cxnSp>
        <p:nvCxnSpPr>
          <p:cNvPr id="56" name="Straight Connector 55"/>
          <p:cNvCxnSpPr/>
          <p:nvPr/>
        </p:nvCxnSpPr>
        <p:spPr>
          <a:xfrm>
            <a:off x="8485384" y="3931912"/>
            <a:ext cx="0" cy="351163"/>
          </a:xfrm>
          <a:prstGeom prst="line">
            <a:avLst/>
          </a:prstGeom>
          <a:ln w="9525" cmpd="sng">
            <a:solidFill>
              <a:srgbClr val="97989D"/>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10962123" y="3931912"/>
            <a:ext cx="0" cy="341989"/>
          </a:xfrm>
          <a:prstGeom prst="line">
            <a:avLst/>
          </a:prstGeom>
          <a:ln w="9525" cmpd="sng">
            <a:solidFill>
              <a:srgbClr val="97989D"/>
            </a:solidFill>
            <a:prstDash val="dash"/>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7353477" y="5176907"/>
            <a:ext cx="2242385" cy="749244"/>
          </a:xfrm>
          <a:prstGeom prst="rect">
            <a:avLst/>
          </a:prstGeom>
          <a:noFill/>
        </p:spPr>
        <p:txBody>
          <a:bodyPr wrap="square" rtlCol="0">
            <a:spAutoFit/>
          </a:bodyPr>
          <a:lstStyle/>
          <a:p>
            <a:pPr algn="ctr" defTabSz="914309">
              <a:lnSpc>
                <a:spcPct val="80000"/>
              </a:lnSpc>
              <a:spcBef>
                <a:spcPts val="400"/>
              </a:spcBef>
              <a:spcAft>
                <a:spcPts val="400"/>
              </a:spcAft>
              <a:buClr>
                <a:schemeClr val="tx2"/>
              </a:buClr>
            </a:pPr>
            <a:r>
              <a:rPr lang="en-US" sz="1067" dirty="0">
                <a:solidFill>
                  <a:srgbClr val="545559"/>
                </a:solidFill>
              </a:rPr>
              <a:t>Manufacturing solutions that integrate sensing, thinking and acting capabilities – from people to machines – where quality drives productivity</a:t>
            </a:r>
          </a:p>
        </p:txBody>
      </p:sp>
      <p:sp>
        <p:nvSpPr>
          <p:cNvPr id="61" name="TextBox 60"/>
          <p:cNvSpPr txBox="1"/>
          <p:nvPr/>
        </p:nvSpPr>
        <p:spPr>
          <a:xfrm>
            <a:off x="9858767" y="5202033"/>
            <a:ext cx="2033611" cy="749244"/>
          </a:xfrm>
          <a:prstGeom prst="rect">
            <a:avLst/>
          </a:prstGeom>
          <a:noFill/>
        </p:spPr>
        <p:txBody>
          <a:bodyPr wrap="square" rtlCol="0">
            <a:spAutoFit/>
          </a:bodyPr>
          <a:lstStyle/>
          <a:p>
            <a:pPr algn="ctr" defTabSz="914309">
              <a:lnSpc>
                <a:spcPct val="80000"/>
              </a:lnSpc>
              <a:spcBef>
                <a:spcPts val="400"/>
              </a:spcBef>
              <a:spcAft>
                <a:spcPts val="400"/>
              </a:spcAft>
              <a:buClr>
                <a:schemeClr val="tx2"/>
              </a:buClr>
            </a:pPr>
            <a:r>
              <a:rPr lang="en-US" sz="1067" dirty="0">
                <a:solidFill>
                  <a:srgbClr val="545559"/>
                </a:solidFill>
              </a:rPr>
              <a:t>Enterprise engineering software solutions that enable smarter design, build and operation of large-scale construction</a:t>
            </a:r>
          </a:p>
        </p:txBody>
      </p:sp>
      <p:sp>
        <p:nvSpPr>
          <p:cNvPr id="62" name="TextBox 61"/>
          <p:cNvSpPr txBox="1"/>
          <p:nvPr/>
        </p:nvSpPr>
        <p:spPr>
          <a:xfrm>
            <a:off x="7075822" y="4923181"/>
            <a:ext cx="2715359" cy="276999"/>
          </a:xfrm>
          <a:prstGeom prst="rect">
            <a:avLst/>
          </a:prstGeom>
          <a:noFill/>
        </p:spPr>
        <p:txBody>
          <a:bodyPr wrap="none" rtlCol="0">
            <a:spAutoFit/>
          </a:bodyPr>
          <a:lstStyle/>
          <a:p>
            <a:pPr algn="ctr" defTabSz="914309">
              <a:spcBef>
                <a:spcPts val="400"/>
              </a:spcBef>
              <a:spcAft>
                <a:spcPts val="400"/>
              </a:spcAft>
              <a:buClr>
                <a:schemeClr val="tx2"/>
              </a:buClr>
            </a:pPr>
            <a:r>
              <a:rPr lang="en-US" sz="1200" b="1" dirty="0">
                <a:solidFill>
                  <a:srgbClr val="0098BA"/>
                </a:solidFill>
              </a:rPr>
              <a:t>MANUFACTURING INTELLIGENCE</a:t>
            </a:r>
          </a:p>
        </p:txBody>
      </p:sp>
      <p:sp>
        <p:nvSpPr>
          <p:cNvPr id="63" name="TextBox 62"/>
          <p:cNvSpPr txBox="1"/>
          <p:nvPr/>
        </p:nvSpPr>
        <p:spPr>
          <a:xfrm>
            <a:off x="9758109" y="4916474"/>
            <a:ext cx="2408032" cy="276999"/>
          </a:xfrm>
          <a:prstGeom prst="rect">
            <a:avLst/>
          </a:prstGeom>
          <a:noFill/>
        </p:spPr>
        <p:txBody>
          <a:bodyPr wrap="none" rtlCol="0">
            <a:spAutoFit/>
          </a:bodyPr>
          <a:lstStyle/>
          <a:p>
            <a:pPr algn="ctr" defTabSz="914309">
              <a:spcBef>
                <a:spcPts val="400"/>
              </a:spcBef>
              <a:spcAft>
                <a:spcPts val="400"/>
              </a:spcAft>
              <a:buClr>
                <a:schemeClr val="tx2"/>
              </a:buClr>
            </a:pPr>
            <a:r>
              <a:rPr lang="en-US" sz="1200" b="1" dirty="0">
                <a:solidFill>
                  <a:srgbClr val="0098BA"/>
                </a:solidFill>
              </a:rPr>
              <a:t>PROCESS, POWER &amp; MARINE</a:t>
            </a:r>
          </a:p>
        </p:txBody>
      </p:sp>
      <p:sp>
        <p:nvSpPr>
          <p:cNvPr id="65" name="TextBox 64"/>
          <p:cNvSpPr txBox="1"/>
          <p:nvPr/>
        </p:nvSpPr>
        <p:spPr>
          <a:xfrm>
            <a:off x="7560499" y="3359162"/>
            <a:ext cx="1903983" cy="543867"/>
          </a:xfrm>
          <a:prstGeom prst="rect">
            <a:avLst/>
          </a:prstGeom>
          <a:noFill/>
        </p:spPr>
        <p:txBody>
          <a:bodyPr wrap="none" rtlCol="0">
            <a:spAutoFit/>
          </a:bodyPr>
          <a:lstStyle/>
          <a:p>
            <a:pPr algn="ctr" defTabSz="914309">
              <a:spcBef>
                <a:spcPts val="400"/>
              </a:spcBef>
              <a:spcAft>
                <a:spcPts val="400"/>
              </a:spcAft>
              <a:buClr>
                <a:schemeClr val="tx2"/>
              </a:buClr>
            </a:pPr>
            <a:r>
              <a:rPr lang="en-US" sz="1467" b="1" dirty="0"/>
              <a:t>MANUFACTURING </a:t>
            </a:r>
            <a:br>
              <a:rPr lang="en-US" sz="1467" b="1" dirty="0"/>
            </a:br>
            <a:r>
              <a:rPr lang="en-US" sz="1467" b="1" dirty="0"/>
              <a:t>LANDSCAPE</a:t>
            </a:r>
            <a:endParaRPr lang="en-US" sz="1467" b="1" dirty="0">
              <a:solidFill>
                <a:srgbClr val="545559"/>
              </a:solidFill>
            </a:endParaRPr>
          </a:p>
        </p:txBody>
      </p:sp>
      <p:sp>
        <p:nvSpPr>
          <p:cNvPr id="66" name="TextBox 65"/>
          <p:cNvSpPr txBox="1"/>
          <p:nvPr/>
        </p:nvSpPr>
        <p:spPr>
          <a:xfrm>
            <a:off x="10210957" y="3359162"/>
            <a:ext cx="1502334" cy="543867"/>
          </a:xfrm>
          <a:prstGeom prst="rect">
            <a:avLst/>
          </a:prstGeom>
          <a:noFill/>
        </p:spPr>
        <p:txBody>
          <a:bodyPr wrap="none" rtlCol="0">
            <a:spAutoFit/>
          </a:bodyPr>
          <a:lstStyle/>
          <a:p>
            <a:pPr algn="ctr" defTabSz="914309">
              <a:spcBef>
                <a:spcPts val="400"/>
              </a:spcBef>
              <a:spcAft>
                <a:spcPts val="400"/>
              </a:spcAft>
              <a:buClr>
                <a:schemeClr val="tx2"/>
              </a:buClr>
            </a:pPr>
            <a:r>
              <a:rPr lang="en-US" sz="1467" b="1" dirty="0"/>
              <a:t>ENGINEERING</a:t>
            </a:r>
            <a:br>
              <a:rPr lang="en-US" sz="1467" b="1" dirty="0"/>
            </a:br>
            <a:r>
              <a:rPr lang="en-US" sz="1467" b="1" dirty="0"/>
              <a:t>LANDSCAPE </a:t>
            </a:r>
            <a:endParaRPr lang="en-US" sz="1467" b="1" dirty="0">
              <a:solidFill>
                <a:srgbClr val="545559"/>
              </a:solidFill>
            </a:endParaRPr>
          </a:p>
        </p:txBody>
      </p:sp>
      <p:pic>
        <p:nvPicPr>
          <p:cNvPr id="54" name="Picture 53" descr="IND ICONS ORIGAMI-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5887" y="4079099"/>
            <a:ext cx="833205" cy="848285"/>
          </a:xfrm>
          <a:prstGeom prst="rect">
            <a:avLst/>
          </a:prstGeom>
        </p:spPr>
      </p:pic>
      <p:pic>
        <p:nvPicPr>
          <p:cNvPr id="68" name="Picture 67" descr="IND ICONS ORIGAMI-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4825" y="1368196"/>
            <a:ext cx="1948123" cy="1965675"/>
          </a:xfrm>
          <a:prstGeom prst="rect">
            <a:avLst/>
          </a:prstGeom>
        </p:spPr>
      </p:pic>
      <p:pic>
        <p:nvPicPr>
          <p:cNvPr id="75" name="Picture 74" descr="IND ICONS ORIGAMI-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0636" y="1368196"/>
            <a:ext cx="1949873" cy="1979328"/>
          </a:xfrm>
          <a:prstGeom prst="rect">
            <a:avLst/>
          </a:prstGeom>
        </p:spPr>
      </p:pic>
      <p:pic>
        <p:nvPicPr>
          <p:cNvPr id="76" name="Picture 75" descr="IND ICONS ORIGAMI-1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6929" y="1291296"/>
            <a:ext cx="2093884" cy="2081499"/>
          </a:xfrm>
          <a:prstGeom prst="rect">
            <a:avLst/>
          </a:prstGeom>
        </p:spPr>
      </p:pic>
      <p:pic>
        <p:nvPicPr>
          <p:cNvPr id="77" name="Picture 76" descr="IND ICONS ORIGAMI-10.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4873" y="1261378"/>
            <a:ext cx="690564" cy="855972"/>
          </a:xfrm>
          <a:prstGeom prst="rect">
            <a:avLst/>
          </a:prstGeom>
        </p:spPr>
      </p:pic>
      <p:pic>
        <p:nvPicPr>
          <p:cNvPr id="78" name="Picture 77" descr="IND ICONS ORIGAMI-09.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2521" y="2104762"/>
            <a:ext cx="856687" cy="917548"/>
          </a:xfrm>
          <a:prstGeom prst="rect">
            <a:avLst/>
          </a:prstGeom>
        </p:spPr>
      </p:pic>
      <p:pic>
        <p:nvPicPr>
          <p:cNvPr id="79" name="Picture 78" descr="IND ICONS ORIGAMI-08.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1925" y="2909519"/>
            <a:ext cx="896456" cy="901152"/>
          </a:xfrm>
          <a:prstGeom prst="rect">
            <a:avLst/>
          </a:prstGeom>
        </p:spPr>
      </p:pic>
      <p:pic>
        <p:nvPicPr>
          <p:cNvPr id="80" name="Picture 79" descr="IND ICONS ORIGAMI-0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2746" y="3767114"/>
            <a:ext cx="874815" cy="997972"/>
          </a:xfrm>
          <a:prstGeom prst="rect">
            <a:avLst/>
          </a:prstGeom>
        </p:spPr>
      </p:pic>
      <p:pic>
        <p:nvPicPr>
          <p:cNvPr id="81" name="Picture 80" descr="IND ICONS ORIGAMI-04.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8288" y="4704665"/>
            <a:ext cx="925149" cy="841449"/>
          </a:xfrm>
          <a:prstGeom prst="rect">
            <a:avLst/>
          </a:prstGeom>
        </p:spPr>
      </p:pic>
      <p:pic>
        <p:nvPicPr>
          <p:cNvPr id="82" name="Picture 81" descr="IND ICONS ORIGAMI-06.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98301" y="5419994"/>
            <a:ext cx="685124" cy="982831"/>
          </a:xfrm>
          <a:prstGeom prst="rect">
            <a:avLst/>
          </a:prstGeom>
        </p:spPr>
      </p:pic>
      <p:pic>
        <p:nvPicPr>
          <p:cNvPr id="57" name="Picture 56" descr="IND ICONS ORIGAMI-05.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78075" y="3931913"/>
            <a:ext cx="994995" cy="991268"/>
          </a:xfrm>
          <a:prstGeom prst="rect">
            <a:avLst/>
          </a:prstGeom>
        </p:spPr>
      </p:pic>
    </p:spTree>
    <p:extLst>
      <p:ext uri="{BB962C8B-B14F-4D97-AF65-F5344CB8AC3E}">
        <p14:creationId xmlns:p14="http://schemas.microsoft.com/office/powerpoint/2010/main" val="134289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3648" y="-13648"/>
            <a:ext cx="12240526" cy="6885296"/>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13648" y="-13648"/>
            <a:ext cx="9689910" cy="6876710"/>
          </a:xfrm>
          <a:prstGeom prst="rect">
            <a:avLst/>
          </a:prstGeom>
        </p:spPr>
      </p:pic>
      <p:sp>
        <p:nvSpPr>
          <p:cNvPr id="6" name="Title 1"/>
          <p:cNvSpPr txBox="1">
            <a:spLocks/>
          </p:cNvSpPr>
          <p:nvPr/>
        </p:nvSpPr>
        <p:spPr>
          <a:xfrm>
            <a:off x="310321" y="3199408"/>
            <a:ext cx="4949241" cy="1630123"/>
          </a:xfrm>
          <a:prstGeom prst="rect">
            <a:avLst/>
          </a:prstGeom>
        </p:spPr>
        <p:txBody>
          <a:bodyPr/>
          <a:lstStyle>
            <a:lvl1pPr marL="0" algn="l" defTabSz="685749" rtl="0" eaLnBrk="1" latinLnBrk="0" hangingPunct="1">
              <a:lnSpc>
                <a:spcPts val="1950"/>
              </a:lnSpc>
              <a:spcBef>
                <a:spcPct val="0"/>
              </a:spcBef>
              <a:buNone/>
              <a:defRPr lang="en-US" sz="2200" b="1" kern="1000" spc="-8" dirty="0">
                <a:solidFill>
                  <a:srgbClr val="0098BA"/>
                </a:solidFill>
                <a:latin typeface="Arial" panose="020B0604020202020204" pitchFamily="34" charset="0"/>
                <a:ea typeface="+mn-ea"/>
                <a:cs typeface="Arial" panose="020B0604020202020204" pitchFamily="34" charset="0"/>
              </a:defRPr>
            </a:lvl1pPr>
          </a:lstStyle>
          <a:p>
            <a:pPr>
              <a:lnSpc>
                <a:spcPct val="100000"/>
              </a:lnSpc>
            </a:pPr>
            <a:r>
              <a:rPr lang="en-US" sz="3000" b="0" dirty="0">
                <a:solidFill>
                  <a:schemeClr val="bg2"/>
                </a:solidFill>
              </a:rPr>
              <a:t>HEXAGON</a:t>
            </a:r>
          </a:p>
          <a:p>
            <a:pPr>
              <a:lnSpc>
                <a:spcPct val="100000"/>
              </a:lnSpc>
            </a:pPr>
            <a:r>
              <a:rPr lang="en-US" sz="3000" b="0" dirty="0">
                <a:solidFill>
                  <a:schemeClr val="bg2"/>
                </a:solidFill>
              </a:rPr>
              <a:t>MANUFACTURING INTELLIGENCE</a:t>
            </a:r>
            <a:endParaRPr lang="en-US" sz="500" b="0" dirty="0">
              <a:solidFill>
                <a:schemeClr val="bg2"/>
              </a:solidFill>
            </a:endParaRPr>
          </a:p>
          <a:p>
            <a:pPr>
              <a:lnSpc>
                <a:spcPct val="100000"/>
              </a:lnSpc>
            </a:pPr>
            <a:endParaRPr lang="en-US" sz="500" b="0" dirty="0">
              <a:solidFill>
                <a:schemeClr val="bg2"/>
              </a:solidFill>
            </a:endParaRPr>
          </a:p>
          <a:p>
            <a:pPr>
              <a:lnSpc>
                <a:spcPct val="100000"/>
              </a:lnSpc>
            </a:pPr>
            <a:endParaRPr lang="en-US" sz="500" b="0" dirty="0">
              <a:solidFill>
                <a:schemeClr val="bg2"/>
              </a:solidFill>
            </a:endParaRPr>
          </a:p>
        </p:txBody>
      </p:sp>
      <p:cxnSp>
        <p:nvCxnSpPr>
          <p:cNvPr id="7" name="Straight Connector 6"/>
          <p:cNvCxnSpPr/>
          <p:nvPr/>
        </p:nvCxnSpPr>
        <p:spPr>
          <a:xfrm>
            <a:off x="411921" y="4686300"/>
            <a:ext cx="34411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3647" y="5900352"/>
            <a:ext cx="12240526" cy="971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exagon_MI_CMYK_STANDARD.jpg"/>
          <p:cNvPicPr>
            <a:picLocks noChangeAspect="1"/>
          </p:cNvPicPr>
          <p:nvPr/>
        </p:nvPicPr>
        <p:blipFill rotWithShape="1">
          <a:blip r:embed="rId4" cstate="print">
            <a:extLst>
              <a:ext uri="{28A0092B-C50C-407E-A947-70E740481C1C}">
                <a14:useLocalDpi xmlns:a14="http://schemas.microsoft.com/office/drawing/2010/main" val="0"/>
              </a:ext>
            </a:extLst>
          </a:blip>
          <a:srcRect t="17229"/>
          <a:stretch/>
        </p:blipFill>
        <p:spPr>
          <a:xfrm>
            <a:off x="9831085" y="6121400"/>
            <a:ext cx="2151366" cy="726185"/>
          </a:xfrm>
          <a:prstGeom prst="rect">
            <a:avLst/>
          </a:prstGeom>
        </p:spPr>
      </p:pic>
      <p:pic>
        <p:nvPicPr>
          <p:cNvPr id="10" name="Picture 18" descr="MI-Size3-L-secondary_extension_flag-white-FULL_COLOUR-CMYK-outlin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24" y="6220793"/>
            <a:ext cx="47783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502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38270" y="18774"/>
            <a:ext cx="12145072" cy="6580910"/>
          </a:xfrm>
          <a:prstGeom prst="rect">
            <a:avLst/>
          </a:prstGeom>
          <a:solidFill>
            <a:schemeClr val="bg1">
              <a:lumMod val="85000"/>
            </a:schemeClr>
          </a:solidFill>
        </p:spPr>
        <p:txBody>
          <a:bodyPr wrap="square" rtlCol="0">
            <a:spAutoFit/>
          </a:bodyPr>
          <a:lstStyle/>
          <a:p>
            <a:endParaRPr lang="en-GB" dirty="0"/>
          </a:p>
        </p:txBody>
      </p:sp>
      <p:sp>
        <p:nvSpPr>
          <p:cNvPr id="4" name="TextBox 3"/>
          <p:cNvSpPr txBox="1"/>
          <p:nvPr/>
        </p:nvSpPr>
        <p:spPr>
          <a:xfrm>
            <a:off x="0" y="2989"/>
            <a:ext cx="12257441" cy="6840000"/>
          </a:xfrm>
          <a:prstGeom prst="rect">
            <a:avLst/>
          </a:prstGeom>
          <a:solidFill>
            <a:schemeClr val="accent3"/>
          </a:solidFill>
        </p:spPr>
        <p:txBody>
          <a:bodyPr wrap="square" rtlCol="0">
            <a:spAutoFit/>
          </a:bodyPr>
          <a:lstStyle/>
          <a:p>
            <a:endParaRPr lang="en-GB" dirty="0"/>
          </a:p>
        </p:txBody>
      </p:sp>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199" y="1069923"/>
            <a:ext cx="10307362" cy="4796108"/>
          </a:xfrm>
          <a:prstGeom prst="rect">
            <a:avLst/>
          </a:prstGeom>
          <a:effectLst>
            <a:innerShdw blurRad="63500" dist="50800" dir="18900000">
              <a:prstClr val="black">
                <a:alpha val="50000"/>
              </a:prstClr>
            </a:innerShdw>
          </a:effectLst>
        </p:spPr>
      </p:pic>
      <p:graphicFrame>
        <p:nvGraphicFramePr>
          <p:cNvPr id="52" name="Diagram 51"/>
          <p:cNvGraphicFramePr/>
          <p:nvPr>
            <p:extLst>
              <p:ext uri="{D42A27DB-BD31-4B8C-83A1-F6EECF244321}">
                <p14:modId xmlns:p14="http://schemas.microsoft.com/office/powerpoint/2010/main" val="367767577"/>
              </p:ext>
            </p:extLst>
          </p:nvPr>
        </p:nvGraphicFramePr>
        <p:xfrm>
          <a:off x="475816" y="1193544"/>
          <a:ext cx="11669256" cy="55913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4" name="Flowchart: Process 53"/>
          <p:cNvSpPr/>
          <p:nvPr/>
        </p:nvSpPr>
        <p:spPr>
          <a:xfrm>
            <a:off x="2206222" y="5624775"/>
            <a:ext cx="994298" cy="29680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3"/>
                </a:solidFill>
              </a:rPr>
              <a:t>2001</a:t>
            </a:r>
          </a:p>
        </p:txBody>
      </p:sp>
      <p:sp>
        <p:nvSpPr>
          <p:cNvPr id="55" name="Flowchart: Process 54"/>
          <p:cNvSpPr/>
          <p:nvPr/>
        </p:nvSpPr>
        <p:spPr>
          <a:xfrm>
            <a:off x="3809454" y="4550761"/>
            <a:ext cx="994298" cy="342792"/>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3"/>
                </a:solidFill>
              </a:rPr>
              <a:t>2002-2004</a:t>
            </a:r>
          </a:p>
        </p:txBody>
      </p:sp>
      <p:sp>
        <p:nvSpPr>
          <p:cNvPr id="56" name="Flowchart: Process 55"/>
          <p:cNvSpPr/>
          <p:nvPr/>
        </p:nvSpPr>
        <p:spPr>
          <a:xfrm>
            <a:off x="5606480" y="3893574"/>
            <a:ext cx="994298" cy="29680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3"/>
                </a:solidFill>
              </a:rPr>
              <a:t>2005-2008</a:t>
            </a:r>
          </a:p>
        </p:txBody>
      </p:sp>
      <p:sp>
        <p:nvSpPr>
          <p:cNvPr id="57" name="Flowchart: Process 56"/>
          <p:cNvSpPr/>
          <p:nvPr/>
        </p:nvSpPr>
        <p:spPr>
          <a:xfrm>
            <a:off x="7505076" y="3371696"/>
            <a:ext cx="994298" cy="29680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3"/>
                </a:solidFill>
              </a:rPr>
              <a:t>2009-2013</a:t>
            </a:r>
          </a:p>
        </p:txBody>
      </p:sp>
      <p:sp>
        <p:nvSpPr>
          <p:cNvPr id="58" name="Teardrop 57"/>
          <p:cNvSpPr/>
          <p:nvPr/>
        </p:nvSpPr>
        <p:spPr>
          <a:xfrm rot="8100000">
            <a:off x="1568340" y="3095789"/>
            <a:ext cx="1621785" cy="1621785"/>
          </a:xfrm>
          <a:prstGeom prst="teardrop">
            <a:avLst/>
          </a:prstGeom>
          <a:solidFill>
            <a:schemeClr val="bg2"/>
          </a:solidFill>
          <a:ln>
            <a:solidFill>
              <a:srgbClr val="288F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ardrop 58"/>
          <p:cNvSpPr/>
          <p:nvPr/>
        </p:nvSpPr>
        <p:spPr>
          <a:xfrm rot="8083910">
            <a:off x="3169882" y="1939160"/>
            <a:ext cx="1640319" cy="1640319"/>
          </a:xfrm>
          <a:prstGeom prst="teardrop">
            <a:avLst/>
          </a:prstGeom>
          <a:solidFill>
            <a:schemeClr val="bg2"/>
          </a:solidFill>
          <a:ln>
            <a:solidFill>
              <a:srgbClr val="288F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ardrop 59"/>
          <p:cNvSpPr/>
          <p:nvPr/>
        </p:nvSpPr>
        <p:spPr>
          <a:xfrm rot="8100000">
            <a:off x="5066029" y="1133787"/>
            <a:ext cx="1592259" cy="1626389"/>
          </a:xfrm>
          <a:prstGeom prst="teardrop">
            <a:avLst/>
          </a:prstGeom>
          <a:solidFill>
            <a:schemeClr val="bg2"/>
          </a:solidFill>
          <a:ln>
            <a:solidFill>
              <a:srgbClr val="288F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ardrop 60"/>
          <p:cNvSpPr/>
          <p:nvPr/>
        </p:nvSpPr>
        <p:spPr>
          <a:xfrm rot="8100000">
            <a:off x="6978239" y="623976"/>
            <a:ext cx="1580222" cy="1584970"/>
          </a:xfrm>
          <a:prstGeom prst="teardrop">
            <a:avLst/>
          </a:prstGeom>
          <a:solidFill>
            <a:schemeClr val="bg1"/>
          </a:solidFill>
          <a:ln>
            <a:solidFill>
              <a:srgbClr val="288F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ardrop 62"/>
          <p:cNvSpPr/>
          <p:nvPr/>
        </p:nvSpPr>
        <p:spPr>
          <a:xfrm rot="8100000">
            <a:off x="8994252" y="300620"/>
            <a:ext cx="1490409" cy="1511077"/>
          </a:xfrm>
          <a:prstGeom prst="teardrop">
            <a:avLst/>
          </a:prstGeom>
          <a:solidFill>
            <a:schemeClr val="bg2"/>
          </a:solidFill>
          <a:ln>
            <a:solidFill>
              <a:srgbClr val="288F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lowchart: Process 63"/>
          <p:cNvSpPr/>
          <p:nvPr/>
        </p:nvSpPr>
        <p:spPr>
          <a:xfrm>
            <a:off x="9345966" y="3143714"/>
            <a:ext cx="994298" cy="29680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3"/>
                </a:solidFill>
              </a:rPr>
              <a:t>2014-2017</a:t>
            </a:r>
          </a:p>
        </p:txBody>
      </p:sp>
      <p:pic>
        <p:nvPicPr>
          <p:cNvPr id="66" name="Picture 2"/>
          <p:cNvPicPr>
            <a:picLocks noChangeAspect="1" noChangeArrowheads="1"/>
          </p:cNvPicPr>
          <p:nvPr/>
        </p:nvPicPr>
        <p:blipFill rotWithShape="1">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821654" y="3535205"/>
            <a:ext cx="1074721" cy="688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b="47407"/>
          <a:stretch/>
        </p:blipFill>
        <p:spPr bwMode="auto">
          <a:xfrm>
            <a:off x="3581884" y="2785955"/>
            <a:ext cx="758129" cy="406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2"/>
          <p:cNvPicPr>
            <a:picLocks noChangeAspect="1" noChangeArrowheads="1"/>
          </p:cNvPicPr>
          <p:nvPr/>
        </p:nvPicPr>
        <p:blipFill rotWithShape="1">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505526" y="2079654"/>
            <a:ext cx="969030" cy="896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rotWithShape="1">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374224" y="1550872"/>
            <a:ext cx="751053" cy="336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2"/>
          <p:cNvPicPr>
            <a:picLocks noChangeAspect="1" noChangeArrowheads="1"/>
          </p:cNvPicPr>
          <p:nvPr/>
        </p:nvPicPr>
        <p:blipFill rotWithShape="1">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800910" y="4278541"/>
            <a:ext cx="1197284" cy="24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2"/>
          <p:cNvPicPr>
            <a:picLocks noChangeAspect="1" noChangeArrowheads="1"/>
          </p:cNvPicPr>
          <p:nvPr/>
        </p:nvPicPr>
        <p:blipFill rotWithShape="1">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151892" y="3087244"/>
            <a:ext cx="437045" cy="478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2"/>
          <p:cNvPicPr>
            <a:picLocks noChangeAspect="1" noChangeArrowheads="1"/>
          </p:cNvPicPr>
          <p:nvPr/>
        </p:nvPicPr>
        <p:blipFill rotWithShape="1">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448134" y="2311175"/>
            <a:ext cx="936921" cy="280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rotWithShape="1">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107623" y="1682767"/>
            <a:ext cx="872221" cy="53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
          <p:cNvPicPr>
            <a:picLocks noChangeAspect="1" noChangeArrowheads="1"/>
          </p:cNvPicPr>
          <p:nvPr/>
        </p:nvPicPr>
        <p:blipFill rotWithShape="1">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456243" y="1391837"/>
            <a:ext cx="820318" cy="24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2"/>
          <p:cNvPicPr>
            <a:picLocks noChangeAspect="1" noChangeArrowheads="1"/>
          </p:cNvPicPr>
          <p:nvPr/>
        </p:nvPicPr>
        <p:blipFill rotWithShape="1">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822929" y="1689888"/>
            <a:ext cx="746944" cy="74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7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359974" y="1310188"/>
            <a:ext cx="754614" cy="187795"/>
          </a:xfrm>
          <a:prstGeom prst="rect">
            <a:avLst/>
          </a:prstGeom>
        </p:spPr>
      </p:pic>
      <p:pic>
        <p:nvPicPr>
          <p:cNvPr id="79" name="Picture 7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994216" y="778537"/>
            <a:ext cx="242073" cy="238137"/>
          </a:xfrm>
          <a:prstGeom prst="rect">
            <a:avLst/>
          </a:prstGeom>
        </p:spPr>
      </p:pic>
      <p:sp>
        <p:nvSpPr>
          <p:cNvPr id="50" name="Title 2"/>
          <p:cNvSpPr txBox="1">
            <a:spLocks/>
          </p:cNvSpPr>
          <p:nvPr/>
        </p:nvSpPr>
        <p:spPr>
          <a:xfrm>
            <a:off x="342732" y="297945"/>
            <a:ext cx="11215983" cy="495300"/>
          </a:xfrm>
          <a:prstGeom prst="rect">
            <a:avLst/>
          </a:prstGeom>
        </p:spPr>
        <p:txBody>
          <a:bodyPr vert="horz" lIns="91429" tIns="45715" rIns="91429" bIns="45715" rtlCol="0" anchor="ctr">
            <a:noAutofit/>
          </a:bodyPr>
          <a:lstStyle>
            <a:lvl1pPr marL="0" algn="l" defTabSz="685671" rtl="0" eaLnBrk="1" latinLnBrk="0" hangingPunct="1">
              <a:lnSpc>
                <a:spcPts val="1950"/>
              </a:lnSpc>
              <a:spcBef>
                <a:spcPct val="0"/>
              </a:spcBef>
              <a:buNone/>
              <a:defRPr lang="en-US" sz="2200" b="1" kern="1000" spc="-8" dirty="0">
                <a:solidFill>
                  <a:srgbClr val="0098BA"/>
                </a:solidFill>
                <a:latin typeface="Arial" panose="020B0604020202020204" pitchFamily="34" charset="0"/>
                <a:ea typeface="+mn-ea"/>
                <a:cs typeface="Arial" panose="020B0604020202020204" pitchFamily="34" charset="0"/>
              </a:defRPr>
            </a:lvl1pPr>
          </a:lstStyle>
          <a:p>
            <a:r>
              <a:rPr lang="en-GB" cap="all" dirty="0">
                <a:solidFill>
                  <a:schemeClr val="bg2"/>
                </a:solidFill>
              </a:rPr>
              <a:t>Evolving through brands AND technology</a:t>
            </a:r>
          </a:p>
        </p:txBody>
      </p:sp>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938757" y="5866031"/>
            <a:ext cx="1861188" cy="573761"/>
          </a:xfrm>
          <a:prstGeom prst="rect">
            <a:avLst/>
          </a:prstGeom>
        </p:spPr>
      </p:pic>
      <p:pic>
        <p:nvPicPr>
          <p:cNvPr id="38" name="Picture 37"/>
          <p:cNvPicPr>
            <a:picLocks noChangeAspect="1"/>
          </p:cNvPicPr>
          <p:nvPr/>
        </p:nvPicPr>
        <p:blipFill>
          <a:blip r:embed="rId22"/>
          <a:stretch>
            <a:fillRect/>
          </a:stretch>
        </p:blipFill>
        <p:spPr>
          <a:xfrm>
            <a:off x="9325646" y="489742"/>
            <a:ext cx="834482" cy="255920"/>
          </a:xfrm>
          <a:prstGeom prst="rect">
            <a:avLst/>
          </a:prstGeom>
        </p:spPr>
      </p:pic>
      <p:grpSp>
        <p:nvGrpSpPr>
          <p:cNvPr id="3" name="Group 2"/>
          <p:cNvGrpSpPr/>
          <p:nvPr/>
        </p:nvGrpSpPr>
        <p:grpSpPr>
          <a:xfrm>
            <a:off x="7104658" y="923754"/>
            <a:ext cx="1456847" cy="898118"/>
            <a:chOff x="6325859" y="3850778"/>
            <a:chExt cx="1456847" cy="898118"/>
          </a:xfrm>
        </p:grpSpPr>
        <p:pic>
          <p:nvPicPr>
            <p:cNvPr id="65" name="Picture 2"/>
            <p:cNvPicPr>
              <a:picLocks noChangeAspect="1" noChangeArrowheads="1"/>
            </p:cNvPicPr>
            <p:nvPr/>
          </p:nvPicPr>
          <p:blipFill rotWithShape="1">
            <a:blip r:embed="rId23" cstate="email">
              <a:clrChange>
                <a:clrFrom>
                  <a:srgbClr val="FFFFFF"/>
                </a:clrFrom>
                <a:clrTo>
                  <a:srgbClr val="FFFFFF">
                    <a:alpha val="0"/>
                  </a:srgbClr>
                </a:clrTo>
              </a:clrChange>
              <a:extLst>
                <a:ext uri="{28A0092B-C50C-407E-A947-70E740481C1C}">
                  <a14:useLocalDpi xmlns:a14="http://schemas.microsoft.com/office/drawing/2010/main"/>
                </a:ext>
              </a:extLst>
            </a:blip>
            <a:srcRect b="38962"/>
            <a:stretch/>
          </p:blipFill>
          <p:spPr bwMode="auto">
            <a:xfrm>
              <a:off x="6325859" y="3850778"/>
              <a:ext cx="1456847" cy="580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176872" y="4446396"/>
              <a:ext cx="471420" cy="302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rotWithShape="1">
          <a:blip r:embed="rId24"/>
          <a:srcRect t="2304"/>
          <a:stretch/>
        </p:blipFill>
        <p:spPr>
          <a:xfrm>
            <a:off x="7334485" y="1624584"/>
            <a:ext cx="830300" cy="318499"/>
          </a:xfrm>
          <a:prstGeom prst="rect">
            <a:avLst/>
          </a:prstGeom>
        </p:spPr>
      </p:pic>
      <p:pic>
        <p:nvPicPr>
          <p:cNvPr id="9" name="Picture 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120313" y="770569"/>
            <a:ext cx="812751" cy="272328"/>
          </a:xfrm>
          <a:prstGeom prst="rect">
            <a:avLst/>
          </a:prstGeom>
        </p:spPr>
      </p:pic>
      <p:pic>
        <p:nvPicPr>
          <p:cNvPr id="10" name="Picture 9"/>
          <p:cNvPicPr>
            <a:picLocks noChangeAspect="1"/>
          </p:cNvPicPr>
          <p:nvPr/>
        </p:nvPicPr>
        <p:blipFill rotWithShape="1">
          <a:blip r:embed="rId26" cstate="print">
            <a:extLst>
              <a:ext uri="{28A0092B-C50C-407E-A947-70E740481C1C}">
                <a14:useLocalDpi xmlns:a14="http://schemas.microsoft.com/office/drawing/2010/main" val="0"/>
              </a:ext>
            </a:extLst>
          </a:blip>
          <a:srcRect l="66708" t="34639" r="3603" b="23363"/>
          <a:stretch/>
        </p:blipFill>
        <p:spPr>
          <a:xfrm>
            <a:off x="9453619" y="1055506"/>
            <a:ext cx="608101" cy="204997"/>
          </a:xfrm>
          <a:prstGeom prst="rect">
            <a:avLst/>
          </a:prstGeom>
        </p:spPr>
      </p:pic>
      <p:pic>
        <p:nvPicPr>
          <p:cNvPr id="53" name="Picture 2"/>
          <p:cNvPicPr>
            <a:picLocks noChangeAspect="1" noChangeArrowheads="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t="64211"/>
          <a:stretch/>
        </p:blipFill>
        <p:spPr bwMode="auto">
          <a:xfrm>
            <a:off x="3631297" y="3202566"/>
            <a:ext cx="758129" cy="27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928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FF22C-B789-43E5-B105-61B3CFAB0FA2}"/>
              </a:ext>
            </a:extLst>
          </p:cNvPr>
          <p:cNvSpPr>
            <a:spLocks noGrp="1"/>
          </p:cNvSpPr>
          <p:nvPr>
            <p:ph type="title" idx="4294967295"/>
          </p:nvPr>
        </p:nvSpPr>
        <p:spPr>
          <a:xfrm>
            <a:off x="381001" y="647700"/>
            <a:ext cx="11449051" cy="495300"/>
          </a:xfrm>
          <a:prstGeom prst="rect">
            <a:avLst/>
          </a:prstGeom>
        </p:spPr>
        <p:txBody>
          <a:bodyPr/>
          <a:lstStyle/>
          <a:p>
            <a:pPr>
              <a:lnSpc>
                <a:spcPct val="100000"/>
              </a:lnSpc>
            </a:pPr>
            <a:r>
              <a:rPr lang="en-GB" cap="all" dirty="0"/>
              <a:t>Advanced technology Solutions for the smart factory</a:t>
            </a:r>
            <a:endParaRPr lang="en-US" sz="1800" b="0" dirty="0">
              <a:solidFill>
                <a:schemeClr val="tx2"/>
              </a:solidFill>
            </a:endParaRPr>
          </a:p>
        </p:txBody>
      </p:sp>
      <p:sp>
        <p:nvSpPr>
          <p:cNvPr id="7" name="TextBox 6"/>
          <p:cNvSpPr txBox="1"/>
          <p:nvPr/>
        </p:nvSpPr>
        <p:spPr>
          <a:xfrm>
            <a:off x="1527786" y="3910345"/>
            <a:ext cx="1230361" cy="338554"/>
          </a:xfrm>
          <a:prstGeom prst="rect">
            <a:avLst/>
          </a:prstGeom>
          <a:noFill/>
        </p:spPr>
        <p:txBody>
          <a:bodyPr wrap="square" rtlCol="0">
            <a:spAutoFit/>
          </a:bodyPr>
          <a:lstStyle/>
          <a:p>
            <a:pPr defTabSz="685749">
              <a:spcBef>
                <a:spcPts val="300"/>
              </a:spcBef>
              <a:spcAft>
                <a:spcPts val="300"/>
              </a:spcAft>
              <a:buClr>
                <a:schemeClr val="tx2"/>
              </a:buClr>
            </a:pPr>
            <a:r>
              <a:rPr lang="en-GB" sz="1600" b="1" dirty="0">
                <a:solidFill>
                  <a:schemeClr val="accent6"/>
                </a:solidFill>
              </a:rPr>
              <a:t>Software</a:t>
            </a:r>
            <a:endParaRPr lang="en-GB" sz="1600" b="1" dirty="0">
              <a:solidFill>
                <a:schemeClr val="accent5"/>
              </a:solidFill>
            </a:endParaRPr>
          </a:p>
        </p:txBody>
      </p:sp>
      <p:sp>
        <p:nvSpPr>
          <p:cNvPr id="8" name="TextBox 7"/>
          <p:cNvSpPr txBox="1"/>
          <p:nvPr/>
        </p:nvSpPr>
        <p:spPr>
          <a:xfrm>
            <a:off x="7081601" y="5141174"/>
            <a:ext cx="1113821" cy="507831"/>
          </a:xfrm>
          <a:prstGeom prst="rect">
            <a:avLst/>
          </a:prstGeom>
          <a:noFill/>
        </p:spPr>
        <p:txBody>
          <a:bodyPr wrap="square" rtlCol="0">
            <a:spAutoFit/>
          </a:bodyPr>
          <a:lstStyle/>
          <a:p>
            <a:pPr algn="ctr" defTabSz="685749">
              <a:spcBef>
                <a:spcPts val="300"/>
              </a:spcBef>
              <a:spcAft>
                <a:spcPts val="300"/>
              </a:spcAft>
              <a:buClr>
                <a:schemeClr val="tx2"/>
              </a:buClr>
            </a:pPr>
            <a:r>
              <a:rPr lang="en-GB" sz="900" cap="all" dirty="0">
                <a:solidFill>
                  <a:srgbClr val="545559"/>
                </a:solidFill>
              </a:rPr>
              <a:t>Workflow </a:t>
            </a:r>
            <a:br>
              <a:rPr lang="en-GB" sz="900" cap="all" dirty="0">
                <a:solidFill>
                  <a:srgbClr val="545559"/>
                </a:solidFill>
              </a:rPr>
            </a:br>
            <a:r>
              <a:rPr lang="en-GB" sz="900" cap="all" dirty="0">
                <a:solidFill>
                  <a:srgbClr val="545559"/>
                </a:solidFill>
              </a:rPr>
              <a:t>and Data </a:t>
            </a:r>
            <a:br>
              <a:rPr lang="en-GB" sz="900" cap="all" dirty="0">
                <a:solidFill>
                  <a:srgbClr val="545559"/>
                </a:solidFill>
              </a:rPr>
            </a:br>
            <a:r>
              <a:rPr lang="en-GB" sz="900" cap="all" dirty="0">
                <a:solidFill>
                  <a:srgbClr val="545559"/>
                </a:solidFill>
              </a:rPr>
              <a:t>Management</a:t>
            </a:r>
          </a:p>
        </p:txBody>
      </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423" y="4152906"/>
            <a:ext cx="1082176" cy="1082176"/>
          </a:xfrm>
          <a:prstGeom prst="rect">
            <a:avLst/>
          </a:prstGeom>
        </p:spPr>
      </p:pic>
      <p:sp>
        <p:nvSpPr>
          <p:cNvPr id="38" name="TextBox 37"/>
          <p:cNvSpPr txBox="1"/>
          <p:nvPr/>
        </p:nvSpPr>
        <p:spPr>
          <a:xfrm>
            <a:off x="8207287" y="3910345"/>
            <a:ext cx="1230361" cy="338554"/>
          </a:xfrm>
          <a:prstGeom prst="rect">
            <a:avLst/>
          </a:prstGeom>
          <a:noFill/>
        </p:spPr>
        <p:txBody>
          <a:bodyPr wrap="square" rtlCol="0">
            <a:spAutoFit/>
          </a:bodyPr>
          <a:lstStyle/>
          <a:p>
            <a:pPr defTabSz="685749">
              <a:spcBef>
                <a:spcPts val="300"/>
              </a:spcBef>
              <a:spcAft>
                <a:spcPts val="300"/>
              </a:spcAft>
              <a:buClr>
                <a:schemeClr val="tx2"/>
              </a:buClr>
            </a:pPr>
            <a:r>
              <a:rPr lang="en-GB" sz="1600" b="1" dirty="0">
                <a:solidFill>
                  <a:schemeClr val="accent5"/>
                </a:solidFill>
              </a:rPr>
              <a:t>Services</a:t>
            </a:r>
          </a:p>
        </p:txBody>
      </p:sp>
      <p:sp>
        <p:nvSpPr>
          <p:cNvPr id="39" name="TextBox 38"/>
          <p:cNvSpPr txBox="1"/>
          <p:nvPr/>
        </p:nvSpPr>
        <p:spPr>
          <a:xfrm>
            <a:off x="1527786" y="1567913"/>
            <a:ext cx="1230361" cy="338554"/>
          </a:xfrm>
          <a:prstGeom prst="rect">
            <a:avLst/>
          </a:prstGeom>
          <a:noFill/>
        </p:spPr>
        <p:txBody>
          <a:bodyPr wrap="square" rtlCol="0">
            <a:spAutoFit/>
          </a:bodyPr>
          <a:lstStyle/>
          <a:p>
            <a:pPr defTabSz="685749">
              <a:spcBef>
                <a:spcPts val="300"/>
              </a:spcBef>
              <a:spcAft>
                <a:spcPts val="300"/>
              </a:spcAft>
              <a:buClr>
                <a:schemeClr val="tx2"/>
              </a:buClr>
            </a:pPr>
            <a:r>
              <a:rPr lang="en-GB" sz="1600" b="1" dirty="0">
                <a:solidFill>
                  <a:schemeClr val="accent4"/>
                </a:solidFill>
              </a:rPr>
              <a:t>Hardware</a:t>
            </a:r>
            <a:endParaRPr lang="en-GB" sz="1600" b="1" dirty="0">
              <a:solidFill>
                <a:schemeClr val="accent5"/>
              </a:solidFil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386" y="1886653"/>
            <a:ext cx="1082176" cy="1079776"/>
          </a:xfrm>
          <a:prstGeom prst="rect">
            <a:avLst/>
          </a:prstGeom>
        </p:spPr>
      </p:pic>
      <p:sp>
        <p:nvSpPr>
          <p:cNvPr id="46" name="Rectangle 45"/>
          <p:cNvSpPr/>
          <p:nvPr/>
        </p:nvSpPr>
        <p:spPr>
          <a:xfrm>
            <a:off x="1573391" y="3016780"/>
            <a:ext cx="986167" cy="507831"/>
          </a:xfrm>
          <a:prstGeom prst="rect">
            <a:avLst/>
          </a:prstGeom>
        </p:spPr>
        <p:txBody>
          <a:bodyPr wrap="none">
            <a:spAutoFit/>
          </a:bodyPr>
          <a:lstStyle/>
          <a:p>
            <a:pPr lvl="0" algn="ctr" defTabSz="685749">
              <a:spcBef>
                <a:spcPts val="300"/>
              </a:spcBef>
              <a:spcAft>
                <a:spcPts val="300"/>
              </a:spcAft>
              <a:buClr>
                <a:srgbClr val="545559"/>
              </a:buClr>
            </a:pPr>
            <a:r>
              <a:rPr lang="en-GB" sz="900" cap="all" dirty="0">
                <a:solidFill>
                  <a:srgbClr val="545559"/>
                </a:solidFill>
              </a:rPr>
              <a:t>Coordinate </a:t>
            </a:r>
            <a:br>
              <a:rPr lang="en-GB" sz="900" cap="all" dirty="0">
                <a:solidFill>
                  <a:srgbClr val="545559"/>
                </a:solidFill>
              </a:rPr>
            </a:br>
            <a:r>
              <a:rPr lang="en-GB" sz="900" cap="all" dirty="0">
                <a:solidFill>
                  <a:srgbClr val="545559"/>
                </a:solidFill>
              </a:rPr>
              <a:t>Measuring </a:t>
            </a:r>
            <a:br>
              <a:rPr lang="en-GB" sz="900" cap="all" dirty="0">
                <a:solidFill>
                  <a:srgbClr val="545559"/>
                </a:solidFill>
              </a:rPr>
            </a:br>
            <a:r>
              <a:rPr lang="en-GB" sz="900" cap="all" dirty="0">
                <a:solidFill>
                  <a:srgbClr val="545559"/>
                </a:solidFill>
              </a:rPr>
              <a:t>Machines</a:t>
            </a: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6531" y="1886653"/>
            <a:ext cx="1079776" cy="1079776"/>
          </a:xfrm>
          <a:prstGeom prst="rect">
            <a:avLst/>
          </a:prstGeom>
        </p:spPr>
      </p:pic>
      <p:sp>
        <p:nvSpPr>
          <p:cNvPr id="47" name="Rectangle 46"/>
          <p:cNvSpPr/>
          <p:nvPr/>
        </p:nvSpPr>
        <p:spPr>
          <a:xfrm>
            <a:off x="2664100" y="3016780"/>
            <a:ext cx="1024639" cy="507831"/>
          </a:xfrm>
          <a:prstGeom prst="rect">
            <a:avLst/>
          </a:prstGeom>
        </p:spPr>
        <p:txBody>
          <a:bodyPr wrap="none">
            <a:spAutoFit/>
          </a:bodyPr>
          <a:lstStyle/>
          <a:p>
            <a:pPr lvl="0" algn="ctr" defTabSz="685749">
              <a:spcBef>
                <a:spcPts val="300"/>
              </a:spcBef>
              <a:spcAft>
                <a:spcPts val="300"/>
              </a:spcAft>
              <a:buClr>
                <a:srgbClr val="545559"/>
              </a:buClr>
            </a:pPr>
            <a:r>
              <a:rPr lang="en-GB" sz="900" cap="all">
                <a:solidFill>
                  <a:srgbClr val="545559"/>
                </a:solidFill>
              </a:rPr>
              <a:t>Sensors </a:t>
            </a:r>
            <a:br>
              <a:rPr lang="en-GB" sz="900" cap="all">
                <a:solidFill>
                  <a:srgbClr val="545559"/>
                </a:solidFill>
              </a:rPr>
            </a:br>
            <a:r>
              <a:rPr lang="en-GB" sz="900" cap="all">
                <a:solidFill>
                  <a:srgbClr val="545559"/>
                </a:solidFill>
              </a:rPr>
              <a:t>and Machine </a:t>
            </a:r>
            <a:br>
              <a:rPr lang="en-GB" sz="900" cap="all">
                <a:solidFill>
                  <a:srgbClr val="545559"/>
                </a:solidFill>
              </a:rPr>
            </a:br>
            <a:r>
              <a:rPr lang="en-GB" sz="900" cap="all">
                <a:solidFill>
                  <a:srgbClr val="545559"/>
                </a:solidFill>
              </a:rPr>
              <a:t>Tool </a:t>
            </a:r>
            <a:r>
              <a:rPr lang="en-GB" sz="900" cap="all" dirty="0">
                <a:solidFill>
                  <a:srgbClr val="545559"/>
                </a:solidFill>
              </a:rPr>
              <a:t>Probes</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276" y="1886653"/>
            <a:ext cx="1082176" cy="1079776"/>
          </a:xfrm>
          <a:prstGeom prst="rect">
            <a:avLst/>
          </a:prstGeom>
        </p:spPr>
      </p:pic>
      <p:sp>
        <p:nvSpPr>
          <p:cNvPr id="48" name="Rectangle 47"/>
          <p:cNvSpPr/>
          <p:nvPr/>
        </p:nvSpPr>
        <p:spPr>
          <a:xfrm>
            <a:off x="3828547" y="3016780"/>
            <a:ext cx="915635" cy="507831"/>
          </a:xfrm>
          <a:prstGeom prst="rect">
            <a:avLst/>
          </a:prstGeom>
        </p:spPr>
        <p:txBody>
          <a:bodyPr wrap="none">
            <a:spAutoFit/>
          </a:bodyPr>
          <a:lstStyle/>
          <a:p>
            <a:pPr lvl="0" algn="ctr" defTabSz="685749">
              <a:spcBef>
                <a:spcPts val="300"/>
              </a:spcBef>
              <a:spcAft>
                <a:spcPts val="300"/>
              </a:spcAft>
              <a:buClr>
                <a:srgbClr val="545559"/>
              </a:buClr>
            </a:pPr>
            <a:r>
              <a:rPr lang="en-GB" sz="900" cap="all" dirty="0">
                <a:solidFill>
                  <a:srgbClr val="545559"/>
                </a:solidFill>
              </a:rPr>
              <a:t>Portable </a:t>
            </a:r>
            <a:br>
              <a:rPr lang="en-GB" sz="900" cap="all" dirty="0">
                <a:solidFill>
                  <a:srgbClr val="545559"/>
                </a:solidFill>
              </a:rPr>
            </a:br>
            <a:r>
              <a:rPr lang="en-GB" sz="900" cap="all" dirty="0">
                <a:solidFill>
                  <a:srgbClr val="545559"/>
                </a:solidFill>
              </a:rPr>
              <a:t>Measuring </a:t>
            </a:r>
            <a:br>
              <a:rPr lang="en-GB" sz="900" cap="all" dirty="0">
                <a:solidFill>
                  <a:srgbClr val="545559"/>
                </a:solidFill>
              </a:rPr>
            </a:br>
            <a:r>
              <a:rPr lang="en-GB" sz="900" cap="all" dirty="0">
                <a:solidFill>
                  <a:srgbClr val="545559"/>
                </a:solidFill>
              </a:rPr>
              <a:t>Arms</a:t>
            </a: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6421" y="1885453"/>
            <a:ext cx="1082176" cy="1082176"/>
          </a:xfrm>
          <a:prstGeom prst="rect">
            <a:avLst/>
          </a:prstGeom>
        </p:spPr>
      </p:pic>
      <p:sp>
        <p:nvSpPr>
          <p:cNvPr id="49" name="Rectangle 48"/>
          <p:cNvSpPr/>
          <p:nvPr/>
        </p:nvSpPr>
        <p:spPr>
          <a:xfrm>
            <a:off x="4878778" y="3016780"/>
            <a:ext cx="1037463" cy="507831"/>
          </a:xfrm>
          <a:prstGeom prst="rect">
            <a:avLst/>
          </a:prstGeom>
        </p:spPr>
        <p:txBody>
          <a:bodyPr wrap="none">
            <a:spAutoFit/>
          </a:bodyPr>
          <a:lstStyle/>
          <a:p>
            <a:pPr lvl="0" algn="ctr" defTabSz="685749">
              <a:spcBef>
                <a:spcPts val="300"/>
              </a:spcBef>
              <a:spcAft>
                <a:spcPts val="300"/>
              </a:spcAft>
              <a:buClr>
                <a:srgbClr val="545559"/>
              </a:buClr>
            </a:pPr>
            <a:r>
              <a:rPr lang="en-GB" sz="900" cap="all">
                <a:solidFill>
                  <a:srgbClr val="545559"/>
                </a:solidFill>
              </a:rPr>
              <a:t>Laser </a:t>
            </a:r>
            <a:br>
              <a:rPr lang="en-GB" sz="900" cap="all">
                <a:solidFill>
                  <a:srgbClr val="545559"/>
                </a:solidFill>
              </a:rPr>
            </a:br>
            <a:r>
              <a:rPr lang="en-GB" sz="900" cap="all">
                <a:solidFill>
                  <a:srgbClr val="545559"/>
                </a:solidFill>
              </a:rPr>
              <a:t>Trackers </a:t>
            </a:r>
            <a:br>
              <a:rPr lang="en-GB" sz="900" cap="all">
                <a:solidFill>
                  <a:srgbClr val="545559"/>
                </a:solidFill>
              </a:rPr>
            </a:br>
            <a:r>
              <a:rPr lang="en-GB" sz="900" cap="all">
                <a:solidFill>
                  <a:srgbClr val="545559"/>
                </a:solidFill>
              </a:rPr>
              <a:t>and </a:t>
            </a:r>
            <a:r>
              <a:rPr lang="en-GB" sz="900" cap="all" dirty="0">
                <a:solidFill>
                  <a:srgbClr val="545559"/>
                </a:solidFill>
              </a:rPr>
              <a:t>Stations</a:t>
            </a: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7566" y="1886653"/>
            <a:ext cx="1082176" cy="1079776"/>
          </a:xfrm>
          <a:prstGeom prst="rect">
            <a:avLst/>
          </a:prstGeom>
        </p:spPr>
      </p:pic>
      <p:sp>
        <p:nvSpPr>
          <p:cNvPr id="50" name="Rectangle 49"/>
          <p:cNvSpPr/>
          <p:nvPr/>
        </p:nvSpPr>
        <p:spPr>
          <a:xfrm>
            <a:off x="6028395" y="3016780"/>
            <a:ext cx="960519" cy="369332"/>
          </a:xfrm>
          <a:prstGeom prst="rect">
            <a:avLst/>
          </a:prstGeom>
        </p:spPr>
        <p:txBody>
          <a:bodyPr wrap="none">
            <a:spAutoFit/>
          </a:bodyPr>
          <a:lstStyle/>
          <a:p>
            <a:pPr lvl="0" algn="ctr" defTabSz="685749">
              <a:spcBef>
                <a:spcPts val="300"/>
              </a:spcBef>
              <a:spcAft>
                <a:spcPts val="300"/>
              </a:spcAft>
              <a:buClr>
                <a:srgbClr val="545559"/>
              </a:buClr>
            </a:pPr>
            <a:r>
              <a:rPr lang="en-GB" sz="900" cap="all" dirty="0">
                <a:solidFill>
                  <a:srgbClr val="545559"/>
                </a:solidFill>
              </a:rPr>
              <a:t>White </a:t>
            </a:r>
            <a:r>
              <a:rPr lang="en-GB" sz="900" cap="all">
                <a:solidFill>
                  <a:srgbClr val="545559"/>
                </a:solidFill>
              </a:rPr>
              <a:t>Light </a:t>
            </a:r>
            <a:br>
              <a:rPr lang="en-GB" sz="900" cap="all">
                <a:solidFill>
                  <a:srgbClr val="545559"/>
                </a:solidFill>
              </a:rPr>
            </a:br>
            <a:r>
              <a:rPr lang="en-GB" sz="900" cap="all">
                <a:solidFill>
                  <a:srgbClr val="545559"/>
                </a:solidFill>
              </a:rPr>
              <a:t>scanners</a:t>
            </a:r>
            <a:endParaRPr lang="en-GB" sz="900" cap="all" dirty="0">
              <a:solidFill>
                <a:srgbClr val="545559"/>
              </a:solidFill>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8711" y="1886653"/>
            <a:ext cx="1082176" cy="1079776"/>
          </a:xfrm>
          <a:prstGeom prst="rect">
            <a:avLst/>
          </a:prstGeom>
        </p:spPr>
      </p:pic>
      <p:sp>
        <p:nvSpPr>
          <p:cNvPr id="51" name="Rectangle 50"/>
          <p:cNvSpPr/>
          <p:nvPr/>
        </p:nvSpPr>
        <p:spPr>
          <a:xfrm>
            <a:off x="7107480" y="3016780"/>
            <a:ext cx="1024639" cy="369332"/>
          </a:xfrm>
          <a:prstGeom prst="rect">
            <a:avLst/>
          </a:prstGeom>
        </p:spPr>
        <p:txBody>
          <a:bodyPr wrap="none">
            <a:spAutoFit/>
          </a:bodyPr>
          <a:lstStyle/>
          <a:p>
            <a:pPr lvl="0" algn="ctr" defTabSz="685749">
              <a:spcBef>
                <a:spcPts val="300"/>
              </a:spcBef>
              <a:spcAft>
                <a:spcPts val="300"/>
              </a:spcAft>
              <a:buClr>
                <a:srgbClr val="545559"/>
              </a:buClr>
            </a:pPr>
            <a:r>
              <a:rPr lang="en-GB" sz="900" cap="all">
                <a:solidFill>
                  <a:srgbClr val="545559"/>
                </a:solidFill>
              </a:rPr>
              <a:t>Automated </a:t>
            </a:r>
            <a:br>
              <a:rPr lang="en-GB" sz="900" cap="all">
                <a:solidFill>
                  <a:srgbClr val="545559"/>
                </a:solidFill>
              </a:rPr>
            </a:br>
            <a:r>
              <a:rPr lang="en-GB" sz="900" cap="all">
                <a:solidFill>
                  <a:srgbClr val="545559"/>
                </a:solidFill>
              </a:rPr>
              <a:t>Applications</a:t>
            </a:r>
            <a:endParaRPr lang="en-GB" sz="900" cap="all" dirty="0">
              <a:solidFill>
                <a:srgbClr val="545559"/>
              </a:solidFill>
            </a:endParaRPr>
          </a:p>
        </p:txBody>
      </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5975" y="1896620"/>
            <a:ext cx="1082176" cy="1082176"/>
          </a:xfrm>
          <a:prstGeom prst="rect">
            <a:avLst/>
          </a:prstGeom>
        </p:spPr>
      </p:pic>
      <p:sp>
        <p:nvSpPr>
          <p:cNvPr id="52" name="Rectangle 51"/>
          <p:cNvSpPr/>
          <p:nvPr/>
        </p:nvSpPr>
        <p:spPr>
          <a:xfrm>
            <a:off x="8189859" y="3016780"/>
            <a:ext cx="1114408" cy="507831"/>
          </a:xfrm>
          <a:prstGeom prst="rect">
            <a:avLst/>
          </a:prstGeom>
        </p:spPr>
        <p:txBody>
          <a:bodyPr wrap="none">
            <a:spAutoFit/>
          </a:bodyPr>
          <a:lstStyle/>
          <a:p>
            <a:pPr lvl="0" algn="ctr" defTabSz="685749">
              <a:spcBef>
                <a:spcPts val="300"/>
              </a:spcBef>
              <a:spcAft>
                <a:spcPts val="300"/>
              </a:spcAft>
              <a:buClr>
                <a:srgbClr val="545559"/>
              </a:buClr>
            </a:pPr>
            <a:r>
              <a:rPr lang="en-GB" sz="900" cap="all" dirty="0" err="1">
                <a:solidFill>
                  <a:srgbClr val="545559"/>
                </a:solidFill>
              </a:rPr>
              <a:t>Micrometers</a:t>
            </a:r>
            <a:r>
              <a:rPr lang="en-GB" sz="900" cap="all" dirty="0">
                <a:solidFill>
                  <a:srgbClr val="545559"/>
                </a:solidFill>
              </a:rPr>
              <a:t>, </a:t>
            </a:r>
            <a:br>
              <a:rPr lang="en-GB" sz="900" cap="all" dirty="0">
                <a:solidFill>
                  <a:srgbClr val="545559"/>
                </a:solidFill>
              </a:rPr>
            </a:br>
            <a:r>
              <a:rPr lang="en-GB" sz="900" cap="all" dirty="0" err="1">
                <a:solidFill>
                  <a:srgbClr val="545559"/>
                </a:solidFill>
              </a:rPr>
              <a:t>Calipers</a:t>
            </a:r>
            <a:r>
              <a:rPr lang="en-GB" sz="900" cap="all" dirty="0">
                <a:solidFill>
                  <a:srgbClr val="545559"/>
                </a:solidFill>
              </a:rPr>
              <a:t> </a:t>
            </a:r>
            <a:br>
              <a:rPr lang="en-GB" sz="900" cap="all" dirty="0">
                <a:solidFill>
                  <a:srgbClr val="545559"/>
                </a:solidFill>
              </a:rPr>
            </a:br>
            <a:r>
              <a:rPr lang="en-GB" sz="900" cap="all" dirty="0">
                <a:solidFill>
                  <a:srgbClr val="545559"/>
                </a:solidFill>
              </a:rPr>
              <a:t>and Gauges</a:t>
            </a:r>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2091" y="4152906"/>
            <a:ext cx="1082176" cy="1082176"/>
          </a:xfrm>
          <a:prstGeom prst="rect">
            <a:avLst/>
          </a:prstGeom>
        </p:spPr>
      </p:pic>
      <p:sp>
        <p:nvSpPr>
          <p:cNvPr id="53" name="Rectangle 52"/>
          <p:cNvSpPr/>
          <p:nvPr/>
        </p:nvSpPr>
        <p:spPr>
          <a:xfrm>
            <a:off x="8379100" y="5141174"/>
            <a:ext cx="768159" cy="230832"/>
          </a:xfrm>
          <a:prstGeom prst="rect">
            <a:avLst/>
          </a:prstGeom>
        </p:spPr>
        <p:txBody>
          <a:bodyPr wrap="none">
            <a:spAutoFit/>
          </a:bodyPr>
          <a:lstStyle/>
          <a:p>
            <a:pPr algn="ctr"/>
            <a:r>
              <a:rPr lang="en-GB" sz="900" cap="all" dirty="0">
                <a:solidFill>
                  <a:srgbClr val="545559"/>
                </a:solidFill>
              </a:rPr>
              <a:t>Services</a:t>
            </a:r>
            <a:endParaRPr lang="en-GB" sz="1600" dirty="0"/>
          </a:p>
        </p:txBody>
      </p:sp>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7786" y="4152906"/>
            <a:ext cx="1079776" cy="1082176"/>
          </a:xfrm>
          <a:prstGeom prst="rect">
            <a:avLst/>
          </a:prstGeom>
        </p:spPr>
      </p:pic>
      <p:sp>
        <p:nvSpPr>
          <p:cNvPr id="54" name="Rectangle 53"/>
          <p:cNvSpPr/>
          <p:nvPr/>
        </p:nvSpPr>
        <p:spPr>
          <a:xfrm>
            <a:off x="1590621" y="5141174"/>
            <a:ext cx="954107" cy="507831"/>
          </a:xfrm>
          <a:prstGeom prst="rect">
            <a:avLst/>
          </a:prstGeom>
        </p:spPr>
        <p:txBody>
          <a:bodyPr wrap="none">
            <a:spAutoFit/>
          </a:bodyPr>
          <a:lstStyle/>
          <a:p>
            <a:pPr lvl="0" algn="ctr" defTabSz="685749">
              <a:spcBef>
                <a:spcPts val="300"/>
              </a:spcBef>
              <a:spcAft>
                <a:spcPts val="300"/>
              </a:spcAft>
              <a:buClr>
                <a:srgbClr val="545559"/>
              </a:buClr>
            </a:pPr>
            <a:r>
              <a:rPr lang="en-GB" sz="900" cap="all" dirty="0">
                <a:solidFill>
                  <a:srgbClr val="545559"/>
                </a:solidFill>
              </a:rPr>
              <a:t>Metrology </a:t>
            </a:r>
            <a:br>
              <a:rPr lang="en-GB" sz="900" cap="all" dirty="0">
                <a:solidFill>
                  <a:srgbClr val="545559"/>
                </a:solidFill>
              </a:rPr>
            </a:br>
            <a:r>
              <a:rPr lang="en-GB" sz="900" cap="all" dirty="0">
                <a:solidFill>
                  <a:srgbClr val="545559"/>
                </a:solidFill>
              </a:rPr>
              <a:t>Software </a:t>
            </a:r>
            <a:br>
              <a:rPr lang="en-GB" sz="900" cap="all" dirty="0">
                <a:solidFill>
                  <a:srgbClr val="545559"/>
                </a:solidFill>
              </a:rPr>
            </a:br>
            <a:r>
              <a:rPr lang="en-GB" sz="900" cap="all" dirty="0">
                <a:solidFill>
                  <a:srgbClr val="545559"/>
                </a:solidFill>
              </a:rPr>
              <a:t>Solutions</a:t>
            </a:r>
          </a:p>
        </p:txBody>
      </p:sp>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36629" y="4152906"/>
            <a:ext cx="1082176" cy="1082176"/>
          </a:xfrm>
          <a:prstGeom prst="rect">
            <a:avLst/>
          </a:prstGeom>
        </p:spPr>
      </p:pic>
      <p:sp>
        <p:nvSpPr>
          <p:cNvPr id="55" name="Rectangle 54"/>
          <p:cNvSpPr/>
          <p:nvPr/>
        </p:nvSpPr>
        <p:spPr>
          <a:xfrm>
            <a:off x="2787226" y="5141174"/>
            <a:ext cx="780983" cy="230832"/>
          </a:xfrm>
          <a:prstGeom prst="rect">
            <a:avLst/>
          </a:prstGeom>
        </p:spPr>
        <p:txBody>
          <a:bodyPr wrap="none">
            <a:spAutoFit/>
          </a:bodyPr>
          <a:lstStyle/>
          <a:p>
            <a:pPr lvl="0" algn="ctr" defTabSz="685749">
              <a:spcBef>
                <a:spcPts val="300"/>
              </a:spcBef>
              <a:spcAft>
                <a:spcPts val="300"/>
              </a:spcAft>
              <a:buClr>
                <a:srgbClr val="545559"/>
              </a:buClr>
            </a:pPr>
            <a:r>
              <a:rPr lang="en-GB" sz="900" cap="all">
                <a:solidFill>
                  <a:srgbClr val="545559"/>
                </a:solidFill>
              </a:rPr>
              <a:t>CAD / CAM</a:t>
            </a:r>
            <a:endParaRPr lang="en-GB" sz="900" cap="all" dirty="0">
              <a:solidFill>
                <a:srgbClr val="545559"/>
              </a:solidFill>
            </a:endParaRPr>
          </a:p>
        </p:txBody>
      </p:sp>
      <p:pic>
        <p:nvPicPr>
          <p:cNvPr id="32" name="Picture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47872" y="4152906"/>
            <a:ext cx="1082176" cy="1082176"/>
          </a:xfrm>
          <a:prstGeom prst="rect">
            <a:avLst/>
          </a:prstGeom>
        </p:spPr>
      </p:pic>
      <p:sp>
        <p:nvSpPr>
          <p:cNvPr id="56" name="Rectangle 55"/>
          <p:cNvSpPr/>
          <p:nvPr/>
        </p:nvSpPr>
        <p:spPr>
          <a:xfrm>
            <a:off x="3815113" y="5141174"/>
            <a:ext cx="947695" cy="507831"/>
          </a:xfrm>
          <a:prstGeom prst="rect">
            <a:avLst/>
          </a:prstGeom>
        </p:spPr>
        <p:txBody>
          <a:bodyPr wrap="none">
            <a:spAutoFit/>
          </a:bodyPr>
          <a:lstStyle/>
          <a:p>
            <a:pPr lvl="0" algn="ctr" defTabSz="685749">
              <a:spcBef>
                <a:spcPts val="300"/>
              </a:spcBef>
              <a:spcAft>
                <a:spcPts val="300"/>
              </a:spcAft>
              <a:buClr>
                <a:srgbClr val="545559"/>
              </a:buClr>
            </a:pPr>
            <a:r>
              <a:rPr lang="en-GB" sz="900" cap="all" dirty="0">
                <a:solidFill>
                  <a:srgbClr val="545559"/>
                </a:solidFill>
              </a:rPr>
              <a:t>Statistical </a:t>
            </a:r>
            <a:br>
              <a:rPr lang="en-GB" sz="900" cap="all" dirty="0">
                <a:solidFill>
                  <a:srgbClr val="545559"/>
                </a:solidFill>
              </a:rPr>
            </a:br>
            <a:r>
              <a:rPr lang="en-GB" sz="900" cap="all" dirty="0">
                <a:solidFill>
                  <a:srgbClr val="545559"/>
                </a:solidFill>
              </a:rPr>
              <a:t>Process </a:t>
            </a:r>
            <a:br>
              <a:rPr lang="en-GB" sz="900" cap="all" dirty="0">
                <a:solidFill>
                  <a:srgbClr val="545559"/>
                </a:solidFill>
              </a:rPr>
            </a:br>
            <a:r>
              <a:rPr lang="en-GB" sz="900" cap="all" dirty="0">
                <a:solidFill>
                  <a:srgbClr val="545559"/>
                </a:solidFill>
              </a:rPr>
              <a:t>Control</a:t>
            </a:r>
          </a:p>
        </p:txBody>
      </p:sp>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59115" y="4152906"/>
            <a:ext cx="1082176" cy="1082176"/>
          </a:xfrm>
          <a:prstGeom prst="rect">
            <a:avLst/>
          </a:prstGeom>
        </p:spPr>
      </p:pic>
      <p:sp>
        <p:nvSpPr>
          <p:cNvPr id="57" name="Rectangle 56"/>
          <p:cNvSpPr/>
          <p:nvPr/>
        </p:nvSpPr>
        <p:spPr>
          <a:xfrm>
            <a:off x="4932768" y="5141174"/>
            <a:ext cx="934871" cy="507831"/>
          </a:xfrm>
          <a:prstGeom prst="rect">
            <a:avLst/>
          </a:prstGeom>
        </p:spPr>
        <p:txBody>
          <a:bodyPr wrap="none">
            <a:spAutoFit/>
          </a:bodyPr>
          <a:lstStyle/>
          <a:p>
            <a:pPr lvl="0" algn="ctr" defTabSz="685749">
              <a:spcBef>
                <a:spcPts val="300"/>
              </a:spcBef>
              <a:spcAft>
                <a:spcPts val="300"/>
              </a:spcAft>
              <a:buClr>
                <a:srgbClr val="545559"/>
              </a:buClr>
            </a:pPr>
            <a:r>
              <a:rPr lang="en-GB" sz="900" cap="all">
                <a:solidFill>
                  <a:srgbClr val="545559"/>
                </a:solidFill>
              </a:rPr>
              <a:t>Design and </a:t>
            </a:r>
            <a:br>
              <a:rPr lang="en-GB" sz="900" cap="all">
                <a:solidFill>
                  <a:srgbClr val="545559"/>
                </a:solidFill>
              </a:rPr>
            </a:br>
            <a:r>
              <a:rPr lang="en-GB" sz="900" cap="all">
                <a:solidFill>
                  <a:srgbClr val="545559"/>
                </a:solidFill>
              </a:rPr>
              <a:t>Costing </a:t>
            </a:r>
            <a:br>
              <a:rPr lang="en-GB" sz="900" cap="all">
                <a:solidFill>
                  <a:srgbClr val="545559"/>
                </a:solidFill>
              </a:rPr>
            </a:br>
            <a:r>
              <a:rPr lang="en-GB" sz="900" cap="all">
                <a:solidFill>
                  <a:srgbClr val="545559"/>
                </a:solidFill>
              </a:rPr>
              <a:t>Software</a:t>
            </a:r>
            <a:endParaRPr lang="en-GB" sz="900" cap="all" dirty="0">
              <a:solidFill>
                <a:srgbClr val="545559"/>
              </a:solidFill>
            </a:endParaRPr>
          </a:p>
        </p:txBody>
      </p:sp>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70358" y="4152906"/>
            <a:ext cx="1082176" cy="1082176"/>
          </a:xfrm>
          <a:prstGeom prst="rect">
            <a:avLst/>
          </a:prstGeom>
        </p:spPr>
      </p:pic>
      <p:sp>
        <p:nvSpPr>
          <p:cNvPr id="58" name="Rectangle 57"/>
          <p:cNvSpPr/>
          <p:nvPr/>
        </p:nvSpPr>
        <p:spPr>
          <a:xfrm>
            <a:off x="6300491" y="5141174"/>
            <a:ext cx="421910" cy="230832"/>
          </a:xfrm>
          <a:prstGeom prst="rect">
            <a:avLst/>
          </a:prstGeom>
        </p:spPr>
        <p:txBody>
          <a:bodyPr wrap="none">
            <a:spAutoFit/>
          </a:bodyPr>
          <a:lstStyle/>
          <a:p>
            <a:pPr algn="ctr"/>
            <a:r>
              <a:rPr lang="en-GB" sz="900" cap="all">
                <a:solidFill>
                  <a:srgbClr val="545559"/>
                </a:solidFill>
              </a:rPr>
              <a:t>CAE</a:t>
            </a:r>
            <a:endParaRPr lang="en-GB" sz="1600"/>
          </a:p>
        </p:txBody>
      </p:sp>
    </p:spTree>
    <p:extLst>
      <p:ext uri="{BB962C8B-B14F-4D97-AF65-F5344CB8AC3E}">
        <p14:creationId xmlns:p14="http://schemas.microsoft.com/office/powerpoint/2010/main" val="213951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1444"/>
            <a:ext cx="12204700" cy="6957391"/>
          </a:xfrm>
          <a:prstGeom prst="rect">
            <a:avLst/>
          </a:prstGeom>
        </p:spPr>
      </p:pic>
      <p:sp>
        <p:nvSpPr>
          <p:cNvPr id="39" name="Rectangular Callout 38"/>
          <p:cNvSpPr/>
          <p:nvPr/>
        </p:nvSpPr>
        <p:spPr>
          <a:xfrm>
            <a:off x="3618250" y="4820465"/>
            <a:ext cx="1972288" cy="873001"/>
          </a:xfrm>
          <a:prstGeom prst="wedgeRectCallout">
            <a:avLst>
              <a:gd name="adj1" fmla="val -1849"/>
              <a:gd name="adj2" fmla="val -9782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2"/>
                </a:solidFill>
              </a:rPr>
              <a:t>Central and South</a:t>
            </a:r>
            <a:br>
              <a:rPr lang="en-US" sz="1100" dirty="0">
                <a:solidFill>
                  <a:schemeClr val="tx2"/>
                </a:solidFill>
              </a:rPr>
            </a:br>
            <a:r>
              <a:rPr lang="en-US" sz="1100" dirty="0">
                <a:solidFill>
                  <a:schemeClr val="tx2"/>
                </a:solidFill>
              </a:rPr>
              <a:t>America</a:t>
            </a:r>
            <a:br>
              <a:rPr lang="en-US" sz="1100" dirty="0">
                <a:solidFill>
                  <a:schemeClr val="tx2"/>
                </a:solidFill>
              </a:rPr>
            </a:br>
            <a:r>
              <a:rPr lang="en-US" b="1" dirty="0">
                <a:solidFill>
                  <a:schemeClr val="tx2"/>
                </a:solidFill>
              </a:rPr>
              <a:t>1%</a:t>
            </a:r>
            <a:endParaRPr lang="en-US" b="1" baseline="30000" dirty="0">
              <a:solidFill>
                <a:schemeClr val="tx2"/>
              </a:solidFill>
            </a:endParaRPr>
          </a:p>
          <a:p>
            <a:pPr algn="ctr">
              <a:lnSpc>
                <a:spcPct val="90000"/>
              </a:lnSpc>
            </a:pPr>
            <a:r>
              <a:rPr lang="en-US" sz="1200" dirty="0">
                <a:solidFill>
                  <a:schemeClr val="tx2"/>
                </a:solidFill>
              </a:rPr>
              <a:t>Sales</a:t>
            </a:r>
            <a:endParaRPr lang="en-US" sz="1100" dirty="0">
              <a:solidFill>
                <a:schemeClr val="tx2"/>
              </a:solidFill>
              <a:cs typeface="Arial" panose="020B0604020202020204" pitchFamily="34" charset="0"/>
            </a:endParaRPr>
          </a:p>
        </p:txBody>
      </p:sp>
      <p:pic>
        <p:nvPicPr>
          <p:cNvPr id="133" name="Picture 132" descr="MI_PPT_Temp3.jpg"/>
          <p:cNvPicPr>
            <a:picLocks noChangeAspect="1"/>
          </p:cNvPicPr>
          <p:nvPr/>
        </p:nvPicPr>
        <p:blipFill rotWithShape="1">
          <a:blip r:embed="rId4" cstate="print">
            <a:extLst>
              <a:ext uri="{28A0092B-C50C-407E-A947-70E740481C1C}">
                <a14:useLocalDpi xmlns:a14="http://schemas.microsoft.com/office/drawing/2010/main" val="0"/>
              </a:ext>
            </a:extLst>
          </a:blip>
          <a:srcRect t="-1" b="82323"/>
          <a:stretch/>
        </p:blipFill>
        <p:spPr>
          <a:xfrm>
            <a:off x="0" y="0"/>
            <a:ext cx="12204700" cy="1212329"/>
          </a:xfrm>
          <a:prstGeom prst="rect">
            <a:avLst/>
          </a:prstGeom>
        </p:spPr>
      </p:pic>
      <p:sp>
        <p:nvSpPr>
          <p:cNvPr id="40" name="Rectangular Callout 39"/>
          <p:cNvSpPr/>
          <p:nvPr/>
        </p:nvSpPr>
        <p:spPr>
          <a:xfrm>
            <a:off x="5265520" y="2017426"/>
            <a:ext cx="1742007" cy="748333"/>
          </a:xfrm>
          <a:prstGeom prst="wedgeRectCallout">
            <a:avLst>
              <a:gd name="adj1" fmla="val 38705"/>
              <a:gd name="adj2" fmla="val 67992"/>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2"/>
                </a:solidFill>
              </a:rPr>
              <a:t>Western Europe</a:t>
            </a:r>
            <a:br>
              <a:rPr lang="en-US" sz="1100" dirty="0">
                <a:solidFill>
                  <a:schemeClr val="tx2"/>
                </a:solidFill>
              </a:rPr>
            </a:br>
            <a:r>
              <a:rPr lang="en-US" b="1" dirty="0">
                <a:solidFill>
                  <a:schemeClr val="tx2"/>
                </a:solidFill>
              </a:rPr>
              <a:t>29%</a:t>
            </a:r>
          </a:p>
          <a:p>
            <a:pPr algn="ctr">
              <a:lnSpc>
                <a:spcPct val="90000"/>
              </a:lnSpc>
            </a:pPr>
            <a:r>
              <a:rPr lang="en-US" sz="1200" dirty="0">
                <a:solidFill>
                  <a:schemeClr val="tx2"/>
                </a:solidFill>
              </a:rPr>
              <a:t>Sales</a:t>
            </a:r>
            <a:endParaRPr lang="en-US" sz="1100" dirty="0">
              <a:solidFill>
                <a:schemeClr val="tx2"/>
              </a:solidFill>
              <a:cs typeface="Arial" panose="020B0604020202020204" pitchFamily="34" charset="0"/>
            </a:endParaRPr>
          </a:p>
        </p:txBody>
      </p:sp>
      <p:sp>
        <p:nvSpPr>
          <p:cNvPr id="41" name="Rectangular Callout 40"/>
          <p:cNvSpPr/>
          <p:nvPr/>
        </p:nvSpPr>
        <p:spPr>
          <a:xfrm>
            <a:off x="5789356" y="3315573"/>
            <a:ext cx="2330823" cy="873001"/>
          </a:xfrm>
          <a:prstGeom prst="wedgeRectCallout">
            <a:avLst>
              <a:gd name="adj1" fmla="val 38372"/>
              <a:gd name="adj2" fmla="val -76903"/>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2"/>
                </a:solidFill>
              </a:rPr>
              <a:t>Eastern Europe, </a:t>
            </a:r>
            <a:br>
              <a:rPr lang="en-US" sz="1100" dirty="0">
                <a:solidFill>
                  <a:schemeClr val="tx2"/>
                </a:solidFill>
              </a:rPr>
            </a:br>
            <a:r>
              <a:rPr lang="en-US" sz="1100" dirty="0">
                <a:solidFill>
                  <a:schemeClr val="tx2"/>
                </a:solidFill>
              </a:rPr>
              <a:t>Middle East, Africa</a:t>
            </a:r>
            <a:br>
              <a:rPr lang="en-US" sz="1100" dirty="0">
                <a:solidFill>
                  <a:schemeClr val="tx2"/>
                </a:solidFill>
              </a:rPr>
            </a:br>
            <a:r>
              <a:rPr lang="en-US" b="1" dirty="0">
                <a:solidFill>
                  <a:schemeClr val="tx2"/>
                </a:solidFill>
              </a:rPr>
              <a:t>6%</a:t>
            </a:r>
            <a:endParaRPr lang="en-US" b="1" baseline="30000" dirty="0">
              <a:solidFill>
                <a:schemeClr val="tx2"/>
              </a:solidFill>
            </a:endParaRPr>
          </a:p>
          <a:p>
            <a:pPr algn="ctr">
              <a:lnSpc>
                <a:spcPct val="90000"/>
              </a:lnSpc>
            </a:pPr>
            <a:r>
              <a:rPr lang="en-US" sz="1200" dirty="0">
                <a:solidFill>
                  <a:schemeClr val="tx2"/>
                </a:solidFill>
              </a:rPr>
              <a:t>Sales</a:t>
            </a:r>
            <a:endParaRPr lang="en-US" sz="1100" dirty="0">
              <a:solidFill>
                <a:schemeClr val="tx2"/>
              </a:solidFill>
              <a:cs typeface="Arial" panose="020B0604020202020204" pitchFamily="34" charset="0"/>
            </a:endParaRPr>
          </a:p>
        </p:txBody>
      </p:sp>
      <p:sp>
        <p:nvSpPr>
          <p:cNvPr id="42" name="Rectangular Callout 41"/>
          <p:cNvSpPr/>
          <p:nvPr/>
        </p:nvSpPr>
        <p:spPr>
          <a:xfrm>
            <a:off x="9239167" y="1999195"/>
            <a:ext cx="1742007" cy="748333"/>
          </a:xfrm>
          <a:prstGeom prst="wedgeRectCallout">
            <a:avLst>
              <a:gd name="adj1" fmla="val 38705"/>
              <a:gd name="adj2" fmla="val 67992"/>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2"/>
                </a:solidFill>
              </a:rPr>
              <a:t>China</a:t>
            </a:r>
            <a:br>
              <a:rPr lang="en-US" sz="1100" dirty="0">
                <a:solidFill>
                  <a:schemeClr val="tx2"/>
                </a:solidFill>
              </a:rPr>
            </a:br>
            <a:r>
              <a:rPr lang="en-US" b="1" dirty="0">
                <a:solidFill>
                  <a:schemeClr val="tx2"/>
                </a:solidFill>
              </a:rPr>
              <a:t>29%</a:t>
            </a:r>
            <a:endParaRPr lang="en-US" b="1" baseline="30000" dirty="0">
              <a:solidFill>
                <a:schemeClr val="tx2"/>
              </a:solidFill>
            </a:endParaRPr>
          </a:p>
          <a:p>
            <a:pPr algn="ctr">
              <a:lnSpc>
                <a:spcPct val="90000"/>
              </a:lnSpc>
            </a:pPr>
            <a:r>
              <a:rPr lang="en-US" sz="1200" dirty="0">
                <a:solidFill>
                  <a:schemeClr val="tx2"/>
                </a:solidFill>
              </a:rPr>
              <a:t>Sales</a:t>
            </a:r>
            <a:endParaRPr lang="en-US" sz="1100" dirty="0">
              <a:solidFill>
                <a:schemeClr val="tx2"/>
              </a:solidFill>
              <a:cs typeface="Arial" panose="020B0604020202020204" pitchFamily="34" charset="0"/>
            </a:endParaRPr>
          </a:p>
        </p:txBody>
      </p:sp>
      <p:sp>
        <p:nvSpPr>
          <p:cNvPr id="43" name="Rectangular Callout 42"/>
          <p:cNvSpPr/>
          <p:nvPr/>
        </p:nvSpPr>
        <p:spPr>
          <a:xfrm>
            <a:off x="8749733" y="4414486"/>
            <a:ext cx="1742007" cy="851951"/>
          </a:xfrm>
          <a:prstGeom prst="wedgeRectCallout">
            <a:avLst>
              <a:gd name="adj1" fmla="val 31090"/>
              <a:gd name="adj2" fmla="val -85384"/>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2"/>
                </a:solidFill>
              </a:rPr>
              <a:t>Asia Pacific </a:t>
            </a:r>
            <a:br>
              <a:rPr lang="en-US" sz="1100" dirty="0">
                <a:solidFill>
                  <a:schemeClr val="tx2"/>
                </a:solidFill>
              </a:rPr>
            </a:br>
            <a:r>
              <a:rPr lang="en-US" sz="1100" dirty="0">
                <a:solidFill>
                  <a:schemeClr val="tx2"/>
                </a:solidFill>
              </a:rPr>
              <a:t>(except China)</a:t>
            </a:r>
            <a:br>
              <a:rPr lang="en-US" sz="1100" dirty="0">
                <a:solidFill>
                  <a:schemeClr val="tx2"/>
                </a:solidFill>
              </a:rPr>
            </a:br>
            <a:r>
              <a:rPr lang="en-US" b="1" dirty="0">
                <a:solidFill>
                  <a:schemeClr val="tx2"/>
                </a:solidFill>
              </a:rPr>
              <a:t>8%</a:t>
            </a:r>
            <a:endParaRPr lang="en-US" b="1" baseline="30000" dirty="0">
              <a:solidFill>
                <a:schemeClr val="tx2"/>
              </a:solidFill>
            </a:endParaRPr>
          </a:p>
          <a:p>
            <a:pPr algn="ctr">
              <a:lnSpc>
                <a:spcPct val="90000"/>
              </a:lnSpc>
            </a:pPr>
            <a:r>
              <a:rPr lang="en-US" sz="1200" dirty="0">
                <a:solidFill>
                  <a:schemeClr val="tx2"/>
                </a:solidFill>
              </a:rPr>
              <a:t>Sales</a:t>
            </a:r>
            <a:endParaRPr lang="en-US" sz="1100" dirty="0">
              <a:solidFill>
                <a:schemeClr val="tx2"/>
              </a:solidFill>
              <a:cs typeface="Arial" panose="020B0604020202020204" pitchFamily="34" charset="0"/>
            </a:endParaRPr>
          </a:p>
        </p:txBody>
      </p:sp>
      <p:sp>
        <p:nvSpPr>
          <p:cNvPr id="135" name="Title 1"/>
          <p:cNvSpPr>
            <a:spLocks noGrp="1"/>
          </p:cNvSpPr>
          <p:nvPr>
            <p:ph type="title"/>
          </p:nvPr>
        </p:nvSpPr>
        <p:spPr>
          <a:xfrm>
            <a:off x="365174" y="573282"/>
            <a:ext cx="11449051" cy="495300"/>
          </a:xfrm>
        </p:spPr>
        <p:txBody>
          <a:bodyPr/>
          <a:lstStyle/>
          <a:p>
            <a:pPr>
              <a:lnSpc>
                <a:spcPct val="100000"/>
              </a:lnSpc>
            </a:pPr>
            <a:r>
              <a:rPr lang="en-GB" cap="all" dirty="0">
                <a:solidFill>
                  <a:schemeClr val="accent3"/>
                </a:solidFill>
              </a:rPr>
              <a:t>Truly global and innovation-focused – 2016 Figures</a:t>
            </a:r>
          </a:p>
        </p:txBody>
      </p:sp>
      <p:sp>
        <p:nvSpPr>
          <p:cNvPr id="38" name="Rectangular Callout 37"/>
          <p:cNvSpPr/>
          <p:nvPr/>
        </p:nvSpPr>
        <p:spPr>
          <a:xfrm>
            <a:off x="1500027" y="1964412"/>
            <a:ext cx="1501847" cy="665296"/>
          </a:xfrm>
          <a:prstGeom prst="wedgeRectCallout">
            <a:avLst>
              <a:gd name="adj1" fmla="val 38741"/>
              <a:gd name="adj2" fmla="val 77427"/>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2"/>
                </a:solidFill>
              </a:rPr>
              <a:t>North America</a:t>
            </a:r>
            <a:endParaRPr lang="en-US" sz="1100" dirty="0">
              <a:solidFill>
                <a:schemeClr val="tx2"/>
              </a:solidFill>
            </a:endParaRPr>
          </a:p>
          <a:p>
            <a:pPr algn="ctr"/>
            <a:r>
              <a:rPr lang="en-US" b="1" dirty="0">
                <a:solidFill>
                  <a:schemeClr val="tx2"/>
                </a:solidFill>
              </a:rPr>
              <a:t>27%</a:t>
            </a:r>
          </a:p>
          <a:p>
            <a:pPr algn="ctr">
              <a:lnSpc>
                <a:spcPct val="90000"/>
              </a:lnSpc>
            </a:pPr>
            <a:r>
              <a:rPr lang="en-US" sz="1200" dirty="0">
                <a:solidFill>
                  <a:schemeClr val="tx2"/>
                </a:solidFill>
              </a:rPr>
              <a:t>Sales</a:t>
            </a:r>
            <a:endParaRPr lang="en-US" sz="1100" dirty="0">
              <a:solidFill>
                <a:schemeClr val="tx2"/>
              </a:solidFill>
              <a:cs typeface="Arial" panose="020B0604020202020204" pitchFamily="34" charset="0"/>
            </a:endParaRPr>
          </a:p>
        </p:txBody>
      </p:sp>
      <p:pic>
        <p:nvPicPr>
          <p:cNvPr id="131" name="Picture 1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7027" y="6124347"/>
            <a:ext cx="1861188" cy="57376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12" y="5515120"/>
            <a:ext cx="612885" cy="61288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12" y="4167078"/>
            <a:ext cx="598125" cy="59812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12" y="6200579"/>
            <a:ext cx="612989" cy="61298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12" y="3487632"/>
            <a:ext cx="636846" cy="636846"/>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12" y="4832571"/>
            <a:ext cx="617398" cy="617398"/>
          </a:xfrm>
          <a:prstGeom prst="rect">
            <a:avLst/>
          </a:prstGeom>
        </p:spPr>
      </p:pic>
      <p:sp>
        <p:nvSpPr>
          <p:cNvPr id="139" name="Rectangle 138"/>
          <p:cNvSpPr/>
          <p:nvPr/>
        </p:nvSpPr>
        <p:spPr>
          <a:xfrm>
            <a:off x="-1" y="4165869"/>
            <a:ext cx="2871697" cy="612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p:cNvSpPr txBox="1"/>
          <p:nvPr/>
        </p:nvSpPr>
        <p:spPr>
          <a:xfrm>
            <a:off x="692687" y="4188574"/>
            <a:ext cx="2303670" cy="563231"/>
          </a:xfrm>
          <a:prstGeom prst="rect">
            <a:avLst/>
          </a:prstGeom>
          <a:noFill/>
        </p:spPr>
        <p:txBody>
          <a:bodyPr wrap="square" rtlCol="0">
            <a:spAutoFit/>
          </a:bodyPr>
          <a:lstStyle/>
          <a:p>
            <a:pPr defTabSz="685749">
              <a:lnSpc>
                <a:spcPct val="90000"/>
              </a:lnSpc>
              <a:buClr>
                <a:srgbClr val="545559"/>
              </a:buClr>
            </a:pPr>
            <a:r>
              <a:rPr lang="en-US" sz="2000" b="1" dirty="0">
                <a:solidFill>
                  <a:srgbClr val="545559"/>
                </a:solidFill>
              </a:rPr>
              <a:t>500,000+ </a:t>
            </a:r>
            <a:r>
              <a:rPr lang="en-US" sz="1400" dirty="0">
                <a:solidFill>
                  <a:srgbClr val="545559"/>
                </a:solidFill>
              </a:rPr>
              <a:t>Software Licenses installed</a:t>
            </a:r>
          </a:p>
        </p:txBody>
      </p:sp>
      <p:sp>
        <p:nvSpPr>
          <p:cNvPr id="140" name="Rectangle 139"/>
          <p:cNvSpPr/>
          <p:nvPr/>
        </p:nvSpPr>
        <p:spPr>
          <a:xfrm>
            <a:off x="-1" y="4844106"/>
            <a:ext cx="2871697" cy="612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p:cNvSpPr txBox="1"/>
          <p:nvPr/>
        </p:nvSpPr>
        <p:spPr>
          <a:xfrm>
            <a:off x="692688" y="4872878"/>
            <a:ext cx="1827663" cy="563231"/>
          </a:xfrm>
          <a:prstGeom prst="rect">
            <a:avLst/>
          </a:prstGeom>
          <a:noFill/>
        </p:spPr>
        <p:txBody>
          <a:bodyPr wrap="square" rtlCol="0">
            <a:spAutoFit/>
          </a:bodyPr>
          <a:lstStyle/>
          <a:p>
            <a:pPr defTabSz="914400">
              <a:lnSpc>
                <a:spcPct val="90000"/>
              </a:lnSpc>
            </a:pPr>
            <a:r>
              <a:rPr lang="en-US" sz="2000" b="1" dirty="0">
                <a:solidFill>
                  <a:srgbClr val="545559"/>
                </a:solidFill>
              </a:rPr>
              <a:t>11% </a:t>
            </a:r>
            <a:r>
              <a:rPr lang="en-US" sz="1400" dirty="0">
                <a:solidFill>
                  <a:srgbClr val="545559"/>
                </a:solidFill>
              </a:rPr>
              <a:t>of net sales </a:t>
            </a:r>
            <a:br>
              <a:rPr lang="en-US" sz="1400" dirty="0">
                <a:solidFill>
                  <a:srgbClr val="545559"/>
                </a:solidFill>
              </a:rPr>
            </a:br>
            <a:r>
              <a:rPr lang="en-US" sz="1400" dirty="0">
                <a:solidFill>
                  <a:srgbClr val="545559"/>
                </a:solidFill>
              </a:rPr>
              <a:t>invested in R&amp;D</a:t>
            </a:r>
            <a:endParaRPr lang="en-US" sz="1400" b="1" dirty="0">
              <a:solidFill>
                <a:srgbClr val="545559"/>
              </a:solidFill>
            </a:endParaRPr>
          </a:p>
        </p:txBody>
      </p:sp>
      <p:sp>
        <p:nvSpPr>
          <p:cNvPr id="141" name="Rectangle 140"/>
          <p:cNvSpPr/>
          <p:nvPr/>
        </p:nvSpPr>
        <p:spPr>
          <a:xfrm>
            <a:off x="-1" y="5522343"/>
            <a:ext cx="2871697" cy="612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p:cNvSpPr txBox="1"/>
          <p:nvPr/>
        </p:nvSpPr>
        <p:spPr>
          <a:xfrm>
            <a:off x="692687" y="5545825"/>
            <a:ext cx="1977423" cy="563231"/>
          </a:xfrm>
          <a:prstGeom prst="rect">
            <a:avLst/>
          </a:prstGeom>
          <a:noFill/>
        </p:spPr>
        <p:txBody>
          <a:bodyPr wrap="square" rtlCol="0">
            <a:spAutoFit/>
          </a:bodyPr>
          <a:lstStyle/>
          <a:p>
            <a:pPr defTabSz="914400">
              <a:lnSpc>
                <a:spcPct val="90000"/>
              </a:lnSpc>
            </a:pPr>
            <a:r>
              <a:rPr lang="en-US" sz="1400" dirty="0">
                <a:solidFill>
                  <a:srgbClr val="545559"/>
                </a:solidFill>
              </a:rPr>
              <a:t>Reached </a:t>
            </a:r>
            <a:r>
              <a:rPr lang="en-US" sz="2000" b="1" dirty="0">
                <a:solidFill>
                  <a:srgbClr val="545559"/>
                </a:solidFill>
              </a:rPr>
              <a:t>€1.1bn+</a:t>
            </a:r>
            <a:r>
              <a:rPr lang="en-US" sz="2000" dirty="0">
                <a:solidFill>
                  <a:srgbClr val="545559"/>
                </a:solidFill>
              </a:rPr>
              <a:t> </a:t>
            </a:r>
            <a:br>
              <a:rPr lang="en-US" sz="2000" dirty="0">
                <a:solidFill>
                  <a:srgbClr val="545559"/>
                </a:solidFill>
              </a:rPr>
            </a:br>
            <a:r>
              <a:rPr lang="en-US" sz="1400" dirty="0">
                <a:solidFill>
                  <a:srgbClr val="545559"/>
                </a:solidFill>
              </a:rPr>
              <a:t>Net sales in LTM</a:t>
            </a:r>
          </a:p>
        </p:txBody>
      </p:sp>
      <p:sp>
        <p:nvSpPr>
          <p:cNvPr id="73" name="Rectangle 72"/>
          <p:cNvSpPr/>
          <p:nvPr/>
        </p:nvSpPr>
        <p:spPr>
          <a:xfrm>
            <a:off x="-1" y="3487632"/>
            <a:ext cx="2871697" cy="612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p:cNvSpPr txBox="1"/>
          <p:nvPr/>
        </p:nvSpPr>
        <p:spPr>
          <a:xfrm>
            <a:off x="692687" y="3508377"/>
            <a:ext cx="2241784" cy="563231"/>
          </a:xfrm>
          <a:prstGeom prst="rect">
            <a:avLst/>
          </a:prstGeom>
          <a:noFill/>
        </p:spPr>
        <p:txBody>
          <a:bodyPr wrap="square" rtlCol="0">
            <a:spAutoFit/>
          </a:bodyPr>
          <a:lstStyle/>
          <a:p>
            <a:pPr defTabSz="685749">
              <a:lnSpc>
                <a:spcPct val="90000"/>
              </a:lnSpc>
              <a:buClr>
                <a:srgbClr val="545559"/>
              </a:buClr>
            </a:pPr>
            <a:r>
              <a:rPr lang="en-US" sz="2000" b="1" dirty="0">
                <a:solidFill>
                  <a:srgbClr val="545559"/>
                </a:solidFill>
              </a:rPr>
              <a:t>1500+ </a:t>
            </a:r>
            <a:r>
              <a:rPr lang="en-US" sz="1400" dirty="0">
                <a:solidFill>
                  <a:srgbClr val="545559"/>
                </a:solidFill>
              </a:rPr>
              <a:t>software </a:t>
            </a:r>
            <a:br>
              <a:rPr lang="en-US" sz="1400" dirty="0">
                <a:solidFill>
                  <a:srgbClr val="545559"/>
                </a:solidFill>
              </a:rPr>
            </a:br>
            <a:r>
              <a:rPr lang="en-US" sz="1400" dirty="0">
                <a:solidFill>
                  <a:srgbClr val="545559"/>
                </a:solidFill>
              </a:rPr>
              <a:t>developers and engineers</a:t>
            </a:r>
          </a:p>
        </p:txBody>
      </p:sp>
      <p:sp>
        <p:nvSpPr>
          <p:cNvPr id="30" name="Rectangle 29"/>
          <p:cNvSpPr/>
          <p:nvPr/>
        </p:nvSpPr>
        <p:spPr>
          <a:xfrm>
            <a:off x="-1" y="6200581"/>
            <a:ext cx="2871697" cy="612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92687" y="6224063"/>
            <a:ext cx="1977423" cy="563231"/>
          </a:xfrm>
          <a:prstGeom prst="rect">
            <a:avLst/>
          </a:prstGeom>
          <a:noFill/>
        </p:spPr>
        <p:txBody>
          <a:bodyPr wrap="square" rtlCol="0">
            <a:spAutoFit/>
          </a:bodyPr>
          <a:lstStyle/>
          <a:p>
            <a:pPr defTabSz="914400">
              <a:lnSpc>
                <a:spcPct val="90000"/>
              </a:lnSpc>
            </a:pPr>
            <a:r>
              <a:rPr lang="en-US" sz="2000" b="1" dirty="0">
                <a:solidFill>
                  <a:srgbClr val="545559"/>
                </a:solidFill>
              </a:rPr>
              <a:t>~6000</a:t>
            </a:r>
            <a:br>
              <a:rPr lang="en-US" sz="2000" b="1" dirty="0">
                <a:solidFill>
                  <a:srgbClr val="545559"/>
                </a:solidFill>
              </a:rPr>
            </a:br>
            <a:r>
              <a:rPr lang="en-US" sz="1400" dirty="0">
                <a:solidFill>
                  <a:srgbClr val="545559"/>
                </a:solidFill>
              </a:rPr>
              <a:t>employees</a:t>
            </a:r>
          </a:p>
        </p:txBody>
      </p:sp>
      <p:sp>
        <p:nvSpPr>
          <p:cNvPr id="129" name="TextBox 128"/>
          <p:cNvSpPr txBox="1"/>
          <p:nvPr/>
        </p:nvSpPr>
        <p:spPr>
          <a:xfrm>
            <a:off x="5408568" y="6384635"/>
            <a:ext cx="5937957" cy="276999"/>
          </a:xfrm>
          <a:prstGeom prst="rect">
            <a:avLst/>
          </a:prstGeom>
          <a:noFill/>
        </p:spPr>
        <p:txBody>
          <a:bodyPr wrap="square" rtlCol="0">
            <a:spAutoFit/>
          </a:bodyPr>
          <a:lstStyle/>
          <a:p>
            <a:pPr defTabSz="685749">
              <a:spcBef>
                <a:spcPts val="300"/>
              </a:spcBef>
              <a:spcAft>
                <a:spcPts val="300"/>
              </a:spcAft>
              <a:buClr>
                <a:srgbClr val="545559"/>
              </a:buClr>
            </a:pPr>
            <a:r>
              <a:rPr lang="en-US" sz="1200" dirty="0">
                <a:solidFill>
                  <a:schemeClr val="bg2"/>
                </a:solidFill>
              </a:rPr>
              <a:t>Production facilities</a:t>
            </a:r>
          </a:p>
        </p:txBody>
      </p:sp>
      <p:sp>
        <p:nvSpPr>
          <p:cNvPr id="130" name="TextBox 129"/>
          <p:cNvSpPr txBox="1"/>
          <p:nvPr/>
        </p:nvSpPr>
        <p:spPr>
          <a:xfrm>
            <a:off x="5393864" y="6138123"/>
            <a:ext cx="5937957" cy="276999"/>
          </a:xfrm>
          <a:prstGeom prst="rect">
            <a:avLst/>
          </a:prstGeom>
          <a:noFill/>
        </p:spPr>
        <p:txBody>
          <a:bodyPr wrap="square" rtlCol="0">
            <a:spAutoFit/>
          </a:bodyPr>
          <a:lstStyle/>
          <a:p>
            <a:pPr defTabSz="685749">
              <a:spcBef>
                <a:spcPts val="300"/>
              </a:spcBef>
              <a:spcAft>
                <a:spcPts val="300"/>
              </a:spcAft>
              <a:buClr>
                <a:srgbClr val="545559"/>
              </a:buClr>
            </a:pPr>
            <a:r>
              <a:rPr lang="en-US" sz="1200" dirty="0">
                <a:solidFill>
                  <a:schemeClr val="bg2"/>
                </a:solidFill>
              </a:rPr>
              <a:t>Customers and demo </a:t>
            </a:r>
            <a:r>
              <a:rPr lang="en-US" sz="1200" dirty="0" err="1">
                <a:solidFill>
                  <a:schemeClr val="bg2"/>
                </a:solidFill>
              </a:rPr>
              <a:t>centres</a:t>
            </a:r>
            <a:endParaRPr lang="en-US" sz="1200" dirty="0">
              <a:solidFill>
                <a:schemeClr val="bg2"/>
              </a:solidFill>
            </a:endParaRPr>
          </a:p>
        </p:txBody>
      </p:sp>
      <p:sp>
        <p:nvSpPr>
          <p:cNvPr id="16" name="Oval 15"/>
          <p:cNvSpPr/>
          <p:nvPr/>
        </p:nvSpPr>
        <p:spPr>
          <a:xfrm>
            <a:off x="5329520" y="6240622"/>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p:cNvSpPr/>
          <p:nvPr/>
        </p:nvSpPr>
        <p:spPr>
          <a:xfrm>
            <a:off x="5329520" y="6487134"/>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Oval 142"/>
          <p:cNvSpPr/>
          <p:nvPr/>
        </p:nvSpPr>
        <p:spPr>
          <a:xfrm>
            <a:off x="5554538" y="5055349"/>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Oval 143"/>
          <p:cNvSpPr/>
          <p:nvPr/>
        </p:nvSpPr>
        <p:spPr>
          <a:xfrm>
            <a:off x="5689462" y="4960065"/>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Oval 144"/>
          <p:cNvSpPr/>
          <p:nvPr/>
        </p:nvSpPr>
        <p:spPr>
          <a:xfrm>
            <a:off x="5922891" y="4801350"/>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p:cNvSpPr/>
          <p:nvPr/>
        </p:nvSpPr>
        <p:spPr>
          <a:xfrm>
            <a:off x="5884734" y="4826132"/>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p:cNvSpPr/>
          <p:nvPr/>
        </p:nvSpPr>
        <p:spPr>
          <a:xfrm>
            <a:off x="5061712" y="5458414"/>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p:cNvSpPr/>
          <p:nvPr/>
        </p:nvSpPr>
        <p:spPr>
          <a:xfrm>
            <a:off x="4768787" y="3996154"/>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p:cNvSpPr/>
          <p:nvPr/>
        </p:nvSpPr>
        <p:spPr>
          <a:xfrm>
            <a:off x="3712241" y="3502726"/>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p:cNvSpPr/>
          <p:nvPr/>
        </p:nvSpPr>
        <p:spPr>
          <a:xfrm>
            <a:off x="3729283" y="3315573"/>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l 151"/>
          <p:cNvSpPr/>
          <p:nvPr/>
        </p:nvSpPr>
        <p:spPr>
          <a:xfrm>
            <a:off x="3639250" y="2955570"/>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Oval 152"/>
          <p:cNvSpPr/>
          <p:nvPr/>
        </p:nvSpPr>
        <p:spPr>
          <a:xfrm>
            <a:off x="3132330" y="2955570"/>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p:cNvSpPr/>
          <p:nvPr/>
        </p:nvSpPr>
        <p:spPr>
          <a:xfrm>
            <a:off x="3060330" y="2693759"/>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Oval 170"/>
          <p:cNvSpPr/>
          <p:nvPr/>
        </p:nvSpPr>
        <p:spPr>
          <a:xfrm>
            <a:off x="4364901" y="2313980"/>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p:cNvSpPr/>
          <p:nvPr/>
        </p:nvSpPr>
        <p:spPr>
          <a:xfrm>
            <a:off x="4364901" y="2677526"/>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l 172"/>
          <p:cNvSpPr/>
          <p:nvPr/>
        </p:nvSpPr>
        <p:spPr>
          <a:xfrm>
            <a:off x="4256901" y="2955570"/>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Oval 173"/>
          <p:cNvSpPr/>
          <p:nvPr/>
        </p:nvSpPr>
        <p:spPr>
          <a:xfrm>
            <a:off x="4364901" y="3089681"/>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p:cNvSpPr/>
          <p:nvPr/>
        </p:nvSpPr>
        <p:spPr>
          <a:xfrm>
            <a:off x="4696787" y="2532241"/>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p:cNvSpPr/>
          <p:nvPr/>
        </p:nvSpPr>
        <p:spPr>
          <a:xfrm>
            <a:off x="4897634" y="2729759"/>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Oval 177"/>
          <p:cNvSpPr/>
          <p:nvPr/>
        </p:nvSpPr>
        <p:spPr>
          <a:xfrm>
            <a:off x="4568394" y="3030269"/>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p:cNvSpPr/>
          <p:nvPr/>
        </p:nvSpPr>
        <p:spPr>
          <a:xfrm>
            <a:off x="3298568" y="2994269"/>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Oval 181"/>
          <p:cNvSpPr/>
          <p:nvPr/>
        </p:nvSpPr>
        <p:spPr>
          <a:xfrm>
            <a:off x="9678348" y="3623785"/>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p:cNvSpPr/>
          <p:nvPr/>
        </p:nvSpPr>
        <p:spPr>
          <a:xfrm>
            <a:off x="9525022" y="3851491"/>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Oval 183"/>
          <p:cNvSpPr/>
          <p:nvPr/>
        </p:nvSpPr>
        <p:spPr>
          <a:xfrm>
            <a:off x="9332398" y="3520576"/>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p:cNvSpPr/>
          <p:nvPr/>
        </p:nvSpPr>
        <p:spPr>
          <a:xfrm>
            <a:off x="9457313" y="3692235"/>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Oval 188"/>
          <p:cNvSpPr/>
          <p:nvPr/>
        </p:nvSpPr>
        <p:spPr>
          <a:xfrm>
            <a:off x="9441550" y="3354305"/>
            <a:ext cx="72000" cy="72000"/>
          </a:xfrm>
          <a:prstGeom prst="ellipse">
            <a:avLst/>
          </a:prstGeom>
          <a:solidFill>
            <a:schemeClr val="tx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l 180"/>
          <p:cNvSpPr/>
          <p:nvPr/>
        </p:nvSpPr>
        <p:spPr>
          <a:xfrm>
            <a:off x="9441550" y="3403712"/>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Oval 189"/>
          <p:cNvSpPr/>
          <p:nvPr/>
        </p:nvSpPr>
        <p:spPr>
          <a:xfrm>
            <a:off x="10067748" y="3470800"/>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Oval 190"/>
          <p:cNvSpPr/>
          <p:nvPr/>
        </p:nvSpPr>
        <p:spPr>
          <a:xfrm>
            <a:off x="10324510" y="3737395"/>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Oval 191"/>
          <p:cNvSpPr/>
          <p:nvPr/>
        </p:nvSpPr>
        <p:spPr>
          <a:xfrm>
            <a:off x="10139748" y="4080213"/>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p:cNvSpPr/>
          <p:nvPr/>
        </p:nvSpPr>
        <p:spPr>
          <a:xfrm>
            <a:off x="10433662" y="3574595"/>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Oval 194"/>
          <p:cNvSpPr/>
          <p:nvPr/>
        </p:nvSpPr>
        <p:spPr>
          <a:xfrm>
            <a:off x="10544617" y="3451602"/>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p:cNvSpPr/>
          <p:nvPr/>
        </p:nvSpPr>
        <p:spPr>
          <a:xfrm>
            <a:off x="10288510" y="3166523"/>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Oval 196"/>
          <p:cNvSpPr/>
          <p:nvPr/>
        </p:nvSpPr>
        <p:spPr>
          <a:xfrm>
            <a:off x="10444866" y="3032016"/>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Oval 197"/>
          <p:cNvSpPr/>
          <p:nvPr/>
        </p:nvSpPr>
        <p:spPr>
          <a:xfrm>
            <a:off x="10573964" y="3090299"/>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p:cNvSpPr/>
          <p:nvPr/>
        </p:nvSpPr>
        <p:spPr>
          <a:xfrm>
            <a:off x="10835621" y="3208584"/>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p:cNvSpPr/>
          <p:nvPr/>
        </p:nvSpPr>
        <p:spPr>
          <a:xfrm>
            <a:off x="10905226" y="3311931"/>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p:cNvSpPr/>
          <p:nvPr/>
        </p:nvSpPr>
        <p:spPr>
          <a:xfrm>
            <a:off x="10768377" y="3297703"/>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p:cNvSpPr/>
          <p:nvPr/>
        </p:nvSpPr>
        <p:spPr>
          <a:xfrm>
            <a:off x="11153925" y="3019383"/>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Oval 202"/>
          <p:cNvSpPr/>
          <p:nvPr/>
        </p:nvSpPr>
        <p:spPr>
          <a:xfrm>
            <a:off x="11353332" y="3056725"/>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Oval 203"/>
          <p:cNvSpPr/>
          <p:nvPr/>
        </p:nvSpPr>
        <p:spPr>
          <a:xfrm>
            <a:off x="10625718" y="3354305"/>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Oval 204"/>
          <p:cNvSpPr/>
          <p:nvPr/>
        </p:nvSpPr>
        <p:spPr>
          <a:xfrm>
            <a:off x="10791944" y="3020888"/>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Oval 205"/>
          <p:cNvSpPr/>
          <p:nvPr/>
        </p:nvSpPr>
        <p:spPr>
          <a:xfrm>
            <a:off x="11507609" y="2994269"/>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p:cNvSpPr/>
          <p:nvPr/>
        </p:nvSpPr>
        <p:spPr>
          <a:xfrm>
            <a:off x="6996025" y="2891144"/>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Oval 207"/>
          <p:cNvSpPr/>
          <p:nvPr/>
        </p:nvSpPr>
        <p:spPr>
          <a:xfrm>
            <a:off x="8285734" y="3244584"/>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Oval 208"/>
          <p:cNvSpPr/>
          <p:nvPr/>
        </p:nvSpPr>
        <p:spPr>
          <a:xfrm>
            <a:off x="7566927" y="2914148"/>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Oval 209"/>
          <p:cNvSpPr/>
          <p:nvPr/>
        </p:nvSpPr>
        <p:spPr>
          <a:xfrm>
            <a:off x="7267413" y="2761432"/>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p:cNvSpPr/>
          <p:nvPr/>
        </p:nvSpPr>
        <p:spPr>
          <a:xfrm>
            <a:off x="7362562" y="2689432"/>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p:cNvSpPr/>
          <p:nvPr/>
        </p:nvSpPr>
        <p:spPr>
          <a:xfrm>
            <a:off x="7451815" y="2632205"/>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p:cNvSpPr/>
          <p:nvPr/>
        </p:nvSpPr>
        <p:spPr>
          <a:xfrm>
            <a:off x="7457711" y="2712719"/>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Oval 213"/>
          <p:cNvSpPr/>
          <p:nvPr/>
        </p:nvSpPr>
        <p:spPr>
          <a:xfrm>
            <a:off x="7547290" y="2718892"/>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Oval 214"/>
          <p:cNvSpPr/>
          <p:nvPr/>
        </p:nvSpPr>
        <p:spPr>
          <a:xfrm>
            <a:off x="7434562" y="2798495"/>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p:cNvSpPr/>
          <p:nvPr/>
        </p:nvSpPr>
        <p:spPr>
          <a:xfrm>
            <a:off x="7547290" y="2804668"/>
            <a:ext cx="72000" cy="7200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p:cNvSpPr/>
          <p:nvPr/>
        </p:nvSpPr>
        <p:spPr>
          <a:xfrm>
            <a:off x="7666630" y="2967748"/>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Oval 217"/>
          <p:cNvSpPr/>
          <p:nvPr/>
        </p:nvSpPr>
        <p:spPr>
          <a:xfrm>
            <a:off x="8268361" y="3022742"/>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Oval 218"/>
          <p:cNvSpPr/>
          <p:nvPr/>
        </p:nvSpPr>
        <p:spPr>
          <a:xfrm>
            <a:off x="8066302" y="2984888"/>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p:cNvSpPr/>
          <p:nvPr/>
        </p:nvSpPr>
        <p:spPr>
          <a:xfrm>
            <a:off x="7666630" y="2789350"/>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p:cNvSpPr/>
          <p:nvPr/>
        </p:nvSpPr>
        <p:spPr>
          <a:xfrm>
            <a:off x="7830466" y="2888490"/>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Oval 221"/>
          <p:cNvSpPr/>
          <p:nvPr/>
        </p:nvSpPr>
        <p:spPr>
          <a:xfrm>
            <a:off x="6980707" y="2529961"/>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Oval 222"/>
          <p:cNvSpPr/>
          <p:nvPr/>
        </p:nvSpPr>
        <p:spPr>
          <a:xfrm>
            <a:off x="7101158" y="2996016"/>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Oval 223"/>
          <p:cNvSpPr/>
          <p:nvPr/>
        </p:nvSpPr>
        <p:spPr>
          <a:xfrm>
            <a:off x="7192620" y="2960897"/>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Oval 224"/>
          <p:cNvSpPr/>
          <p:nvPr/>
        </p:nvSpPr>
        <p:spPr>
          <a:xfrm>
            <a:off x="7077044" y="2545454"/>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Oval 225"/>
          <p:cNvSpPr/>
          <p:nvPr/>
        </p:nvSpPr>
        <p:spPr>
          <a:xfrm>
            <a:off x="7103477" y="2587578"/>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Oval 226"/>
          <p:cNvSpPr/>
          <p:nvPr/>
        </p:nvSpPr>
        <p:spPr>
          <a:xfrm>
            <a:off x="7120620" y="2560900"/>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Oval 227"/>
          <p:cNvSpPr/>
          <p:nvPr/>
        </p:nvSpPr>
        <p:spPr>
          <a:xfrm>
            <a:off x="7127475" y="2710834"/>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Oval 228"/>
          <p:cNvSpPr/>
          <p:nvPr/>
        </p:nvSpPr>
        <p:spPr>
          <a:xfrm>
            <a:off x="7362562" y="2576967"/>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Oval 229"/>
          <p:cNvSpPr/>
          <p:nvPr/>
        </p:nvSpPr>
        <p:spPr>
          <a:xfrm>
            <a:off x="7556144" y="2624023"/>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Oval 230"/>
          <p:cNvSpPr/>
          <p:nvPr/>
        </p:nvSpPr>
        <p:spPr>
          <a:xfrm>
            <a:off x="7446963" y="2339477"/>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Oval 231"/>
          <p:cNvSpPr/>
          <p:nvPr/>
        </p:nvSpPr>
        <p:spPr>
          <a:xfrm>
            <a:off x="7512964" y="2221618"/>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Oval 232"/>
          <p:cNvSpPr/>
          <p:nvPr/>
        </p:nvSpPr>
        <p:spPr>
          <a:xfrm>
            <a:off x="7566927" y="2121724"/>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p:cNvSpPr/>
          <p:nvPr/>
        </p:nvSpPr>
        <p:spPr>
          <a:xfrm>
            <a:off x="7662996" y="2206373"/>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p:cNvSpPr/>
          <p:nvPr/>
        </p:nvSpPr>
        <p:spPr>
          <a:xfrm>
            <a:off x="7821493" y="2276111"/>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Oval 236"/>
          <p:cNvSpPr/>
          <p:nvPr/>
        </p:nvSpPr>
        <p:spPr>
          <a:xfrm>
            <a:off x="7902466" y="2460495"/>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Oval 237"/>
          <p:cNvSpPr/>
          <p:nvPr/>
        </p:nvSpPr>
        <p:spPr>
          <a:xfrm>
            <a:off x="7766599" y="2706290"/>
            <a:ext cx="72000" cy="72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197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nSpc>
                <a:spcPct val="100000"/>
              </a:lnSpc>
            </a:pPr>
            <a:r>
              <a:rPr lang="en-GB" cap="all" dirty="0"/>
              <a:t>Balanced revenue footprint across segments</a:t>
            </a:r>
          </a:p>
        </p:txBody>
      </p:sp>
      <p:graphicFrame>
        <p:nvGraphicFramePr>
          <p:cNvPr id="8" name="Chart 7"/>
          <p:cNvGraphicFramePr/>
          <p:nvPr>
            <p:extLst>
              <p:ext uri="{D42A27DB-BD31-4B8C-83A1-F6EECF244321}">
                <p14:modId xmlns:p14="http://schemas.microsoft.com/office/powerpoint/2010/main" val="1815269288"/>
              </p:ext>
            </p:extLst>
          </p:nvPr>
        </p:nvGraphicFramePr>
        <p:xfrm>
          <a:off x="315122" y="1143001"/>
          <a:ext cx="11521279" cy="273403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a:off x="527381" y="1697703"/>
            <a:ext cx="0" cy="199726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54413" y="3152385"/>
            <a:ext cx="2570383" cy="307777"/>
          </a:xfrm>
          <a:prstGeom prst="rect">
            <a:avLst/>
          </a:prstGeom>
        </p:spPr>
        <p:txBody>
          <a:bodyPr wrap="square">
            <a:spAutoFit/>
          </a:bodyPr>
          <a:lstStyle/>
          <a:p>
            <a:pPr algn="ctr"/>
            <a:r>
              <a:rPr lang="en-GB" sz="1400" dirty="0">
                <a:solidFill>
                  <a:schemeClr val="tx2"/>
                </a:solidFill>
              </a:rPr>
              <a:t>Automotive</a:t>
            </a:r>
            <a:endParaRPr lang="en-US" sz="1400" dirty="0">
              <a:solidFill>
                <a:schemeClr val="tx2"/>
              </a:solidFill>
            </a:endParaRPr>
          </a:p>
        </p:txBody>
      </p:sp>
      <p:sp>
        <p:nvSpPr>
          <p:cNvPr id="11" name="Rectangle 10"/>
          <p:cNvSpPr/>
          <p:nvPr/>
        </p:nvSpPr>
        <p:spPr>
          <a:xfrm>
            <a:off x="4393546" y="3152385"/>
            <a:ext cx="1040670" cy="307777"/>
          </a:xfrm>
          <a:prstGeom prst="rect">
            <a:avLst/>
          </a:prstGeom>
        </p:spPr>
        <p:txBody>
          <a:bodyPr wrap="none">
            <a:spAutoFit/>
          </a:bodyPr>
          <a:lstStyle/>
          <a:p>
            <a:pPr algn="ctr"/>
            <a:r>
              <a:rPr lang="en-GB" sz="1400" dirty="0">
                <a:solidFill>
                  <a:schemeClr val="tx2"/>
                </a:solidFill>
              </a:rPr>
              <a:t>Aerospace</a:t>
            </a:r>
            <a:endParaRPr lang="en-US" sz="1400" dirty="0">
              <a:solidFill>
                <a:schemeClr val="tx2"/>
              </a:solidFill>
            </a:endParaRPr>
          </a:p>
        </p:txBody>
      </p:sp>
      <p:sp>
        <p:nvSpPr>
          <p:cNvPr id="12" name="Rectangle 11"/>
          <p:cNvSpPr/>
          <p:nvPr/>
        </p:nvSpPr>
        <p:spPr>
          <a:xfrm>
            <a:off x="7373361" y="3190036"/>
            <a:ext cx="1172005" cy="523220"/>
          </a:xfrm>
          <a:prstGeom prst="rect">
            <a:avLst/>
          </a:prstGeom>
        </p:spPr>
        <p:txBody>
          <a:bodyPr wrap="square">
            <a:spAutoFit/>
          </a:bodyPr>
          <a:lstStyle/>
          <a:p>
            <a:pPr algn="ctr"/>
            <a:r>
              <a:rPr lang="en-GB" sz="1400" dirty="0">
                <a:solidFill>
                  <a:schemeClr val="tx2"/>
                </a:solidFill>
              </a:rPr>
              <a:t>Heavy Machinery</a:t>
            </a:r>
            <a:endParaRPr lang="en-US" sz="1400" dirty="0">
              <a:solidFill>
                <a:schemeClr val="tx2"/>
              </a:solidFill>
            </a:endParaRPr>
          </a:p>
        </p:txBody>
      </p:sp>
      <p:sp>
        <p:nvSpPr>
          <p:cNvPr id="13" name="Rectangle 12"/>
          <p:cNvSpPr/>
          <p:nvPr/>
        </p:nvSpPr>
        <p:spPr>
          <a:xfrm>
            <a:off x="6332691" y="3226901"/>
            <a:ext cx="1061509" cy="307777"/>
          </a:xfrm>
          <a:prstGeom prst="rect">
            <a:avLst/>
          </a:prstGeom>
        </p:spPr>
        <p:txBody>
          <a:bodyPr wrap="none">
            <a:spAutoFit/>
          </a:bodyPr>
          <a:lstStyle/>
          <a:p>
            <a:pPr algn="ctr"/>
            <a:r>
              <a:rPr lang="en-GB" sz="1400" dirty="0">
                <a:solidFill>
                  <a:schemeClr val="tx2"/>
                </a:solidFill>
              </a:rPr>
              <a:t>Electronics</a:t>
            </a:r>
            <a:endParaRPr lang="en-US" sz="1400" dirty="0">
              <a:solidFill>
                <a:schemeClr val="tx2"/>
              </a:solidFill>
            </a:endParaRPr>
          </a:p>
        </p:txBody>
      </p:sp>
      <p:sp>
        <p:nvSpPr>
          <p:cNvPr id="14" name="Rectangle 13"/>
          <p:cNvSpPr/>
          <p:nvPr/>
        </p:nvSpPr>
        <p:spPr>
          <a:xfrm>
            <a:off x="8370868" y="3158144"/>
            <a:ext cx="1000015" cy="523220"/>
          </a:xfrm>
          <a:prstGeom prst="rect">
            <a:avLst/>
          </a:prstGeom>
        </p:spPr>
        <p:txBody>
          <a:bodyPr wrap="square">
            <a:spAutoFit/>
          </a:bodyPr>
          <a:lstStyle/>
          <a:p>
            <a:pPr algn="ctr"/>
            <a:r>
              <a:rPr lang="en-GB" sz="1400" dirty="0">
                <a:solidFill>
                  <a:schemeClr val="tx2"/>
                </a:solidFill>
              </a:rPr>
              <a:t>Precision Industry</a:t>
            </a:r>
            <a:endParaRPr lang="en-US" sz="1400" dirty="0">
              <a:solidFill>
                <a:schemeClr val="tx2"/>
              </a:solidFill>
            </a:endParaRPr>
          </a:p>
        </p:txBody>
      </p:sp>
      <p:sp>
        <p:nvSpPr>
          <p:cNvPr id="32" name="Rectangle 31"/>
          <p:cNvSpPr/>
          <p:nvPr/>
        </p:nvSpPr>
        <p:spPr>
          <a:xfrm>
            <a:off x="9514776" y="3152385"/>
            <a:ext cx="1677725" cy="307777"/>
          </a:xfrm>
          <a:prstGeom prst="rect">
            <a:avLst/>
          </a:prstGeom>
        </p:spPr>
        <p:txBody>
          <a:bodyPr wrap="square">
            <a:spAutoFit/>
          </a:bodyPr>
          <a:lstStyle/>
          <a:p>
            <a:pPr algn="ctr"/>
            <a:r>
              <a:rPr lang="en-GB" sz="1400" dirty="0">
                <a:solidFill>
                  <a:schemeClr val="tx2"/>
                </a:solidFill>
              </a:rPr>
              <a:t>Others</a:t>
            </a:r>
            <a:endParaRPr lang="en-US" sz="1400" dirty="0">
              <a:solidFill>
                <a:schemeClr val="tx2"/>
              </a:solidFill>
            </a:endParaRPr>
          </a:p>
        </p:txBody>
      </p:sp>
      <p:sp>
        <p:nvSpPr>
          <p:cNvPr id="24" name="Rectangle 23"/>
          <p:cNvSpPr/>
          <p:nvPr/>
        </p:nvSpPr>
        <p:spPr>
          <a:xfrm>
            <a:off x="505401" y="4082746"/>
            <a:ext cx="11309019" cy="17179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a:buClr>
                <a:schemeClr val="bg1"/>
              </a:buClr>
              <a:buFont typeface="Arial" panose="020B0604020202020204" pitchFamily="34" charset="0"/>
              <a:buChar char="•"/>
            </a:pPr>
            <a:endParaRPr lang="en-US" dirty="0"/>
          </a:p>
        </p:txBody>
      </p:sp>
      <p:sp>
        <p:nvSpPr>
          <p:cNvPr id="26" name="TextBox 25"/>
          <p:cNvSpPr txBox="1"/>
          <p:nvPr/>
        </p:nvSpPr>
        <p:spPr>
          <a:xfrm>
            <a:off x="678425" y="5001924"/>
            <a:ext cx="4497262" cy="646331"/>
          </a:xfrm>
          <a:prstGeom prst="rect">
            <a:avLst/>
          </a:prstGeom>
          <a:noFill/>
        </p:spPr>
        <p:txBody>
          <a:bodyPr wrap="square" rtlCol="0">
            <a:spAutoFit/>
          </a:bodyPr>
          <a:lstStyle/>
          <a:p>
            <a:pPr marL="176213" indent="-176213">
              <a:buClr>
                <a:schemeClr val="bg2"/>
              </a:buClr>
              <a:buFont typeface="Arial" panose="020B0604020202020204" pitchFamily="34" charset="0"/>
              <a:buChar char="•"/>
            </a:pPr>
            <a:r>
              <a:rPr lang="en-GB" dirty="0">
                <a:solidFill>
                  <a:schemeClr val="bg1"/>
                </a:solidFill>
              </a:rPr>
              <a:t>Electronics becoming more relevant last 2 years </a:t>
            </a:r>
          </a:p>
        </p:txBody>
      </p:sp>
      <p:sp>
        <p:nvSpPr>
          <p:cNvPr id="9" name="Rectangle 8"/>
          <p:cNvSpPr/>
          <p:nvPr/>
        </p:nvSpPr>
        <p:spPr>
          <a:xfrm>
            <a:off x="6774427" y="4991836"/>
            <a:ext cx="5061974" cy="646331"/>
          </a:xfrm>
          <a:prstGeom prst="rect">
            <a:avLst/>
          </a:prstGeom>
        </p:spPr>
        <p:txBody>
          <a:bodyPr wrap="square">
            <a:spAutoFit/>
          </a:bodyPr>
          <a:lstStyle/>
          <a:p>
            <a:pPr marL="176213" indent="-176213">
              <a:buClr>
                <a:schemeClr val="bg2"/>
              </a:buClr>
              <a:buFont typeface="Arial" panose="020B0604020202020204" pitchFamily="34" charset="0"/>
              <a:buChar char="•"/>
            </a:pPr>
            <a:r>
              <a:rPr lang="en-GB" dirty="0">
                <a:solidFill>
                  <a:schemeClr val="bg1"/>
                </a:solidFill>
              </a:rPr>
              <a:t>Recent acquisitions enabling us to start to close loops in key verticals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3238" y="1374330"/>
            <a:ext cx="1051643" cy="10516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286" y="1489633"/>
            <a:ext cx="884176" cy="884176"/>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792" y="1546676"/>
            <a:ext cx="813077" cy="81307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1762" y="1524905"/>
            <a:ext cx="813077" cy="813077"/>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6994" y="1568447"/>
            <a:ext cx="813077" cy="813077"/>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5193" y="1415246"/>
            <a:ext cx="978067" cy="978067"/>
          </a:xfrm>
          <a:prstGeom prst="rect">
            <a:avLst/>
          </a:prstGeom>
        </p:spPr>
      </p:pic>
      <p:sp>
        <p:nvSpPr>
          <p:cNvPr id="22" name="TextBox 21"/>
          <p:cNvSpPr txBox="1"/>
          <p:nvPr/>
        </p:nvSpPr>
        <p:spPr>
          <a:xfrm>
            <a:off x="678425" y="4169331"/>
            <a:ext cx="4755792" cy="646331"/>
          </a:xfrm>
          <a:prstGeom prst="rect">
            <a:avLst/>
          </a:prstGeom>
          <a:noFill/>
        </p:spPr>
        <p:txBody>
          <a:bodyPr wrap="square" rtlCol="0">
            <a:spAutoFit/>
          </a:bodyPr>
          <a:lstStyle/>
          <a:p>
            <a:pPr marL="176213" indent="-176213">
              <a:buClr>
                <a:schemeClr val="bg2"/>
              </a:buClr>
              <a:buFont typeface="Arial" panose="020B0604020202020204" pitchFamily="34" charset="0"/>
              <a:buChar char="•"/>
            </a:pPr>
            <a:r>
              <a:rPr lang="en-GB" dirty="0">
                <a:solidFill>
                  <a:schemeClr val="bg1"/>
                </a:solidFill>
              </a:rPr>
              <a:t>Our wide portfolio allows us to be competitive across industries</a:t>
            </a:r>
          </a:p>
        </p:txBody>
      </p:sp>
      <p:sp>
        <p:nvSpPr>
          <p:cNvPr id="27" name="Rectangle 26"/>
          <p:cNvSpPr/>
          <p:nvPr/>
        </p:nvSpPr>
        <p:spPr>
          <a:xfrm>
            <a:off x="6774427" y="4169331"/>
            <a:ext cx="4811115" cy="646331"/>
          </a:xfrm>
          <a:prstGeom prst="rect">
            <a:avLst/>
          </a:prstGeom>
        </p:spPr>
        <p:txBody>
          <a:bodyPr wrap="square">
            <a:spAutoFit/>
          </a:bodyPr>
          <a:lstStyle/>
          <a:p>
            <a:pPr marL="285750" indent="-285750">
              <a:buFont typeface="Arial" panose="020B0604020202020204" pitchFamily="34" charset="0"/>
              <a:buChar char="•"/>
            </a:pPr>
            <a:r>
              <a:rPr lang="en-GB">
                <a:solidFill>
                  <a:schemeClr val="bg1"/>
                </a:solidFill>
              </a:rPr>
              <a:t>Bringing external expertise to develop further verticals</a:t>
            </a:r>
            <a:endParaRPr lang="en-GB" dirty="0">
              <a:solidFill>
                <a:schemeClr val="bg1"/>
              </a:solidFill>
            </a:endParaRPr>
          </a:p>
        </p:txBody>
      </p:sp>
    </p:spTree>
    <p:extLst>
      <p:ext uri="{BB962C8B-B14F-4D97-AF65-F5344CB8AC3E}">
        <p14:creationId xmlns:p14="http://schemas.microsoft.com/office/powerpoint/2010/main" val="23832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2"/>
          <p:cNvSpPr txBox="1">
            <a:spLocks/>
          </p:cNvSpPr>
          <p:nvPr/>
        </p:nvSpPr>
        <p:spPr>
          <a:xfrm>
            <a:off x="355285" y="636524"/>
            <a:ext cx="11455400" cy="495300"/>
          </a:xfrm>
          <a:prstGeom prst="rect">
            <a:avLst/>
          </a:prstGeom>
        </p:spPr>
        <p:txBody>
          <a:bodyPr vert="horz" lIns="91429" tIns="45715" rIns="91429" bIns="45715" rtlCol="0" anchor="ctr">
            <a:noAutofit/>
          </a:bodyPr>
          <a:lstStyle>
            <a:lvl1pPr marL="0" algn="l" defTabSz="685671" rtl="0" eaLnBrk="1" latinLnBrk="0" hangingPunct="1">
              <a:lnSpc>
                <a:spcPts val="1950"/>
              </a:lnSpc>
              <a:spcBef>
                <a:spcPct val="0"/>
              </a:spcBef>
              <a:buNone/>
              <a:defRPr lang="en-US" sz="2200" b="1" kern="1000" spc="-8" dirty="0">
                <a:solidFill>
                  <a:srgbClr val="0098BA"/>
                </a:solidFill>
                <a:latin typeface="Arial" panose="020B0604020202020204" pitchFamily="34" charset="0"/>
                <a:ea typeface="+mn-ea"/>
                <a:cs typeface="Arial" panose="020B0604020202020204" pitchFamily="34" charset="0"/>
              </a:defRPr>
            </a:lvl1pPr>
          </a:lstStyle>
          <a:p>
            <a:r>
              <a:rPr lang="en-GB" cap="all" dirty="0"/>
              <a:t>LARGE CUSTOMER BASE WITH A GLOBAL FOOTPRINT </a:t>
            </a:r>
          </a:p>
        </p:txBody>
      </p:sp>
      <p:sp>
        <p:nvSpPr>
          <p:cNvPr id="82" name="TextBox 81"/>
          <p:cNvSpPr txBox="1"/>
          <p:nvPr/>
        </p:nvSpPr>
        <p:spPr>
          <a:xfrm>
            <a:off x="3064422" y="2891997"/>
            <a:ext cx="1776176" cy="338554"/>
          </a:xfrm>
          <a:prstGeom prst="rect">
            <a:avLst/>
          </a:prstGeom>
          <a:noFill/>
        </p:spPr>
        <p:txBody>
          <a:bodyPr wrap="square" rtlCol="0">
            <a:spAutoFit/>
          </a:bodyPr>
          <a:lstStyle/>
          <a:p>
            <a:pPr defTabSz="685749">
              <a:spcBef>
                <a:spcPts val="300"/>
              </a:spcBef>
              <a:spcAft>
                <a:spcPts val="300"/>
              </a:spcAft>
              <a:buClr>
                <a:schemeClr val="tx2"/>
              </a:buClr>
            </a:pPr>
            <a:r>
              <a:rPr lang="en-GB" sz="1600" dirty="0"/>
              <a:t>AEROSPACE</a:t>
            </a:r>
          </a:p>
        </p:txBody>
      </p:sp>
      <p:sp>
        <p:nvSpPr>
          <p:cNvPr id="85" name="TextBox 84"/>
          <p:cNvSpPr txBox="1"/>
          <p:nvPr/>
        </p:nvSpPr>
        <p:spPr>
          <a:xfrm>
            <a:off x="8028479" y="2880005"/>
            <a:ext cx="1162151" cy="338554"/>
          </a:xfrm>
          <a:prstGeom prst="rect">
            <a:avLst/>
          </a:prstGeom>
          <a:noFill/>
        </p:spPr>
        <p:txBody>
          <a:bodyPr wrap="square" rtlCol="0">
            <a:spAutoFit/>
          </a:bodyPr>
          <a:lstStyle/>
          <a:p>
            <a:pPr defTabSz="685749">
              <a:spcBef>
                <a:spcPts val="300"/>
              </a:spcBef>
              <a:spcAft>
                <a:spcPts val="300"/>
              </a:spcAft>
              <a:buClr>
                <a:schemeClr val="tx2"/>
              </a:buClr>
            </a:pPr>
            <a:r>
              <a:rPr lang="en-GB" sz="1600" dirty="0"/>
              <a:t>MEDICAL</a:t>
            </a:r>
          </a:p>
        </p:txBody>
      </p:sp>
      <p:sp>
        <p:nvSpPr>
          <p:cNvPr id="3" name="TextBox 2"/>
          <p:cNvSpPr txBox="1"/>
          <p:nvPr/>
        </p:nvSpPr>
        <p:spPr>
          <a:xfrm>
            <a:off x="700210" y="1322820"/>
            <a:ext cx="9845083" cy="1200329"/>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2"/>
                </a:solidFill>
              </a:rPr>
              <a:t>Well capitalised blue chip companies with over 100,000 employees to small machine shops with only 50 employees and everything in-between benefit from Hexagon’s products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solidFill>
                  <a:schemeClr val="tx2"/>
                </a:solidFill>
              </a:rPr>
              <a:t>If you want to produce complex parts you need </a:t>
            </a:r>
            <a:r>
              <a:rPr lang="en-GB" b="1" dirty="0">
                <a:solidFill>
                  <a:schemeClr val="tx2"/>
                </a:solidFill>
              </a:rPr>
              <a:t>manufacturing quality </a:t>
            </a:r>
          </a:p>
        </p:txBody>
      </p:sp>
      <p:cxnSp>
        <p:nvCxnSpPr>
          <p:cNvPr id="41" name="Straight Connector 40"/>
          <p:cNvCxnSpPr/>
          <p:nvPr/>
        </p:nvCxnSpPr>
        <p:spPr>
          <a:xfrm flipV="1">
            <a:off x="2715893" y="3443763"/>
            <a:ext cx="2048551" cy="42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588059" y="3436419"/>
            <a:ext cx="2048551" cy="42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4323226" y="4204365"/>
            <a:ext cx="361076" cy="560894"/>
          </a:xfrm>
          <a:prstGeom prst="rect">
            <a:avLst/>
          </a:prstGeom>
        </p:spPr>
      </p:pic>
      <p:pic>
        <p:nvPicPr>
          <p:cNvPr id="23" name="Picture 22"/>
          <p:cNvPicPr>
            <a:picLocks noChangeAspect="1"/>
          </p:cNvPicPr>
          <p:nvPr/>
        </p:nvPicPr>
        <p:blipFill>
          <a:blip r:embed="rId4"/>
          <a:stretch>
            <a:fillRect/>
          </a:stretch>
        </p:blipFill>
        <p:spPr>
          <a:xfrm>
            <a:off x="3427083" y="3729120"/>
            <a:ext cx="1370882" cy="346900"/>
          </a:xfrm>
          <a:prstGeom prst="rect">
            <a:avLst/>
          </a:prstGeom>
        </p:spPr>
      </p:pic>
      <p:pic>
        <p:nvPicPr>
          <p:cNvPr id="24" name="Picture 23"/>
          <p:cNvPicPr>
            <a:picLocks noChangeAspect="1"/>
          </p:cNvPicPr>
          <p:nvPr/>
        </p:nvPicPr>
        <p:blipFill>
          <a:blip r:embed="rId5"/>
          <a:stretch>
            <a:fillRect/>
          </a:stretch>
        </p:blipFill>
        <p:spPr>
          <a:xfrm>
            <a:off x="2848463" y="4325982"/>
            <a:ext cx="1242846" cy="317660"/>
          </a:xfrm>
          <a:prstGeom prst="rect">
            <a:avLst/>
          </a:prstGeom>
        </p:spPr>
      </p:pic>
      <p:grpSp>
        <p:nvGrpSpPr>
          <p:cNvPr id="7" name="Group 6"/>
          <p:cNvGrpSpPr/>
          <p:nvPr/>
        </p:nvGrpSpPr>
        <p:grpSpPr>
          <a:xfrm>
            <a:off x="118295" y="2886246"/>
            <a:ext cx="2630699" cy="3079369"/>
            <a:chOff x="118295" y="2886246"/>
            <a:chExt cx="2630699" cy="3079369"/>
          </a:xfrm>
        </p:grpSpPr>
        <p:sp>
          <p:nvSpPr>
            <p:cNvPr id="81" name="TextBox 80"/>
            <p:cNvSpPr txBox="1"/>
            <p:nvPr/>
          </p:nvSpPr>
          <p:spPr>
            <a:xfrm>
              <a:off x="452487" y="2886246"/>
              <a:ext cx="1659515" cy="338554"/>
            </a:xfrm>
            <a:prstGeom prst="rect">
              <a:avLst/>
            </a:prstGeom>
            <a:noFill/>
          </p:spPr>
          <p:txBody>
            <a:bodyPr wrap="square" rtlCol="0">
              <a:spAutoFit/>
            </a:bodyPr>
            <a:lstStyle/>
            <a:p>
              <a:pPr defTabSz="685749">
                <a:spcBef>
                  <a:spcPts val="300"/>
                </a:spcBef>
                <a:spcAft>
                  <a:spcPts val="300"/>
                </a:spcAft>
                <a:buClr>
                  <a:schemeClr val="tx2"/>
                </a:buClr>
              </a:pPr>
              <a:r>
                <a:rPr lang="en-GB" sz="1600" dirty="0"/>
                <a:t>AUTOMOTIVE</a:t>
              </a:r>
            </a:p>
          </p:txBody>
        </p:sp>
        <p:cxnSp>
          <p:nvCxnSpPr>
            <p:cNvPr id="5" name="Straight Connector 4"/>
            <p:cNvCxnSpPr/>
            <p:nvPr/>
          </p:nvCxnSpPr>
          <p:spPr>
            <a:xfrm flipV="1">
              <a:off x="235487" y="3446617"/>
              <a:ext cx="2048551" cy="42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6"/>
            <a:stretch>
              <a:fillRect/>
            </a:stretch>
          </p:blipFill>
          <p:spPr>
            <a:xfrm>
              <a:off x="177495" y="3578776"/>
              <a:ext cx="540000" cy="519231"/>
            </a:xfrm>
            <a:prstGeom prst="rect">
              <a:avLst/>
            </a:prstGeom>
          </p:spPr>
        </p:pic>
        <p:pic>
          <p:nvPicPr>
            <p:cNvPr id="11" name="Picture 10"/>
            <p:cNvPicPr>
              <a:picLocks noChangeAspect="1"/>
            </p:cNvPicPr>
            <p:nvPr/>
          </p:nvPicPr>
          <p:blipFill>
            <a:blip r:embed="rId7"/>
            <a:stretch>
              <a:fillRect/>
            </a:stretch>
          </p:blipFill>
          <p:spPr>
            <a:xfrm>
              <a:off x="866092" y="3554724"/>
              <a:ext cx="540000" cy="522430"/>
            </a:xfrm>
            <a:prstGeom prst="rect">
              <a:avLst/>
            </a:prstGeom>
          </p:spPr>
        </p:pic>
        <p:pic>
          <p:nvPicPr>
            <p:cNvPr id="12" name="Picture 11"/>
            <p:cNvPicPr>
              <a:picLocks noChangeAspect="1"/>
            </p:cNvPicPr>
            <p:nvPr/>
          </p:nvPicPr>
          <p:blipFill>
            <a:blip r:embed="rId8"/>
            <a:stretch>
              <a:fillRect/>
            </a:stretch>
          </p:blipFill>
          <p:spPr>
            <a:xfrm>
              <a:off x="1548128" y="3684166"/>
              <a:ext cx="922892" cy="357004"/>
            </a:xfrm>
            <a:prstGeom prst="rect">
              <a:avLst/>
            </a:prstGeom>
          </p:spPr>
        </p:pic>
        <p:pic>
          <p:nvPicPr>
            <p:cNvPr id="13" name="Picture 12"/>
            <p:cNvPicPr>
              <a:picLocks noChangeAspect="1"/>
            </p:cNvPicPr>
            <p:nvPr/>
          </p:nvPicPr>
          <p:blipFill>
            <a:blip r:embed="rId9"/>
            <a:stretch>
              <a:fillRect/>
            </a:stretch>
          </p:blipFill>
          <p:spPr>
            <a:xfrm>
              <a:off x="222852" y="4221523"/>
              <a:ext cx="540000" cy="472730"/>
            </a:xfrm>
            <a:prstGeom prst="rect">
              <a:avLst/>
            </a:prstGeom>
          </p:spPr>
        </p:pic>
        <p:pic>
          <p:nvPicPr>
            <p:cNvPr id="14" name="Picture 13"/>
            <p:cNvPicPr>
              <a:picLocks noChangeAspect="1"/>
            </p:cNvPicPr>
            <p:nvPr/>
          </p:nvPicPr>
          <p:blipFill>
            <a:blip r:embed="rId10"/>
            <a:stretch>
              <a:fillRect/>
            </a:stretch>
          </p:blipFill>
          <p:spPr>
            <a:xfrm>
              <a:off x="876253" y="4248264"/>
              <a:ext cx="735133" cy="436049"/>
            </a:xfrm>
            <a:prstGeom prst="rect">
              <a:avLst/>
            </a:prstGeom>
          </p:spPr>
        </p:pic>
        <p:pic>
          <p:nvPicPr>
            <p:cNvPr id="16" name="Picture 15"/>
            <p:cNvPicPr>
              <a:picLocks noChangeAspect="1"/>
            </p:cNvPicPr>
            <p:nvPr/>
          </p:nvPicPr>
          <p:blipFill>
            <a:blip r:embed="rId11"/>
            <a:stretch>
              <a:fillRect/>
            </a:stretch>
          </p:blipFill>
          <p:spPr>
            <a:xfrm>
              <a:off x="118295" y="4950350"/>
              <a:ext cx="757958" cy="296244"/>
            </a:xfrm>
            <a:prstGeom prst="rect">
              <a:avLst/>
            </a:prstGeom>
          </p:spPr>
        </p:pic>
        <p:pic>
          <p:nvPicPr>
            <p:cNvPr id="17" name="Picture 16"/>
            <p:cNvPicPr>
              <a:picLocks noChangeAspect="1"/>
            </p:cNvPicPr>
            <p:nvPr/>
          </p:nvPicPr>
          <p:blipFill>
            <a:blip r:embed="rId12"/>
            <a:stretch>
              <a:fillRect/>
            </a:stretch>
          </p:blipFill>
          <p:spPr>
            <a:xfrm>
              <a:off x="964466" y="4933653"/>
              <a:ext cx="600384" cy="348708"/>
            </a:xfrm>
            <a:prstGeom prst="rect">
              <a:avLst/>
            </a:prstGeom>
          </p:spPr>
        </p:pic>
        <p:pic>
          <p:nvPicPr>
            <p:cNvPr id="18" name="Picture 17"/>
            <p:cNvPicPr>
              <a:picLocks noChangeAspect="1"/>
            </p:cNvPicPr>
            <p:nvPr/>
          </p:nvPicPr>
          <p:blipFill>
            <a:blip r:embed="rId13"/>
            <a:stretch>
              <a:fillRect/>
            </a:stretch>
          </p:blipFill>
          <p:spPr>
            <a:xfrm>
              <a:off x="1692734" y="4855779"/>
              <a:ext cx="757282" cy="384728"/>
            </a:xfrm>
            <a:prstGeom prst="rect">
              <a:avLst/>
            </a:prstGeom>
          </p:spPr>
        </p:pic>
        <p:pic>
          <p:nvPicPr>
            <p:cNvPr id="19" name="Picture 18"/>
            <p:cNvPicPr>
              <a:picLocks noChangeAspect="1"/>
            </p:cNvPicPr>
            <p:nvPr/>
          </p:nvPicPr>
          <p:blipFill>
            <a:blip r:embed="rId14"/>
            <a:stretch>
              <a:fillRect/>
            </a:stretch>
          </p:blipFill>
          <p:spPr>
            <a:xfrm>
              <a:off x="155272" y="5371251"/>
              <a:ext cx="675160" cy="575664"/>
            </a:xfrm>
            <a:prstGeom prst="rect">
              <a:avLst/>
            </a:prstGeom>
          </p:spPr>
        </p:pic>
        <p:pic>
          <p:nvPicPr>
            <p:cNvPr id="20" name="Picture 19"/>
            <p:cNvPicPr>
              <a:picLocks noChangeAspect="1"/>
            </p:cNvPicPr>
            <p:nvPr/>
          </p:nvPicPr>
          <p:blipFill>
            <a:blip r:embed="rId15"/>
            <a:stretch>
              <a:fillRect/>
            </a:stretch>
          </p:blipFill>
          <p:spPr>
            <a:xfrm>
              <a:off x="921051" y="5362439"/>
              <a:ext cx="589918" cy="603176"/>
            </a:xfrm>
            <a:prstGeom prst="rect">
              <a:avLst/>
            </a:prstGeom>
          </p:spPr>
        </p:pic>
        <p:pic>
          <p:nvPicPr>
            <p:cNvPr id="21" name="Picture 20"/>
            <p:cNvPicPr>
              <a:picLocks noChangeAspect="1"/>
            </p:cNvPicPr>
            <p:nvPr/>
          </p:nvPicPr>
          <p:blipFill>
            <a:blip r:embed="rId16"/>
            <a:stretch>
              <a:fillRect/>
            </a:stretch>
          </p:blipFill>
          <p:spPr>
            <a:xfrm>
              <a:off x="1548128" y="5504498"/>
              <a:ext cx="1200866" cy="235876"/>
            </a:xfrm>
            <a:prstGeom prst="rect">
              <a:avLst/>
            </a:prstGeom>
          </p:spPr>
        </p:pic>
        <p:pic>
          <p:nvPicPr>
            <p:cNvPr id="25" name="Picture 24"/>
            <p:cNvPicPr>
              <a:picLocks noChangeAspect="1"/>
            </p:cNvPicPr>
            <p:nvPr/>
          </p:nvPicPr>
          <p:blipFill>
            <a:blip r:embed="rId17"/>
            <a:stretch>
              <a:fillRect/>
            </a:stretch>
          </p:blipFill>
          <p:spPr>
            <a:xfrm>
              <a:off x="1776915" y="4204256"/>
              <a:ext cx="535332" cy="532470"/>
            </a:xfrm>
            <a:prstGeom prst="rect">
              <a:avLst/>
            </a:prstGeom>
          </p:spPr>
        </p:pic>
      </p:grpSp>
      <p:pic>
        <p:nvPicPr>
          <p:cNvPr id="26" name="Picture 25"/>
          <p:cNvPicPr>
            <a:picLocks noChangeAspect="1"/>
          </p:cNvPicPr>
          <p:nvPr/>
        </p:nvPicPr>
        <p:blipFill>
          <a:blip r:embed="rId18"/>
          <a:stretch>
            <a:fillRect/>
          </a:stretch>
        </p:blipFill>
        <p:spPr>
          <a:xfrm>
            <a:off x="2991079" y="5413747"/>
            <a:ext cx="1476388" cy="377568"/>
          </a:xfrm>
          <a:prstGeom prst="rect">
            <a:avLst/>
          </a:prstGeom>
        </p:spPr>
      </p:pic>
      <p:pic>
        <p:nvPicPr>
          <p:cNvPr id="27" name="Picture 26"/>
          <p:cNvPicPr>
            <a:picLocks noChangeAspect="1"/>
          </p:cNvPicPr>
          <p:nvPr/>
        </p:nvPicPr>
        <p:blipFill>
          <a:blip r:embed="rId19"/>
          <a:stretch>
            <a:fillRect/>
          </a:stretch>
        </p:blipFill>
        <p:spPr>
          <a:xfrm>
            <a:off x="3047224" y="4854695"/>
            <a:ext cx="1251566" cy="396938"/>
          </a:xfrm>
          <a:prstGeom prst="rect">
            <a:avLst/>
          </a:prstGeom>
        </p:spPr>
      </p:pic>
      <p:pic>
        <p:nvPicPr>
          <p:cNvPr id="28" name="Picture 27"/>
          <p:cNvPicPr>
            <a:picLocks noChangeAspect="1"/>
          </p:cNvPicPr>
          <p:nvPr/>
        </p:nvPicPr>
        <p:blipFill>
          <a:blip r:embed="rId20"/>
          <a:stretch>
            <a:fillRect/>
          </a:stretch>
        </p:blipFill>
        <p:spPr>
          <a:xfrm>
            <a:off x="2704549" y="3549805"/>
            <a:ext cx="695376" cy="630184"/>
          </a:xfrm>
          <a:prstGeom prst="rect">
            <a:avLst/>
          </a:prstGeom>
        </p:spPr>
      </p:pic>
      <p:pic>
        <p:nvPicPr>
          <p:cNvPr id="31" name="Picture 30"/>
          <p:cNvPicPr>
            <a:picLocks noChangeAspect="1"/>
          </p:cNvPicPr>
          <p:nvPr/>
        </p:nvPicPr>
        <p:blipFill>
          <a:blip r:embed="rId21"/>
          <a:stretch>
            <a:fillRect/>
          </a:stretch>
        </p:blipFill>
        <p:spPr>
          <a:xfrm>
            <a:off x="8167190" y="3998372"/>
            <a:ext cx="1208414" cy="457238"/>
          </a:xfrm>
          <a:prstGeom prst="rect">
            <a:avLst/>
          </a:prstGeom>
        </p:spPr>
      </p:pic>
      <p:pic>
        <p:nvPicPr>
          <p:cNvPr id="34" name="Picture 33"/>
          <p:cNvPicPr>
            <a:picLocks noChangeAspect="1"/>
          </p:cNvPicPr>
          <p:nvPr/>
        </p:nvPicPr>
        <p:blipFill>
          <a:blip r:embed="rId22"/>
          <a:stretch>
            <a:fillRect/>
          </a:stretch>
        </p:blipFill>
        <p:spPr>
          <a:xfrm>
            <a:off x="8013713" y="4923613"/>
            <a:ext cx="956430" cy="292412"/>
          </a:xfrm>
          <a:prstGeom prst="rect">
            <a:avLst/>
          </a:prstGeom>
        </p:spPr>
      </p:pic>
      <p:pic>
        <p:nvPicPr>
          <p:cNvPr id="39" name="Picture 38"/>
          <p:cNvPicPr>
            <a:picLocks noChangeAspect="1"/>
          </p:cNvPicPr>
          <p:nvPr/>
        </p:nvPicPr>
        <p:blipFill>
          <a:blip r:embed="rId23"/>
          <a:stretch>
            <a:fillRect/>
          </a:stretch>
        </p:blipFill>
        <p:spPr>
          <a:xfrm>
            <a:off x="7905801" y="5325862"/>
            <a:ext cx="1673736" cy="324754"/>
          </a:xfrm>
          <a:prstGeom prst="rect">
            <a:avLst/>
          </a:prstGeom>
        </p:spPr>
      </p:pic>
      <p:pic>
        <p:nvPicPr>
          <p:cNvPr id="40" name="Picture 39"/>
          <p:cNvPicPr>
            <a:picLocks noChangeAspect="1"/>
          </p:cNvPicPr>
          <p:nvPr/>
        </p:nvPicPr>
        <p:blipFill>
          <a:blip r:embed="rId24"/>
          <a:stretch>
            <a:fillRect/>
          </a:stretch>
        </p:blipFill>
        <p:spPr>
          <a:xfrm>
            <a:off x="7642869" y="3681280"/>
            <a:ext cx="862488" cy="241610"/>
          </a:xfrm>
          <a:prstGeom prst="rect">
            <a:avLst/>
          </a:prstGeom>
        </p:spPr>
      </p:pic>
      <p:pic>
        <p:nvPicPr>
          <p:cNvPr id="47" name="Picture 46"/>
          <p:cNvPicPr>
            <a:picLocks noChangeAspect="1"/>
          </p:cNvPicPr>
          <p:nvPr/>
        </p:nvPicPr>
        <p:blipFill>
          <a:blip r:embed="rId25"/>
          <a:stretch>
            <a:fillRect/>
          </a:stretch>
        </p:blipFill>
        <p:spPr>
          <a:xfrm>
            <a:off x="7594514" y="4433738"/>
            <a:ext cx="1637512" cy="449740"/>
          </a:xfrm>
          <a:prstGeom prst="rect">
            <a:avLst/>
          </a:prstGeom>
        </p:spPr>
      </p:pic>
      <p:grpSp>
        <p:nvGrpSpPr>
          <p:cNvPr id="4" name="Group 3"/>
          <p:cNvGrpSpPr/>
          <p:nvPr/>
        </p:nvGrpSpPr>
        <p:grpSpPr>
          <a:xfrm>
            <a:off x="9917164" y="2886634"/>
            <a:ext cx="2048551" cy="2887333"/>
            <a:chOff x="9917164" y="2886634"/>
            <a:chExt cx="2048551" cy="2887333"/>
          </a:xfrm>
        </p:grpSpPr>
        <p:sp>
          <p:nvSpPr>
            <p:cNvPr id="83" name="TextBox 82"/>
            <p:cNvSpPr txBox="1"/>
            <p:nvPr/>
          </p:nvSpPr>
          <p:spPr>
            <a:xfrm>
              <a:off x="10143050" y="2886634"/>
              <a:ext cx="1669683" cy="338554"/>
            </a:xfrm>
            <a:prstGeom prst="rect">
              <a:avLst/>
            </a:prstGeom>
            <a:noFill/>
          </p:spPr>
          <p:txBody>
            <a:bodyPr wrap="square" rtlCol="0">
              <a:spAutoFit/>
            </a:bodyPr>
            <a:lstStyle/>
            <a:p>
              <a:pPr defTabSz="685749">
                <a:spcBef>
                  <a:spcPts val="300"/>
                </a:spcBef>
                <a:spcAft>
                  <a:spcPts val="300"/>
                </a:spcAft>
                <a:buClr>
                  <a:schemeClr val="tx2"/>
                </a:buClr>
              </a:pPr>
              <a:r>
                <a:rPr lang="en-GB" sz="1600" dirty="0"/>
                <a:t>MACHINERY</a:t>
              </a:r>
            </a:p>
          </p:txBody>
        </p:sp>
        <p:cxnSp>
          <p:nvCxnSpPr>
            <p:cNvPr id="45" name="Straight Connector 44"/>
            <p:cNvCxnSpPr/>
            <p:nvPr/>
          </p:nvCxnSpPr>
          <p:spPr>
            <a:xfrm flipV="1">
              <a:off x="9917164" y="3432169"/>
              <a:ext cx="2048551" cy="42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26"/>
            <a:stretch>
              <a:fillRect/>
            </a:stretch>
          </p:blipFill>
          <p:spPr>
            <a:xfrm>
              <a:off x="10113321" y="3738196"/>
              <a:ext cx="923016" cy="195872"/>
            </a:xfrm>
            <a:prstGeom prst="rect">
              <a:avLst/>
            </a:prstGeom>
          </p:spPr>
        </p:pic>
        <p:pic>
          <p:nvPicPr>
            <p:cNvPr id="50" name="Picture 49"/>
            <p:cNvPicPr>
              <a:picLocks noChangeAspect="1"/>
            </p:cNvPicPr>
            <p:nvPr/>
          </p:nvPicPr>
          <p:blipFill>
            <a:blip r:embed="rId27"/>
            <a:stretch>
              <a:fillRect/>
            </a:stretch>
          </p:blipFill>
          <p:spPr>
            <a:xfrm>
              <a:off x="10113321" y="4170924"/>
              <a:ext cx="1301632" cy="251406"/>
            </a:xfrm>
            <a:prstGeom prst="rect">
              <a:avLst/>
            </a:prstGeom>
          </p:spPr>
        </p:pic>
        <p:pic>
          <p:nvPicPr>
            <p:cNvPr id="51" name="Picture 50"/>
            <p:cNvPicPr>
              <a:picLocks noChangeAspect="1"/>
            </p:cNvPicPr>
            <p:nvPr/>
          </p:nvPicPr>
          <p:blipFill>
            <a:blip r:embed="rId28"/>
            <a:stretch>
              <a:fillRect/>
            </a:stretch>
          </p:blipFill>
          <p:spPr>
            <a:xfrm>
              <a:off x="10039121" y="4679667"/>
              <a:ext cx="723938" cy="407622"/>
            </a:xfrm>
            <a:prstGeom prst="rect">
              <a:avLst/>
            </a:prstGeom>
          </p:spPr>
        </p:pic>
        <p:pic>
          <p:nvPicPr>
            <p:cNvPr id="52" name="Picture 51"/>
            <p:cNvPicPr>
              <a:picLocks noChangeAspect="1"/>
            </p:cNvPicPr>
            <p:nvPr/>
          </p:nvPicPr>
          <p:blipFill>
            <a:blip r:embed="rId29"/>
            <a:stretch>
              <a:fillRect/>
            </a:stretch>
          </p:blipFill>
          <p:spPr>
            <a:xfrm>
              <a:off x="10827283" y="4627587"/>
              <a:ext cx="828176" cy="572822"/>
            </a:xfrm>
            <a:prstGeom prst="rect">
              <a:avLst/>
            </a:prstGeom>
          </p:spPr>
        </p:pic>
        <p:pic>
          <p:nvPicPr>
            <p:cNvPr id="53" name="Picture 52"/>
            <p:cNvPicPr>
              <a:picLocks noChangeAspect="1"/>
            </p:cNvPicPr>
            <p:nvPr/>
          </p:nvPicPr>
          <p:blipFill>
            <a:blip r:embed="rId30"/>
            <a:stretch>
              <a:fillRect/>
            </a:stretch>
          </p:blipFill>
          <p:spPr>
            <a:xfrm>
              <a:off x="10371742" y="5251633"/>
              <a:ext cx="857522" cy="522334"/>
            </a:xfrm>
            <a:prstGeom prst="rect">
              <a:avLst/>
            </a:prstGeom>
          </p:spPr>
        </p:pic>
      </p:grpSp>
      <p:grpSp>
        <p:nvGrpSpPr>
          <p:cNvPr id="6" name="Group 5"/>
          <p:cNvGrpSpPr/>
          <p:nvPr/>
        </p:nvGrpSpPr>
        <p:grpSpPr>
          <a:xfrm>
            <a:off x="5151976" y="2886634"/>
            <a:ext cx="2126991" cy="2925416"/>
            <a:chOff x="5151976" y="2886634"/>
            <a:chExt cx="2126991" cy="2925416"/>
          </a:xfrm>
        </p:grpSpPr>
        <p:sp>
          <p:nvSpPr>
            <p:cNvPr id="84" name="TextBox 83"/>
            <p:cNvSpPr txBox="1"/>
            <p:nvPr/>
          </p:nvSpPr>
          <p:spPr>
            <a:xfrm>
              <a:off x="5466303" y="2886634"/>
              <a:ext cx="1791995" cy="338554"/>
            </a:xfrm>
            <a:prstGeom prst="rect">
              <a:avLst/>
            </a:prstGeom>
            <a:noFill/>
          </p:spPr>
          <p:txBody>
            <a:bodyPr wrap="square" rtlCol="0">
              <a:spAutoFit/>
            </a:bodyPr>
            <a:lstStyle/>
            <a:p>
              <a:pPr defTabSz="685749">
                <a:spcBef>
                  <a:spcPts val="300"/>
                </a:spcBef>
                <a:spcAft>
                  <a:spcPts val="300"/>
                </a:spcAft>
                <a:buClr>
                  <a:schemeClr val="tx2"/>
                </a:buClr>
              </a:pPr>
              <a:r>
                <a:rPr lang="en-GB" sz="1600" dirty="0"/>
                <a:t>ELECTRONICS</a:t>
              </a:r>
            </a:p>
          </p:txBody>
        </p:sp>
        <p:pic>
          <p:nvPicPr>
            <p:cNvPr id="92" name="Picture 2"/>
            <p:cNvPicPr>
              <a:picLocks noChangeAspect="1" noChangeArrowheads="1"/>
            </p:cNvPicPr>
            <p:nvPr/>
          </p:nvPicPr>
          <p:blipFill rotWithShape="1">
            <a:blip r:embed="rId31"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5901888" y="4025738"/>
              <a:ext cx="1377079" cy="277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3" name="Straight Connector 42"/>
            <p:cNvCxnSpPr/>
            <p:nvPr/>
          </p:nvCxnSpPr>
          <p:spPr>
            <a:xfrm flipV="1">
              <a:off x="5151976" y="3436419"/>
              <a:ext cx="2048551" cy="42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32"/>
            <a:stretch>
              <a:fillRect/>
            </a:stretch>
          </p:blipFill>
          <p:spPr>
            <a:xfrm>
              <a:off x="5280372" y="3541240"/>
              <a:ext cx="1145374" cy="498270"/>
            </a:xfrm>
            <a:prstGeom prst="rect">
              <a:avLst/>
            </a:prstGeom>
          </p:spPr>
        </p:pic>
        <p:pic>
          <p:nvPicPr>
            <p:cNvPr id="48" name="Picture 47"/>
            <p:cNvPicPr>
              <a:picLocks noChangeAspect="1"/>
            </p:cNvPicPr>
            <p:nvPr/>
          </p:nvPicPr>
          <p:blipFill>
            <a:blip r:embed="rId33"/>
            <a:stretch>
              <a:fillRect/>
            </a:stretch>
          </p:blipFill>
          <p:spPr>
            <a:xfrm>
              <a:off x="5466303" y="4377158"/>
              <a:ext cx="1334614" cy="205016"/>
            </a:xfrm>
            <a:prstGeom prst="rect">
              <a:avLst/>
            </a:prstGeom>
          </p:spPr>
        </p:pic>
        <p:pic>
          <p:nvPicPr>
            <p:cNvPr id="54" name="Picture 53"/>
            <p:cNvPicPr>
              <a:picLocks noChangeAspect="1"/>
            </p:cNvPicPr>
            <p:nvPr/>
          </p:nvPicPr>
          <p:blipFill>
            <a:blip r:embed="rId34"/>
            <a:stretch>
              <a:fillRect/>
            </a:stretch>
          </p:blipFill>
          <p:spPr>
            <a:xfrm>
              <a:off x="5375986" y="4699617"/>
              <a:ext cx="570666" cy="582744"/>
            </a:xfrm>
            <a:prstGeom prst="rect">
              <a:avLst/>
            </a:prstGeom>
          </p:spPr>
        </p:pic>
        <p:pic>
          <p:nvPicPr>
            <p:cNvPr id="55" name="Picture 54"/>
            <p:cNvPicPr>
              <a:picLocks noChangeAspect="1"/>
            </p:cNvPicPr>
            <p:nvPr/>
          </p:nvPicPr>
          <p:blipFill>
            <a:blip r:embed="rId35"/>
            <a:stretch>
              <a:fillRect/>
            </a:stretch>
          </p:blipFill>
          <p:spPr>
            <a:xfrm>
              <a:off x="5476003" y="5355280"/>
              <a:ext cx="1351438" cy="456770"/>
            </a:xfrm>
            <a:prstGeom prst="rect">
              <a:avLst/>
            </a:prstGeom>
          </p:spPr>
        </p:pic>
        <p:pic>
          <p:nvPicPr>
            <p:cNvPr id="56" name="Picture 55"/>
            <p:cNvPicPr>
              <a:picLocks noChangeAspect="1"/>
            </p:cNvPicPr>
            <p:nvPr/>
          </p:nvPicPr>
          <p:blipFill>
            <a:blip r:embed="rId36"/>
            <a:stretch>
              <a:fillRect/>
            </a:stretch>
          </p:blipFill>
          <p:spPr>
            <a:xfrm>
              <a:off x="6047289" y="4883478"/>
              <a:ext cx="1060712" cy="338838"/>
            </a:xfrm>
            <a:prstGeom prst="rect">
              <a:avLst/>
            </a:prstGeom>
          </p:spPr>
        </p:pic>
      </p:grpSp>
    </p:spTree>
    <p:extLst>
      <p:ext uri="{BB962C8B-B14F-4D97-AF65-F5344CB8AC3E}">
        <p14:creationId xmlns:p14="http://schemas.microsoft.com/office/powerpoint/2010/main" val="2919882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29267"/>
            <a:ext cx="12192000" cy="1028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5606"/>
          <a:stretch/>
        </p:blipFill>
        <p:spPr>
          <a:xfrm>
            <a:off x="0" y="3609843"/>
            <a:ext cx="12192000" cy="3044512"/>
          </a:xfrm>
          <a:prstGeom prst="rect">
            <a:avLst/>
          </a:prstGeom>
        </p:spPr>
      </p:pic>
      <p:sp>
        <p:nvSpPr>
          <p:cNvPr id="67" name="Rectangle 66"/>
          <p:cNvSpPr/>
          <p:nvPr/>
        </p:nvSpPr>
        <p:spPr>
          <a:xfrm>
            <a:off x="384739" y="1480530"/>
            <a:ext cx="11460280" cy="1938992"/>
          </a:xfrm>
          <a:prstGeom prst="rect">
            <a:avLst/>
          </a:prstGeom>
        </p:spPr>
        <p:txBody>
          <a:bodyPr wrap="square">
            <a:spAutoFit/>
          </a:bodyPr>
          <a:lstStyle/>
          <a:p>
            <a:pPr>
              <a:buClr>
                <a:srgbClr val="007F9D"/>
              </a:buClr>
            </a:pPr>
            <a:r>
              <a:rPr lang="en-GB" sz="2400" i="1" dirty="0">
                <a:solidFill>
                  <a:schemeClr val="accent1"/>
                </a:solidFill>
                <a:latin typeface="Arial" panose="020B0604020202020204" pitchFamily="34" charset="0"/>
                <a:cs typeface="Arial" panose="020B0604020202020204" pitchFamily="34" charset="0"/>
              </a:rPr>
              <a:t>Manufacturing intelligence </a:t>
            </a:r>
            <a:r>
              <a:rPr lang="en-GB" sz="2400" dirty="0">
                <a:solidFill>
                  <a:schemeClr val="bg1">
                    <a:lumMod val="50000"/>
                  </a:schemeClr>
                </a:solidFill>
                <a:latin typeface="Arial" panose="020B0604020202020204" pitchFamily="34" charset="0"/>
                <a:cs typeface="Arial" panose="020B0604020202020204" pitchFamily="34" charset="0"/>
              </a:rPr>
              <a:t>is the software to bring a corporation's manufacturing data together from many sources for reporting, analysis and communication between enterprise-level and plant-floor systems.</a:t>
            </a:r>
          </a:p>
          <a:p>
            <a:pPr>
              <a:buClr>
                <a:srgbClr val="007F9D"/>
              </a:buClr>
            </a:pPr>
            <a:r>
              <a:rPr lang="en-GB" sz="2400" dirty="0">
                <a:solidFill>
                  <a:schemeClr val="bg1">
                    <a:lumMod val="50000"/>
                  </a:schemeClr>
                </a:solidFill>
                <a:latin typeface="Arial" panose="020B0604020202020204" pitchFamily="34" charset="0"/>
                <a:cs typeface="Arial" panose="020B0604020202020204" pitchFamily="34" charset="0"/>
              </a:rPr>
              <a:t>Its primary goal is to </a:t>
            </a:r>
            <a:r>
              <a:rPr lang="en-GB" sz="2400" i="1" dirty="0">
                <a:solidFill>
                  <a:schemeClr val="accent1"/>
                </a:solidFill>
                <a:latin typeface="Arial" panose="020B0604020202020204" pitchFamily="34" charset="0"/>
                <a:cs typeface="Arial" panose="020B0604020202020204" pitchFamily="34" charset="0"/>
              </a:rPr>
              <a:t>turn large amounts of manufacturing data</a:t>
            </a:r>
            <a:r>
              <a:rPr lang="en-GB" sz="2400" dirty="0">
                <a:solidFill>
                  <a:schemeClr val="accent1"/>
                </a:solidFill>
                <a:latin typeface="Arial" panose="020B0604020202020204" pitchFamily="34" charset="0"/>
                <a:cs typeface="Arial" panose="020B0604020202020204" pitchFamily="34" charset="0"/>
              </a:rPr>
              <a:t> into </a:t>
            </a:r>
            <a:r>
              <a:rPr lang="en-GB" sz="2400" i="1" dirty="0">
                <a:solidFill>
                  <a:schemeClr val="accent1"/>
                </a:solidFill>
                <a:latin typeface="Arial" panose="020B0604020202020204" pitchFamily="34" charset="0"/>
                <a:cs typeface="Arial" panose="020B0604020202020204" pitchFamily="34" charset="0"/>
              </a:rPr>
              <a:t>real knowledge</a:t>
            </a:r>
            <a:r>
              <a:rPr lang="en-GB" sz="2400" dirty="0">
                <a:solidFill>
                  <a:schemeClr val="accent1"/>
                </a:solidFill>
                <a:latin typeface="Arial" panose="020B0604020202020204" pitchFamily="34" charset="0"/>
                <a:cs typeface="Arial" panose="020B0604020202020204" pitchFamily="34" charset="0"/>
              </a:rPr>
              <a:t>, </a:t>
            </a:r>
            <a:r>
              <a:rPr lang="en-GB" sz="2400" dirty="0">
                <a:solidFill>
                  <a:schemeClr val="bg1">
                    <a:lumMod val="50000"/>
                  </a:schemeClr>
                </a:solidFill>
                <a:latin typeface="Arial" panose="020B0604020202020204" pitchFamily="34" charset="0"/>
                <a:cs typeface="Arial" panose="020B0604020202020204" pitchFamily="34" charset="0"/>
              </a:rPr>
              <a:t>hence driving </a:t>
            </a:r>
            <a:r>
              <a:rPr lang="en-GB" sz="2400" i="1" dirty="0">
                <a:solidFill>
                  <a:schemeClr val="accent1"/>
                </a:solidFill>
                <a:latin typeface="Arial" panose="020B0604020202020204" pitchFamily="34" charset="0"/>
                <a:cs typeface="Arial" panose="020B0604020202020204" pitchFamily="34" charset="0"/>
              </a:rPr>
              <a:t>business productivity</a:t>
            </a:r>
            <a:r>
              <a:rPr lang="en-GB" sz="2400" dirty="0">
                <a:solidFill>
                  <a:schemeClr val="accent1"/>
                </a:solidFill>
                <a:latin typeface="Arial" panose="020B0604020202020204" pitchFamily="34" charset="0"/>
                <a:cs typeface="Arial" panose="020B0604020202020204" pitchFamily="34" charset="0"/>
              </a:rPr>
              <a:t>.</a:t>
            </a:r>
          </a:p>
        </p:txBody>
      </p:sp>
      <p:sp>
        <p:nvSpPr>
          <p:cNvPr id="3" name="Title 2"/>
          <p:cNvSpPr>
            <a:spLocks noGrp="1"/>
          </p:cNvSpPr>
          <p:nvPr>
            <p:ph type="title"/>
          </p:nvPr>
        </p:nvSpPr>
        <p:spPr/>
        <p:txBody>
          <a:bodyPr/>
          <a:lstStyle/>
          <a:p>
            <a:r>
              <a:rPr lang="en-GB" dirty="0"/>
              <a:t>WHAT IS MANUFACTURING INTELLIGENCE?</a:t>
            </a:r>
            <a:endParaRPr lang="de-CH" dirty="0"/>
          </a:p>
        </p:txBody>
      </p:sp>
    </p:spTree>
    <p:extLst>
      <p:ext uri="{BB962C8B-B14F-4D97-AF65-F5344CB8AC3E}">
        <p14:creationId xmlns:p14="http://schemas.microsoft.com/office/powerpoint/2010/main" val="1659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4084"/>
          <a:stretch/>
        </p:blipFill>
        <p:spPr>
          <a:xfrm>
            <a:off x="1" y="-453214"/>
            <a:ext cx="12194449" cy="698464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3137" r="24969"/>
          <a:stretch/>
        </p:blipFill>
        <p:spPr>
          <a:xfrm>
            <a:off x="1" y="911065"/>
            <a:ext cx="12191999" cy="5957047"/>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t="40637" r="24969"/>
          <a:stretch/>
        </p:blipFill>
        <p:spPr>
          <a:xfrm>
            <a:off x="1" y="2809688"/>
            <a:ext cx="12191999" cy="4071123"/>
          </a:xfrm>
          <a:prstGeom prst="rect">
            <a:avLst/>
          </a:prstGeom>
        </p:spPr>
      </p:pic>
      <p:sp>
        <p:nvSpPr>
          <p:cNvPr id="7" name="Title 6"/>
          <p:cNvSpPr>
            <a:spLocks noGrp="1"/>
          </p:cNvSpPr>
          <p:nvPr>
            <p:ph type="ctrTitle"/>
          </p:nvPr>
        </p:nvSpPr>
        <p:spPr/>
        <p:txBody>
          <a:bodyPr/>
          <a:lstStyle/>
          <a:p>
            <a:r>
              <a:rPr lang="en-US" dirty="0">
                <a:solidFill>
                  <a:srgbClr val="0098BA"/>
                </a:solidFill>
              </a:rPr>
              <a:t>The Hexagon Advantage</a:t>
            </a:r>
          </a:p>
        </p:txBody>
      </p:sp>
      <p:cxnSp>
        <p:nvCxnSpPr>
          <p:cNvPr id="27" name="Straight Connector 26"/>
          <p:cNvCxnSpPr/>
          <p:nvPr/>
        </p:nvCxnSpPr>
        <p:spPr>
          <a:xfrm flipH="1">
            <a:off x="7264402" y="4532671"/>
            <a:ext cx="46609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Subtitle 2"/>
          <p:cNvSpPr txBox="1">
            <a:spLocks/>
          </p:cNvSpPr>
          <p:nvPr/>
        </p:nvSpPr>
        <p:spPr>
          <a:xfrm>
            <a:off x="6218769" y="4664267"/>
            <a:ext cx="5797881" cy="417512"/>
          </a:xfrm>
          <a:prstGeom prst="rect">
            <a:avLst/>
          </a:prstGeom>
        </p:spPr>
        <p:txBody>
          <a:bodyPr/>
          <a:lstStyle>
            <a:lvl1pPr marL="228600" indent="-228600" algn="l" defTabSz="685749" rtl="0" eaLnBrk="1" latinLnBrk="0" hangingPunct="1">
              <a:lnSpc>
                <a:spcPct val="100000"/>
              </a:lnSpc>
              <a:spcBef>
                <a:spcPts val="300"/>
              </a:spcBef>
              <a:spcAft>
                <a:spcPts val="300"/>
              </a:spcAft>
              <a:buClr>
                <a:schemeClr val="tx2"/>
              </a:buClr>
              <a:buFont typeface="Arial" panose="020B0604020202020204" pitchFamily="34" charset="0"/>
              <a:buChar char="•"/>
              <a:defRPr sz="1600" kern="1200">
                <a:solidFill>
                  <a:srgbClr val="545559"/>
                </a:solidFill>
                <a:latin typeface="+mn-lt"/>
                <a:ea typeface="+mn-ea"/>
                <a:cs typeface="+mn-cs"/>
              </a:defRPr>
            </a:lvl1pPr>
            <a:lvl2pPr marL="457200" indent="-228600" algn="l" defTabSz="685749" rtl="0" eaLnBrk="1" latinLnBrk="0" hangingPunct="1">
              <a:lnSpc>
                <a:spcPct val="100000"/>
              </a:lnSpc>
              <a:spcBef>
                <a:spcPts val="300"/>
              </a:spcBef>
              <a:spcAft>
                <a:spcPts val="300"/>
              </a:spcAft>
              <a:buClr>
                <a:srgbClr val="74B543"/>
              </a:buClr>
              <a:buFont typeface="Arial" panose="020B0604020202020204" pitchFamily="34" charset="0"/>
              <a:buChar char="•"/>
              <a:defRPr sz="1400" kern="1200">
                <a:solidFill>
                  <a:srgbClr val="545559"/>
                </a:solidFill>
                <a:latin typeface="+mn-lt"/>
                <a:ea typeface="+mn-ea"/>
                <a:cs typeface="+mn-cs"/>
              </a:defRPr>
            </a:lvl2pPr>
            <a:lvl3pPr marL="687388" indent="-230188" algn="l" defTabSz="685749" rtl="0" eaLnBrk="1" latinLnBrk="0" hangingPunct="1">
              <a:lnSpc>
                <a:spcPct val="100000"/>
              </a:lnSpc>
              <a:spcBef>
                <a:spcPts val="300"/>
              </a:spcBef>
              <a:spcAft>
                <a:spcPts val="300"/>
              </a:spcAft>
              <a:buClr>
                <a:srgbClr val="0098BA"/>
              </a:buClr>
              <a:buFont typeface="Arial" panose="020B0604020202020204" pitchFamily="34" charset="0"/>
              <a:buChar char="•"/>
              <a:defRPr sz="1200" kern="1200">
                <a:solidFill>
                  <a:srgbClr val="545559"/>
                </a:solidFill>
                <a:latin typeface="+mn-lt"/>
                <a:ea typeface="+mn-ea"/>
                <a:cs typeface="+mn-cs"/>
              </a:defRPr>
            </a:lvl3pPr>
            <a:lvl4pPr marL="914400" indent="-228600"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4pPr>
            <a:lvl5pPr marL="1144588" indent="-230188"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5pPr>
            <a:lvl6pPr marL="1371600" indent="-227013" algn="l" defTabSz="685749" rtl="0" eaLnBrk="1" latinLnBrk="0" hangingPunct="1">
              <a:lnSpc>
                <a:spcPct val="100000"/>
              </a:lnSpc>
              <a:spcBef>
                <a:spcPts val="300"/>
              </a:spcBef>
              <a:spcAft>
                <a:spcPts val="300"/>
              </a:spcAft>
              <a:buClr>
                <a:schemeClr val="tx2"/>
              </a:buClr>
              <a:buSzPct val="90000"/>
              <a:buFont typeface="Arial" panose="020B0604020202020204" pitchFamily="34" charset="0"/>
              <a:buChar char="•"/>
              <a:defRPr sz="1200" kern="1200">
                <a:solidFill>
                  <a:schemeClr val="tx2"/>
                </a:solidFill>
                <a:latin typeface="+mn-lt"/>
                <a:ea typeface="+mn-ea"/>
                <a:cs typeface="+mn-cs"/>
              </a:defRPr>
            </a:lvl6pPr>
            <a:lvl7pPr marL="16017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lang="en-US" sz="1200" kern="1200" dirty="0">
                <a:solidFill>
                  <a:schemeClr val="tx2"/>
                </a:solidFill>
                <a:latin typeface="+mn-lt"/>
                <a:ea typeface="+mn-ea"/>
                <a:cs typeface="+mn-cs"/>
              </a:defRPr>
            </a:lvl7pPr>
            <a:lvl8pPr marL="1828800" indent="-227013"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baseline="0">
                <a:solidFill>
                  <a:schemeClr val="tx2"/>
                </a:solidFill>
                <a:latin typeface="+mn-lt"/>
                <a:ea typeface="+mn-ea"/>
                <a:cs typeface="+mn-cs"/>
              </a:defRPr>
            </a:lvl8pPr>
            <a:lvl9pPr marL="20589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a:solidFill>
                  <a:schemeClr val="tx2"/>
                </a:solidFill>
                <a:latin typeface="+mn-lt"/>
                <a:ea typeface="+mn-ea"/>
                <a:cs typeface="+mn-cs"/>
              </a:defRPr>
            </a:lvl9pPr>
          </a:lstStyle>
          <a:p>
            <a:pPr marL="0" indent="0" algn="r">
              <a:buNone/>
            </a:pPr>
            <a:r>
              <a:rPr lang="en-US" sz="2133" dirty="0">
                <a:solidFill>
                  <a:srgbClr val="0098BA"/>
                </a:solidFill>
              </a:rPr>
              <a:t>Shaping smart change with </a:t>
            </a:r>
            <a:br>
              <a:rPr lang="en-US" sz="2133" dirty="0">
                <a:solidFill>
                  <a:srgbClr val="0098BA"/>
                </a:solidFill>
              </a:rPr>
            </a:br>
            <a:r>
              <a:rPr lang="en-US" sz="2133" dirty="0">
                <a:solidFill>
                  <a:srgbClr val="0098BA"/>
                </a:solidFill>
              </a:rPr>
              <a:t>information technologies</a:t>
            </a:r>
          </a:p>
        </p:txBody>
      </p:sp>
      <p:pic>
        <p:nvPicPr>
          <p:cNvPr id="6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8897" y="6072353"/>
            <a:ext cx="2180203" cy="67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69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de-CH" sz="4800" dirty="0"/>
              <a:t>THANK YOU</a:t>
            </a:r>
          </a:p>
        </p:txBody>
      </p:sp>
      <p:sp>
        <p:nvSpPr>
          <p:cNvPr id="7" name="Title 5"/>
          <p:cNvSpPr txBox="1">
            <a:spLocks/>
          </p:cNvSpPr>
          <p:nvPr/>
        </p:nvSpPr>
        <p:spPr>
          <a:xfrm>
            <a:off x="130629" y="5962650"/>
            <a:ext cx="4550990" cy="689400"/>
          </a:xfrm>
          <a:prstGeom prst="rect">
            <a:avLst/>
          </a:prstGeom>
          <a:solidFill>
            <a:schemeClr val="bg1"/>
          </a:solidFill>
        </p:spPr>
        <p:txBody>
          <a:bodyPr vert="horz" lIns="91440" tIns="45720" rIns="91440" bIns="45720" rtlCol="0" anchor="b">
            <a:normAutofit/>
          </a:bodyPr>
          <a:lstStyle>
            <a:lvl1pPr marL="0" algn="r" defTabSz="685749" rtl="0" eaLnBrk="1" latinLnBrk="0" hangingPunct="1">
              <a:lnSpc>
                <a:spcPct val="100000"/>
              </a:lnSpc>
              <a:spcBef>
                <a:spcPct val="0"/>
              </a:spcBef>
              <a:buNone/>
              <a:defRPr lang="en-US" sz="2000" b="1" kern="1200" spc="-8" dirty="0">
                <a:ln>
                  <a:noFill/>
                </a:ln>
                <a:solidFill>
                  <a:schemeClr val="bg1"/>
                </a:solidFill>
                <a:latin typeface="Arial" panose="020B0604020202020204" pitchFamily="34" charset="0"/>
                <a:ea typeface="+mn-ea"/>
                <a:cs typeface="Arial" panose="020B0604020202020204" pitchFamily="34" charset="0"/>
              </a:defRPr>
            </a:lvl1pPr>
          </a:lstStyle>
          <a:p>
            <a:pPr algn="l"/>
            <a:r>
              <a:rPr lang="de-CH" b="0" dirty="0">
                <a:solidFill>
                  <a:schemeClr val="tx1"/>
                </a:solidFill>
                <a:latin typeface="+mn-lt"/>
              </a:rPr>
              <a:t>HexagonMI.com</a:t>
            </a:r>
            <a:endParaRPr lang="de-CH" dirty="0">
              <a:solidFill>
                <a:schemeClr val="tx1"/>
              </a:solidFill>
              <a:latin typeface="+mn-lt"/>
            </a:endParaRPr>
          </a:p>
        </p:txBody>
      </p:sp>
    </p:spTree>
    <p:extLst>
      <p:ext uri="{BB962C8B-B14F-4D97-AF65-F5344CB8AC3E}">
        <p14:creationId xmlns:p14="http://schemas.microsoft.com/office/powerpoint/2010/main" val="311485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x_blue_backgroun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4058"/>
            <a:ext cx="12192000" cy="5143500"/>
          </a:xfrm>
          <a:prstGeom prst="rect">
            <a:avLst/>
          </a:prstGeom>
        </p:spPr>
      </p:pic>
      <p:sp>
        <p:nvSpPr>
          <p:cNvPr id="84993" name="Rectangle 2"/>
          <p:cNvSpPr>
            <a:spLocks noGrp="1" noChangeArrowheads="1"/>
          </p:cNvSpPr>
          <p:nvPr>
            <p:ph type="title"/>
          </p:nvPr>
        </p:nvSpPr>
        <p:spPr/>
        <p:txBody>
          <a:bodyPr/>
          <a:lstStyle/>
          <a:p>
            <a:r>
              <a:rPr lang="en-GB" dirty="0"/>
              <a:t>DISCLAIMER</a:t>
            </a:r>
            <a:endParaRPr lang="en-US" dirty="0">
              <a:latin typeface="Franklin Gothic Book"/>
            </a:endParaRPr>
          </a:p>
        </p:txBody>
      </p:sp>
      <p:sp>
        <p:nvSpPr>
          <p:cNvPr id="84994" name="Rectangle 3"/>
          <p:cNvSpPr>
            <a:spLocks noGrp="1" noChangeArrowheads="1"/>
          </p:cNvSpPr>
          <p:nvPr>
            <p:ph idx="4294967295"/>
          </p:nvPr>
        </p:nvSpPr>
        <p:spPr>
          <a:xfrm>
            <a:off x="387761" y="1479037"/>
            <a:ext cx="11442291" cy="4351339"/>
          </a:xfrm>
          <a:prstGeom prst="rect">
            <a:avLst/>
          </a:prstGeom>
        </p:spPr>
        <p:txBody>
          <a:bodyPr/>
          <a:lstStyle/>
          <a:p>
            <a:pPr marL="0" indent="0">
              <a:buNone/>
            </a:pPr>
            <a:r>
              <a:rPr lang="en-US" sz="1467" dirty="0">
                <a:latin typeface="Arial"/>
                <a:cs typeface="Arial"/>
              </a:rPr>
              <a:t>This presentation contains forward-looking statements. These forward-looking statements reflect the views of Hexagon's management as of the date of this presentation. The forward looking statements may involve risks and uncertainties, including technological advances in the measurement field, product demand and market acceptance, the effect of economic conditions, the impact of competitive products and pricing, foreign currency exchange rates and other risks. Please read our earnings reports and our most recent annual report for a better understanding of these risks and uncertainties. All of these forward-looking statements are based on estimates and assumptions made by Hexagon's management and are believed to be reasonable, but are inherently uncertain and difficult to predict. Actual results or experience could differ materially from the forward-looking statements. Hexagon disclaims any intention or obligation to update these forward-looking statements. It should also be noted that past performance is not a guide to future performance and that interim results are not necessarily indicative of the full year results.</a:t>
            </a:r>
          </a:p>
          <a:p>
            <a:pPr marL="0" indent="0">
              <a:buNone/>
            </a:pPr>
            <a:endParaRPr lang="en-US" sz="1467" dirty="0">
              <a:latin typeface="Arial"/>
              <a:cs typeface="Arial"/>
            </a:endParaRPr>
          </a:p>
          <a:p>
            <a:pPr marL="0" indent="0">
              <a:buNone/>
            </a:pPr>
            <a:r>
              <a:rPr lang="en-US" sz="1467" dirty="0">
                <a:latin typeface="Arial"/>
                <a:cs typeface="Arial"/>
              </a:rPr>
              <a:t>THIS COMMUNICATION DOES NOT CONTAIN AN OFFER OF SECURITIES IN THE UNITED STATES OR ANY OTHER JURISDICTION; SECURITIES MAY NOT BE OFFERED OR SOLD IN THE UNITED STATES ABSENT REGISTRATION OR EXEMPTION FROM REGISTRATION, AND ANY PUBLIC OFFERING OF SECURITIES TO BE MADE IN THE UNITED STATES OR ANY OTHER JURISDICTION WILL BE MADE BY MEANS OF FORMALLY DRAWN UP AND APPROVED PROSPECTUS. </a:t>
            </a:r>
          </a:p>
        </p:txBody>
      </p:sp>
    </p:spTree>
    <p:extLst>
      <p:ext uri="{BB962C8B-B14F-4D97-AF65-F5344CB8AC3E}">
        <p14:creationId xmlns:p14="http://schemas.microsoft.com/office/powerpoint/2010/main" val="79920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x_highlight_p3.png"/>
          <p:cNvPicPr>
            <a:picLocks noChangeAspect="1"/>
          </p:cNvPicPr>
          <p:nvPr/>
        </p:nvPicPr>
        <p:blipFill rotWithShape="1">
          <a:blip r:embed="rId3" cstate="print">
            <a:extLst>
              <a:ext uri="{28A0092B-C50C-407E-A947-70E740481C1C}">
                <a14:useLocalDpi xmlns:a14="http://schemas.microsoft.com/office/drawing/2010/main" val="0"/>
              </a:ext>
            </a:extLst>
          </a:blip>
          <a:srcRect r="16726" b="8913"/>
          <a:stretch/>
        </p:blipFill>
        <p:spPr>
          <a:xfrm flipH="1">
            <a:off x="0" y="309283"/>
            <a:ext cx="12192000" cy="5644828"/>
          </a:xfrm>
          <a:prstGeom prst="rect">
            <a:avLst/>
          </a:prstGeom>
        </p:spPr>
      </p:pic>
      <p:sp>
        <p:nvSpPr>
          <p:cNvPr id="6" name="TextBox 5"/>
          <p:cNvSpPr txBox="1"/>
          <p:nvPr/>
        </p:nvSpPr>
        <p:spPr>
          <a:xfrm>
            <a:off x="5176075" y="896997"/>
            <a:ext cx="8019444" cy="904863"/>
          </a:xfrm>
          <a:prstGeom prst="rect">
            <a:avLst/>
          </a:prstGeom>
          <a:noFill/>
        </p:spPr>
        <p:txBody>
          <a:bodyPr wrap="none" lIns="0" tIns="0" rIns="0" bIns="0" rtlCol="0">
            <a:noAutofit/>
          </a:bodyPr>
          <a:lstStyle/>
          <a:p>
            <a:pPr>
              <a:lnSpc>
                <a:spcPct val="80000"/>
              </a:lnSpc>
            </a:pPr>
            <a:r>
              <a:rPr lang="en-US" sz="2400" dirty="0">
                <a:solidFill>
                  <a:schemeClr val="bg1"/>
                </a:solidFill>
                <a:latin typeface="Arial"/>
                <a:cs typeface="Arial"/>
              </a:rPr>
              <a:t>We are an</a:t>
            </a:r>
          </a:p>
          <a:p>
            <a:r>
              <a:rPr lang="en-US" sz="4800" dirty="0">
                <a:solidFill>
                  <a:schemeClr val="bg1"/>
                </a:solidFill>
                <a:latin typeface="Arial"/>
                <a:cs typeface="Arial"/>
              </a:rPr>
              <a:t>INFORMATION</a:t>
            </a:r>
          </a:p>
          <a:p>
            <a:pPr>
              <a:lnSpc>
                <a:spcPct val="80000"/>
              </a:lnSpc>
            </a:pPr>
            <a:r>
              <a:rPr lang="en-US" sz="4800" dirty="0">
                <a:solidFill>
                  <a:schemeClr val="bg1"/>
                </a:solidFill>
                <a:latin typeface="Arial"/>
                <a:cs typeface="Arial"/>
              </a:rPr>
              <a:t>TECHNOLOGY</a:t>
            </a:r>
            <a:r>
              <a:rPr lang="en-US" sz="2400" dirty="0">
                <a:solidFill>
                  <a:schemeClr val="bg1"/>
                </a:solidFill>
                <a:latin typeface="Arial"/>
                <a:cs typeface="Arial"/>
              </a:rPr>
              <a:t> company</a:t>
            </a:r>
          </a:p>
        </p:txBody>
      </p:sp>
      <p:sp>
        <p:nvSpPr>
          <p:cNvPr id="7" name="TextBox 6"/>
          <p:cNvSpPr txBox="1"/>
          <p:nvPr/>
        </p:nvSpPr>
        <p:spPr>
          <a:xfrm>
            <a:off x="819817" y="3298463"/>
            <a:ext cx="5264147" cy="553999"/>
          </a:xfrm>
          <a:prstGeom prst="rect">
            <a:avLst/>
          </a:prstGeom>
          <a:noFill/>
        </p:spPr>
        <p:txBody>
          <a:bodyPr wrap="square" lIns="0" tIns="0" rIns="0" bIns="0" rtlCol="0">
            <a:noAutofit/>
          </a:bodyPr>
          <a:lstStyle/>
          <a:p>
            <a:pPr>
              <a:spcBef>
                <a:spcPts val="533"/>
              </a:spcBef>
              <a:spcAft>
                <a:spcPts val="533"/>
              </a:spcAft>
            </a:pPr>
            <a:r>
              <a:rPr lang="en-US" sz="2400" dirty="0">
                <a:solidFill>
                  <a:srgbClr val="FFFFFF"/>
                </a:solidFill>
                <a:latin typeface="Arial"/>
                <a:cs typeface="Arial"/>
              </a:rPr>
              <a:t>We believe in pushing the boundaries of innovation, enabling customers to</a:t>
            </a:r>
            <a:endParaRPr lang="en-US" sz="2400" spc="-200" dirty="0">
              <a:ln w="3175">
                <a:solidFill>
                  <a:srgbClr val="0097BA"/>
                </a:solidFill>
              </a:ln>
              <a:solidFill>
                <a:srgbClr val="FFFFFF"/>
              </a:solidFill>
              <a:effectLst>
                <a:outerShdw blurRad="317500" dist="38100" dir="2700000" algn="tl">
                  <a:schemeClr val="tx2">
                    <a:lumMod val="50000"/>
                    <a:alpha val="32000"/>
                  </a:schemeClr>
                </a:outerShdw>
              </a:effectLst>
              <a:latin typeface="Arial"/>
              <a:cs typeface="Arial"/>
            </a:endParaRPr>
          </a:p>
        </p:txBody>
      </p:sp>
      <p:sp>
        <p:nvSpPr>
          <p:cNvPr id="8" name="TextBox 7"/>
          <p:cNvSpPr txBox="1"/>
          <p:nvPr/>
        </p:nvSpPr>
        <p:spPr>
          <a:xfrm>
            <a:off x="819818" y="4669877"/>
            <a:ext cx="5637261" cy="1107996"/>
          </a:xfrm>
          <a:prstGeom prst="rect">
            <a:avLst/>
          </a:prstGeom>
          <a:noFill/>
        </p:spPr>
        <p:txBody>
          <a:bodyPr wrap="square" lIns="0" tIns="0" rIns="0" bIns="0" rtlCol="0">
            <a:spAutoFit/>
          </a:bodyPr>
          <a:lstStyle/>
          <a:p>
            <a:r>
              <a:rPr lang="en-US" sz="2400" dirty="0">
                <a:solidFill>
                  <a:srgbClr val="FFFFFF"/>
                </a:solidFill>
                <a:latin typeface="Arial"/>
                <a:cs typeface="Arial"/>
              </a:rPr>
              <a:t>with information technologies that improve productivity and quality.</a:t>
            </a:r>
            <a:endParaRPr lang="en-US" sz="2400" spc="-200" dirty="0">
              <a:ln w="3175">
                <a:solidFill>
                  <a:srgbClr val="0097BA"/>
                </a:solidFill>
              </a:ln>
              <a:solidFill>
                <a:srgbClr val="FFFFFF"/>
              </a:solidFill>
              <a:effectLst>
                <a:outerShdw blurRad="317500" dist="38100" dir="2700000" algn="tl">
                  <a:schemeClr val="tx2">
                    <a:lumMod val="50000"/>
                    <a:alpha val="32000"/>
                  </a:schemeClr>
                </a:outerShdw>
              </a:effectLst>
              <a:latin typeface="Arial"/>
              <a:cs typeface="Arial"/>
            </a:endParaRPr>
          </a:p>
          <a:p>
            <a:endParaRPr lang="en-US" sz="2400" dirty="0"/>
          </a:p>
        </p:txBody>
      </p:sp>
      <p:pic>
        <p:nvPicPr>
          <p:cNvPr id="10" name="Picture 9" descr="shape_smart_chan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457" y="4028242"/>
            <a:ext cx="5559844" cy="683285"/>
          </a:xfrm>
          <a:prstGeom prst="rect">
            <a:avLst/>
          </a:prstGeom>
        </p:spPr>
      </p:pic>
    </p:spTree>
    <p:extLst>
      <p:ext uri="{BB962C8B-B14F-4D97-AF65-F5344CB8AC3E}">
        <p14:creationId xmlns:p14="http://schemas.microsoft.com/office/powerpoint/2010/main" val="9811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6037"/>
            <a:ext cx="12192000" cy="5148075"/>
          </a:xfrm>
          <a:prstGeom prst="rect">
            <a:avLst/>
          </a:prstGeom>
        </p:spPr>
      </p:pic>
      <p:pic>
        <p:nvPicPr>
          <p:cNvPr id="10" name="Picture 9" descr="shaping_smart_chan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770" y="819951"/>
            <a:ext cx="6863665" cy="671624"/>
          </a:xfrm>
          <a:prstGeom prst="rect">
            <a:avLst/>
          </a:prstGeom>
        </p:spPr>
      </p:pic>
      <p:sp>
        <p:nvSpPr>
          <p:cNvPr id="13" name="Rectangle 12"/>
          <p:cNvSpPr/>
          <p:nvPr/>
        </p:nvSpPr>
        <p:spPr>
          <a:xfrm>
            <a:off x="817498" y="1946426"/>
            <a:ext cx="8039633" cy="2062359"/>
          </a:xfrm>
          <a:prstGeom prst="rect">
            <a:avLst/>
          </a:prstGeom>
        </p:spPr>
        <p:txBody>
          <a:bodyPr wrap="square">
            <a:spAutoFit/>
          </a:bodyPr>
          <a:lstStyle/>
          <a:p>
            <a:pPr>
              <a:spcBef>
                <a:spcPts val="1600"/>
              </a:spcBef>
              <a:spcAft>
                <a:spcPts val="1600"/>
              </a:spcAft>
            </a:pPr>
            <a:r>
              <a:rPr lang="en-US" sz="1867" dirty="0">
                <a:solidFill>
                  <a:srgbClr val="545559"/>
                </a:solidFill>
                <a:cs typeface="Arial" panose="020B0604020202020204" pitchFamily="34" charset="0"/>
              </a:rPr>
              <a:t>Viewing </a:t>
            </a:r>
            <a:r>
              <a:rPr lang="en-US" sz="1867" b="1" dirty="0">
                <a:solidFill>
                  <a:srgbClr val="545559"/>
                </a:solidFill>
                <a:cs typeface="Arial" panose="020B0604020202020204" pitchFamily="34" charset="0"/>
              </a:rPr>
              <a:t>global challenges as a source of innovation and growth</a:t>
            </a:r>
          </a:p>
          <a:p>
            <a:pPr>
              <a:spcBef>
                <a:spcPts val="1600"/>
              </a:spcBef>
              <a:spcAft>
                <a:spcPts val="1600"/>
              </a:spcAft>
            </a:pPr>
            <a:r>
              <a:rPr lang="en-US" sz="1867" dirty="0">
                <a:solidFill>
                  <a:srgbClr val="545559"/>
                </a:solidFill>
                <a:cs typeface="Arial" panose="020B0604020202020204" pitchFamily="34" charset="0"/>
              </a:rPr>
              <a:t>Proactively and positively </a:t>
            </a:r>
            <a:r>
              <a:rPr lang="en-US" sz="1867" b="1" dirty="0">
                <a:solidFill>
                  <a:srgbClr val="545559"/>
                </a:solidFill>
                <a:cs typeface="Arial" panose="020B0604020202020204" pitchFamily="34" charset="0"/>
              </a:rPr>
              <a:t>shaping business and industry landscapes</a:t>
            </a:r>
            <a:r>
              <a:rPr lang="en-US" sz="1867" dirty="0">
                <a:solidFill>
                  <a:srgbClr val="545559"/>
                </a:solidFill>
                <a:cs typeface="Arial" panose="020B0604020202020204" pitchFamily="34" charset="0"/>
              </a:rPr>
              <a:t> in support of a sustainable future</a:t>
            </a:r>
          </a:p>
          <a:p>
            <a:pPr>
              <a:spcBef>
                <a:spcPts val="1600"/>
              </a:spcBef>
              <a:spcAft>
                <a:spcPts val="1600"/>
              </a:spcAft>
            </a:pPr>
            <a:r>
              <a:rPr lang="en-US" sz="1867" dirty="0">
                <a:solidFill>
                  <a:srgbClr val="545559"/>
                </a:solidFill>
                <a:cs typeface="Arial" panose="020B0604020202020204" pitchFamily="34" charset="0"/>
              </a:rPr>
              <a:t>Doing so while </a:t>
            </a:r>
            <a:r>
              <a:rPr lang="en-US" sz="1867" b="1" dirty="0">
                <a:solidFill>
                  <a:srgbClr val="545559"/>
                </a:solidFill>
                <a:cs typeface="Arial" panose="020B0604020202020204" pitchFamily="34" charset="0"/>
              </a:rPr>
              <a:t>increasing your bottom line and competitive edge</a:t>
            </a:r>
          </a:p>
        </p:txBody>
      </p:sp>
      <p:sp>
        <p:nvSpPr>
          <p:cNvPr id="14" name="Isosceles Triangle 13"/>
          <p:cNvSpPr/>
          <p:nvPr/>
        </p:nvSpPr>
        <p:spPr>
          <a:xfrm rot="5400000">
            <a:off x="567220" y="3703191"/>
            <a:ext cx="188080" cy="216184"/>
          </a:xfrm>
          <a:prstGeom prst="triangle">
            <a:avLst/>
          </a:prstGeom>
          <a:solidFill>
            <a:srgbClr val="A5D8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Isosceles Triangle 14"/>
          <p:cNvSpPr/>
          <p:nvPr/>
        </p:nvSpPr>
        <p:spPr>
          <a:xfrm rot="5400000">
            <a:off x="567220" y="2735255"/>
            <a:ext cx="188080" cy="216184"/>
          </a:xfrm>
          <a:prstGeom prst="triangle">
            <a:avLst/>
          </a:prstGeom>
          <a:solidFill>
            <a:srgbClr val="A5D8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Isosceles Triangle 15"/>
          <p:cNvSpPr/>
          <p:nvPr/>
        </p:nvSpPr>
        <p:spPr>
          <a:xfrm rot="5400000">
            <a:off x="567220" y="2039308"/>
            <a:ext cx="188080" cy="216184"/>
          </a:xfrm>
          <a:prstGeom prst="triangle">
            <a:avLst/>
          </a:prstGeom>
          <a:solidFill>
            <a:srgbClr val="A5D8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0" name="Title 1"/>
          <p:cNvSpPr txBox="1">
            <a:spLocks/>
          </p:cNvSpPr>
          <p:nvPr/>
        </p:nvSpPr>
        <p:spPr>
          <a:xfrm>
            <a:off x="443192" y="376518"/>
            <a:ext cx="11449051" cy="449407"/>
          </a:xfrm>
          <a:prstGeom prst="rect">
            <a:avLst/>
          </a:prstGeom>
        </p:spPr>
        <p:txBody>
          <a:bodyPr vert="horz" lIns="121920" tIns="60960" rIns="121920" bIns="60960" rtlCol="0" anchor="ctr">
            <a:noAutofit/>
          </a:bodyPr>
          <a:lstStyle>
            <a:lvl1pPr marL="0" algn="l" defTabSz="685749" rtl="0" eaLnBrk="1" latinLnBrk="0" hangingPunct="1">
              <a:lnSpc>
                <a:spcPts val="1950"/>
              </a:lnSpc>
              <a:spcBef>
                <a:spcPct val="0"/>
              </a:spcBef>
              <a:buNone/>
              <a:defRPr lang="en-US" sz="2200" b="1" kern="1000" spc="-8" dirty="0">
                <a:solidFill>
                  <a:srgbClr val="0098BA"/>
                </a:solidFill>
                <a:latin typeface="Arial" panose="020B0604020202020204" pitchFamily="34" charset="0"/>
                <a:ea typeface="+mn-ea"/>
                <a:cs typeface="Arial" panose="020B0604020202020204" pitchFamily="34" charset="0"/>
              </a:defRPr>
            </a:lvl1pPr>
          </a:lstStyle>
          <a:p>
            <a:pPr>
              <a:lnSpc>
                <a:spcPct val="90000"/>
              </a:lnSpc>
            </a:pPr>
            <a:r>
              <a:rPr lang="en-US" sz="2667" dirty="0"/>
              <a:t>At Hexagon, </a:t>
            </a:r>
          </a:p>
        </p:txBody>
      </p:sp>
      <p:sp>
        <p:nvSpPr>
          <p:cNvPr id="21" name="Rectangle 20"/>
          <p:cNvSpPr/>
          <p:nvPr/>
        </p:nvSpPr>
        <p:spPr>
          <a:xfrm>
            <a:off x="443192" y="1384531"/>
            <a:ext cx="1383712" cy="502766"/>
          </a:xfrm>
          <a:prstGeom prst="rect">
            <a:avLst/>
          </a:prstGeom>
        </p:spPr>
        <p:txBody>
          <a:bodyPr wrap="none">
            <a:spAutoFit/>
          </a:bodyPr>
          <a:lstStyle/>
          <a:p>
            <a:r>
              <a:rPr lang="en-US" sz="2667" b="1" dirty="0">
                <a:solidFill>
                  <a:srgbClr val="0098BA"/>
                </a:solidFill>
              </a:rPr>
              <a:t>means:</a:t>
            </a:r>
          </a:p>
        </p:txBody>
      </p:sp>
      <p:sp>
        <p:nvSpPr>
          <p:cNvPr id="25" name="TextBox 24"/>
          <p:cNvSpPr txBox="1"/>
          <p:nvPr/>
        </p:nvSpPr>
        <p:spPr>
          <a:xfrm>
            <a:off x="9610206" y="548602"/>
            <a:ext cx="2098285" cy="543867"/>
          </a:xfrm>
          <a:prstGeom prst="rect">
            <a:avLst/>
          </a:prstGeom>
          <a:noFill/>
        </p:spPr>
        <p:txBody>
          <a:bodyPr wrap="square" rtlCol="0">
            <a:spAutoFit/>
          </a:bodyPr>
          <a:lstStyle/>
          <a:p>
            <a:pPr>
              <a:spcAft>
                <a:spcPts val="800"/>
              </a:spcAft>
            </a:pPr>
            <a:r>
              <a:rPr lang="en-US" sz="1467" dirty="0">
                <a:solidFill>
                  <a:srgbClr val="545559"/>
                </a:solidFill>
                <a:latin typeface="Arial" panose="020B0604020202020204" pitchFamily="34" charset="0"/>
                <a:cs typeface="Arial" panose="020B0604020202020204" pitchFamily="34" charset="0"/>
              </a:rPr>
              <a:t>2054: Population </a:t>
            </a:r>
            <a:br>
              <a:rPr lang="en-US" sz="1467" dirty="0">
                <a:solidFill>
                  <a:srgbClr val="545559"/>
                </a:solidFill>
                <a:latin typeface="Arial" panose="020B0604020202020204" pitchFamily="34" charset="0"/>
                <a:cs typeface="Arial" panose="020B0604020202020204" pitchFamily="34" charset="0"/>
              </a:rPr>
            </a:br>
            <a:r>
              <a:rPr lang="en-US" sz="1467" dirty="0">
                <a:solidFill>
                  <a:srgbClr val="545559"/>
                </a:solidFill>
                <a:latin typeface="Arial" panose="020B0604020202020204" pitchFamily="34" charset="0"/>
                <a:cs typeface="Arial" panose="020B0604020202020204" pitchFamily="34" charset="0"/>
              </a:rPr>
              <a:t>to reach </a:t>
            </a:r>
            <a:r>
              <a:rPr lang="en-US" sz="1467" b="1" dirty="0">
                <a:solidFill>
                  <a:srgbClr val="545559"/>
                </a:solidFill>
                <a:latin typeface="Arial" panose="020B0604020202020204" pitchFamily="34" charset="0"/>
                <a:cs typeface="Arial" panose="020B0604020202020204" pitchFamily="34" charset="0"/>
              </a:rPr>
              <a:t>9 billion</a:t>
            </a:r>
            <a:endParaRPr lang="en-US" sz="1467" dirty="0">
              <a:solidFill>
                <a:srgbClr val="545559"/>
              </a:solidFill>
              <a:latin typeface="Arial" panose="020B0604020202020204" pitchFamily="34" charset="0"/>
              <a:cs typeface="Arial" panose="020B0604020202020204" pitchFamily="34" charset="0"/>
            </a:endParaRPr>
          </a:p>
        </p:txBody>
      </p:sp>
      <p:sp>
        <p:nvSpPr>
          <p:cNvPr id="26" name="TextBox 25"/>
          <p:cNvSpPr txBox="1"/>
          <p:nvPr/>
        </p:nvSpPr>
        <p:spPr>
          <a:xfrm>
            <a:off x="9610207" y="2241440"/>
            <a:ext cx="2758487" cy="543867"/>
          </a:xfrm>
          <a:prstGeom prst="rect">
            <a:avLst/>
          </a:prstGeom>
          <a:noFill/>
        </p:spPr>
        <p:txBody>
          <a:bodyPr wrap="square" rtlCol="0">
            <a:spAutoFit/>
          </a:bodyPr>
          <a:lstStyle/>
          <a:p>
            <a:pPr>
              <a:spcAft>
                <a:spcPts val="800"/>
              </a:spcAft>
            </a:pPr>
            <a:r>
              <a:rPr lang="en-US" sz="1467" dirty="0">
                <a:solidFill>
                  <a:srgbClr val="545559"/>
                </a:solidFill>
                <a:latin typeface="Arial" panose="020B0604020202020204" pitchFamily="34" charset="0"/>
                <a:cs typeface="Arial" panose="020B0604020202020204" pitchFamily="34" charset="0"/>
              </a:rPr>
              <a:t>Innovations increase</a:t>
            </a:r>
            <a:br>
              <a:rPr lang="en-US" sz="1467" dirty="0">
                <a:solidFill>
                  <a:srgbClr val="545559"/>
                </a:solidFill>
                <a:latin typeface="Arial" panose="020B0604020202020204" pitchFamily="34" charset="0"/>
                <a:cs typeface="Arial" panose="020B0604020202020204" pitchFamily="34" charset="0"/>
              </a:rPr>
            </a:br>
            <a:r>
              <a:rPr lang="en-US" sz="1467" b="1" dirty="0">
                <a:solidFill>
                  <a:srgbClr val="545559"/>
                </a:solidFill>
                <a:latin typeface="Arial" panose="020B0604020202020204" pitchFamily="34" charset="0"/>
                <a:cs typeface="Arial" panose="020B0604020202020204" pitchFamily="34" charset="0"/>
              </a:rPr>
              <a:t>manufacturing </a:t>
            </a:r>
            <a:r>
              <a:rPr lang="en-US" sz="1467" dirty="0">
                <a:solidFill>
                  <a:srgbClr val="545559"/>
                </a:solidFill>
                <a:latin typeface="Arial" panose="020B0604020202020204" pitchFamily="34" charset="0"/>
                <a:cs typeface="Arial" panose="020B0604020202020204" pitchFamily="34" charset="0"/>
              </a:rPr>
              <a:t>demand</a:t>
            </a:r>
          </a:p>
        </p:txBody>
      </p:sp>
      <p:sp>
        <p:nvSpPr>
          <p:cNvPr id="27" name="TextBox 26"/>
          <p:cNvSpPr txBox="1"/>
          <p:nvPr/>
        </p:nvSpPr>
        <p:spPr>
          <a:xfrm>
            <a:off x="9610206" y="2818381"/>
            <a:ext cx="2722061" cy="543867"/>
          </a:xfrm>
          <a:prstGeom prst="rect">
            <a:avLst/>
          </a:prstGeom>
          <a:noFill/>
        </p:spPr>
        <p:txBody>
          <a:bodyPr wrap="square" rtlCol="0">
            <a:spAutoFit/>
          </a:bodyPr>
          <a:lstStyle/>
          <a:p>
            <a:pPr>
              <a:spcAft>
                <a:spcPts val="800"/>
              </a:spcAft>
            </a:pPr>
            <a:r>
              <a:rPr lang="en-US" sz="1467" b="1" dirty="0">
                <a:solidFill>
                  <a:srgbClr val="545559"/>
                </a:solidFill>
                <a:latin typeface="Arial" panose="020B0604020202020204" pitchFamily="34" charset="0"/>
                <a:cs typeface="Arial" panose="020B0604020202020204" pitchFamily="34" charset="0"/>
              </a:rPr>
              <a:t>Emerging markets </a:t>
            </a:r>
            <a:r>
              <a:rPr lang="en-US" sz="1467" dirty="0">
                <a:solidFill>
                  <a:srgbClr val="545559"/>
                </a:solidFill>
                <a:latin typeface="Arial" panose="020B0604020202020204" pitchFamily="34" charset="0"/>
                <a:cs typeface="Arial" panose="020B0604020202020204" pitchFamily="34" charset="0"/>
              </a:rPr>
              <a:t>to</a:t>
            </a:r>
            <a:br>
              <a:rPr lang="en-US" sz="1467" b="1" dirty="0">
                <a:solidFill>
                  <a:srgbClr val="545559"/>
                </a:solidFill>
                <a:latin typeface="Arial" panose="020B0604020202020204" pitchFamily="34" charset="0"/>
                <a:cs typeface="Arial" panose="020B0604020202020204" pitchFamily="34" charset="0"/>
              </a:rPr>
            </a:br>
            <a:r>
              <a:rPr lang="en-US" sz="1467" dirty="0">
                <a:solidFill>
                  <a:srgbClr val="545559"/>
                </a:solidFill>
                <a:latin typeface="Arial" panose="020B0604020202020204" pitchFamily="34" charset="0"/>
                <a:cs typeface="Arial" panose="020B0604020202020204" pitchFamily="34" charset="0"/>
              </a:rPr>
              <a:t>witness highest growth</a:t>
            </a:r>
          </a:p>
        </p:txBody>
      </p:sp>
      <p:sp>
        <p:nvSpPr>
          <p:cNvPr id="28" name="Rectangle 27"/>
          <p:cNvSpPr/>
          <p:nvPr/>
        </p:nvSpPr>
        <p:spPr>
          <a:xfrm>
            <a:off x="9610206" y="1103917"/>
            <a:ext cx="2248509" cy="543867"/>
          </a:xfrm>
          <a:prstGeom prst="rect">
            <a:avLst/>
          </a:prstGeom>
          <a:noFill/>
        </p:spPr>
        <p:txBody>
          <a:bodyPr wrap="square">
            <a:spAutoFit/>
          </a:bodyPr>
          <a:lstStyle/>
          <a:p>
            <a:pPr>
              <a:spcAft>
                <a:spcPts val="800"/>
              </a:spcAft>
            </a:pPr>
            <a:r>
              <a:rPr lang="en-US" sz="1467" dirty="0">
                <a:solidFill>
                  <a:srgbClr val="545559"/>
                </a:solidFill>
                <a:latin typeface="Arial" panose="020B0604020202020204" pitchFamily="34" charset="0"/>
                <a:cs typeface="Arial" panose="020B0604020202020204" pitchFamily="34" charset="0"/>
              </a:rPr>
              <a:t>Equal to a new</a:t>
            </a:r>
            <a:br>
              <a:rPr lang="en-US" sz="1467" dirty="0">
                <a:solidFill>
                  <a:srgbClr val="545559"/>
                </a:solidFill>
                <a:latin typeface="Arial" panose="020B0604020202020204" pitchFamily="34" charset="0"/>
                <a:cs typeface="Arial" panose="020B0604020202020204" pitchFamily="34" charset="0"/>
              </a:rPr>
            </a:br>
            <a:r>
              <a:rPr lang="en-US" sz="1467" dirty="0">
                <a:solidFill>
                  <a:srgbClr val="545559"/>
                </a:solidFill>
                <a:latin typeface="Arial" panose="020B0604020202020204" pitchFamily="34" charset="0"/>
                <a:cs typeface="Arial" panose="020B0604020202020204" pitchFamily="34" charset="0"/>
              </a:rPr>
              <a:t>city </a:t>
            </a:r>
            <a:r>
              <a:rPr lang="en-US" sz="1467" b="1" dirty="0">
                <a:solidFill>
                  <a:srgbClr val="545559"/>
                </a:solidFill>
                <a:latin typeface="Arial" panose="020B0604020202020204" pitchFamily="34" charset="0"/>
                <a:cs typeface="Arial" panose="020B0604020202020204" pitchFamily="34" charset="0"/>
              </a:rPr>
              <a:t>every 5 days</a:t>
            </a:r>
            <a:endParaRPr lang="en-US" sz="1467" dirty="0">
              <a:solidFill>
                <a:srgbClr val="545559"/>
              </a:solidFill>
              <a:latin typeface="Arial" panose="020B0604020202020204" pitchFamily="34" charset="0"/>
              <a:cs typeface="Arial" panose="020B0604020202020204" pitchFamily="34" charset="0"/>
            </a:endParaRPr>
          </a:p>
        </p:txBody>
      </p:sp>
      <p:sp>
        <p:nvSpPr>
          <p:cNvPr id="29" name="TextBox 28"/>
          <p:cNvSpPr txBox="1"/>
          <p:nvPr/>
        </p:nvSpPr>
        <p:spPr>
          <a:xfrm>
            <a:off x="9610205" y="1659231"/>
            <a:ext cx="2707816" cy="543867"/>
          </a:xfrm>
          <a:prstGeom prst="rect">
            <a:avLst/>
          </a:prstGeom>
          <a:noFill/>
        </p:spPr>
        <p:txBody>
          <a:bodyPr wrap="square" rtlCol="0">
            <a:spAutoFit/>
          </a:bodyPr>
          <a:lstStyle/>
          <a:p>
            <a:pPr>
              <a:spcAft>
                <a:spcPts val="800"/>
              </a:spcAft>
            </a:pPr>
            <a:r>
              <a:rPr lang="en-US" sz="1467" dirty="0">
                <a:solidFill>
                  <a:srgbClr val="545559"/>
                </a:solidFill>
                <a:latin typeface="Arial" panose="020B0604020202020204" pitchFamily="34" charset="0"/>
                <a:cs typeface="Arial" panose="020B0604020202020204" pitchFamily="34" charset="0"/>
              </a:rPr>
              <a:t>Middle-class purchasing power to </a:t>
            </a:r>
            <a:r>
              <a:rPr lang="en-US" sz="1467" b="1" dirty="0">
                <a:solidFill>
                  <a:srgbClr val="545559"/>
                </a:solidFill>
                <a:latin typeface="Arial" panose="020B0604020202020204" pitchFamily="34" charset="0"/>
                <a:cs typeface="Arial" panose="020B0604020202020204" pitchFamily="34" charset="0"/>
              </a:rPr>
              <a:t>triple</a:t>
            </a:r>
            <a:endParaRPr lang="en-US" sz="1467" dirty="0">
              <a:solidFill>
                <a:srgbClr val="545559"/>
              </a:solidFill>
              <a:latin typeface="Arial" panose="020B0604020202020204" pitchFamily="34" charset="0"/>
              <a:cs typeface="Arial" panose="020B0604020202020204" pitchFamily="34" charset="0"/>
            </a:endParaRPr>
          </a:p>
        </p:txBody>
      </p:sp>
      <p:cxnSp>
        <p:nvCxnSpPr>
          <p:cNvPr id="30" name="Straight Connector 29"/>
          <p:cNvCxnSpPr/>
          <p:nvPr/>
        </p:nvCxnSpPr>
        <p:spPr>
          <a:xfrm flipH="1">
            <a:off x="9734251" y="1658529"/>
            <a:ext cx="2275675" cy="0"/>
          </a:xfrm>
          <a:prstGeom prst="line">
            <a:avLst/>
          </a:prstGeom>
          <a:ln w="3175" cmpd="sng">
            <a:solidFill>
              <a:srgbClr val="00637A"/>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9734251" y="1102922"/>
            <a:ext cx="2282125" cy="1"/>
          </a:xfrm>
          <a:prstGeom prst="line">
            <a:avLst/>
          </a:prstGeom>
          <a:ln w="3175" cmpd="sng">
            <a:solidFill>
              <a:srgbClr val="00637A"/>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9734251" y="2216739"/>
            <a:ext cx="2275675" cy="0"/>
          </a:xfrm>
          <a:prstGeom prst="line">
            <a:avLst/>
          </a:prstGeom>
          <a:ln w="3175" cmpd="sng">
            <a:solidFill>
              <a:srgbClr val="00637A"/>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9734251" y="2815252"/>
            <a:ext cx="2275675" cy="0"/>
          </a:xfrm>
          <a:prstGeom prst="line">
            <a:avLst/>
          </a:prstGeom>
          <a:ln w="3175" cmpd="sng">
            <a:solidFill>
              <a:srgbClr val="0063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437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ex_blue_backgroun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4058"/>
            <a:ext cx="12192000" cy="5143500"/>
          </a:xfrm>
          <a:prstGeom prst="rect">
            <a:avLst/>
          </a:prstGeom>
        </p:spPr>
      </p:pic>
      <p:sp>
        <p:nvSpPr>
          <p:cNvPr id="2" name="Title 1"/>
          <p:cNvSpPr>
            <a:spLocks noGrp="1"/>
          </p:cNvSpPr>
          <p:nvPr>
            <p:ph type="title"/>
          </p:nvPr>
        </p:nvSpPr>
        <p:spPr/>
        <p:txBody>
          <a:bodyPr/>
          <a:lstStyle/>
          <a:p>
            <a:r>
              <a:rPr lang="en-US" dirty="0"/>
              <a:t>Solution overview</a:t>
            </a:r>
          </a:p>
        </p:txBody>
      </p:sp>
      <p:pic>
        <p:nvPicPr>
          <p:cNvPr id="4" name="Picture 3" descr="cylind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6668996" y="2000016"/>
            <a:ext cx="614657" cy="575176"/>
          </a:xfrm>
          <a:prstGeom prst="rect">
            <a:avLst/>
          </a:prstGeom>
        </p:spPr>
      </p:pic>
      <p:grpSp>
        <p:nvGrpSpPr>
          <p:cNvPr id="19" name="Group 18"/>
          <p:cNvGrpSpPr/>
          <p:nvPr/>
        </p:nvGrpSpPr>
        <p:grpSpPr>
          <a:xfrm>
            <a:off x="-995" y="2847594"/>
            <a:ext cx="12209929" cy="948428"/>
            <a:chOff x="-747" y="2833189"/>
            <a:chExt cx="9157447" cy="731521"/>
          </a:xfrm>
        </p:grpSpPr>
        <p:pic>
          <p:nvPicPr>
            <p:cNvPr id="5" name="Picture 4" descr="http://www.ge-ip.com/userfiles/image/cpg_topBanner1.jpg"/>
            <p:cNvPicPr>
              <a:picLocks noChangeAspect="1" noChangeArrowheads="1"/>
            </p:cNvPicPr>
            <p:nvPr/>
          </p:nvPicPr>
          <p:blipFill rotWithShape="1">
            <a:blip r:embed="rId4" cstate="screen">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l="-29420"/>
            <a:stretch/>
          </p:blipFill>
          <p:spPr bwMode="auto">
            <a:xfrm>
              <a:off x="5127063" y="2835005"/>
              <a:ext cx="4029637" cy="7278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totallandscapecare.com/files/2013/06/Topcon_Landscape_PtCloud1-1024x714.jpg"/>
            <p:cNvPicPr>
              <a:picLocks noChangeAspect="1" noChangeArrowheads="1"/>
            </p:cNvPicPr>
            <p:nvPr/>
          </p:nvPicPr>
          <p:blipFill rotWithShape="1">
            <a:blip r:embed="rId6" cstate="screen">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r="-5731"/>
            <a:stretch/>
          </p:blipFill>
          <p:spPr bwMode="auto">
            <a:xfrm>
              <a:off x="-747" y="2835004"/>
              <a:ext cx="3240741" cy="72970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645769" y="2833189"/>
              <a:ext cx="1943100" cy="729706"/>
            </a:xfrm>
            <a:prstGeom prst="rect">
              <a:avLst/>
            </a:prstGeom>
            <a:gradFill>
              <a:gsLst>
                <a:gs pos="0">
                  <a:schemeClr val="accent2">
                    <a:alpha val="0"/>
                  </a:schemeClr>
                </a:gs>
                <a:gs pos="100000">
                  <a:schemeClr val="accent6">
                    <a:lumMod val="50000"/>
                  </a:schemeClr>
                </a:gs>
              </a:gsLst>
              <a:lin ang="6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7"/>
            <p:cNvSpPr/>
            <p:nvPr/>
          </p:nvSpPr>
          <p:spPr>
            <a:xfrm rot="10800000">
              <a:off x="5644778" y="2833190"/>
              <a:ext cx="1943100" cy="731520"/>
            </a:xfrm>
            <a:prstGeom prst="rect">
              <a:avLst/>
            </a:prstGeom>
            <a:gradFill>
              <a:gsLst>
                <a:gs pos="0">
                  <a:schemeClr val="tx1">
                    <a:lumMod val="20000"/>
                    <a:lumOff val="80000"/>
                    <a:alpha val="0"/>
                  </a:schemeClr>
                </a:gs>
                <a:gs pos="100000">
                  <a:schemeClr val="tx1">
                    <a:lumMod val="50000"/>
                  </a:schemeClr>
                </a:gs>
              </a:gsLst>
              <a:lin ang="6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sp>
        <p:nvSpPr>
          <p:cNvPr id="12" name="Rectangle 11"/>
          <p:cNvSpPr/>
          <p:nvPr/>
        </p:nvSpPr>
        <p:spPr>
          <a:xfrm>
            <a:off x="481441" y="4022790"/>
            <a:ext cx="3341260" cy="1641796"/>
          </a:xfrm>
          <a:prstGeom prst="rect">
            <a:avLst/>
          </a:prstGeom>
        </p:spPr>
        <p:txBody>
          <a:bodyPr wrap="square" lIns="0" tIns="0" rIns="0" bIns="0">
            <a:spAutoFit/>
          </a:bodyPr>
          <a:lstStyle/>
          <a:p>
            <a:pPr>
              <a:spcBef>
                <a:spcPts val="800"/>
              </a:spcBef>
              <a:spcAft>
                <a:spcPts val="800"/>
              </a:spcAft>
              <a:tabLst>
                <a:tab pos="1075240" algn="l"/>
              </a:tabLst>
            </a:pPr>
            <a:r>
              <a:rPr lang="en-US" sz="1867" dirty="0">
                <a:solidFill>
                  <a:srgbClr val="545559"/>
                </a:solidFill>
              </a:rPr>
              <a:t>Sensors that capture the world </a:t>
            </a:r>
            <a:br>
              <a:rPr lang="en-US" sz="1867" dirty="0">
                <a:solidFill>
                  <a:srgbClr val="545559"/>
                </a:solidFill>
              </a:rPr>
            </a:br>
            <a:r>
              <a:rPr lang="en-US" sz="1867" dirty="0">
                <a:solidFill>
                  <a:srgbClr val="545559"/>
                </a:solidFill>
              </a:rPr>
              <a:t>around us from land, sea, air and (fix) space</a:t>
            </a:r>
          </a:p>
          <a:p>
            <a:pPr>
              <a:spcBef>
                <a:spcPts val="800"/>
              </a:spcBef>
              <a:spcAft>
                <a:spcPts val="800"/>
              </a:spcAft>
            </a:pPr>
            <a:r>
              <a:rPr lang="en-US" sz="1867" dirty="0">
                <a:solidFill>
                  <a:srgbClr val="545559"/>
                </a:solidFill>
              </a:rPr>
              <a:t>Software to understand and act </a:t>
            </a:r>
            <a:br>
              <a:rPr lang="en-US" sz="1867" dirty="0">
                <a:solidFill>
                  <a:srgbClr val="545559"/>
                </a:solidFill>
              </a:rPr>
            </a:br>
            <a:r>
              <a:rPr lang="en-US" sz="1867" dirty="0">
                <a:solidFill>
                  <a:srgbClr val="545559"/>
                </a:solidFill>
              </a:rPr>
              <a:t>upon geo-referenced data</a:t>
            </a:r>
          </a:p>
        </p:txBody>
      </p:sp>
      <p:sp>
        <p:nvSpPr>
          <p:cNvPr id="13" name="TextBox 12"/>
          <p:cNvSpPr txBox="1"/>
          <p:nvPr/>
        </p:nvSpPr>
        <p:spPr>
          <a:xfrm>
            <a:off x="481440" y="2158547"/>
            <a:ext cx="3834085" cy="656462"/>
          </a:xfrm>
          <a:prstGeom prst="rect">
            <a:avLst/>
          </a:prstGeom>
          <a:noFill/>
        </p:spPr>
        <p:txBody>
          <a:bodyPr wrap="square" lIns="0" tIns="0" rIns="0" bIns="0" rtlCol="0">
            <a:spAutoFit/>
          </a:bodyPr>
          <a:lstStyle/>
          <a:p>
            <a:r>
              <a:rPr lang="en-US" sz="2133" b="1" dirty="0">
                <a:solidFill>
                  <a:schemeClr val="accent2"/>
                </a:solidFill>
              </a:rPr>
              <a:t>Geospatial Enterprise </a:t>
            </a:r>
            <a:br>
              <a:rPr lang="en-US" sz="2133" b="1" dirty="0">
                <a:solidFill>
                  <a:schemeClr val="accent2"/>
                </a:solidFill>
              </a:rPr>
            </a:br>
            <a:r>
              <a:rPr lang="en-US" sz="2133" b="1" dirty="0">
                <a:solidFill>
                  <a:schemeClr val="accent2"/>
                </a:solidFill>
              </a:rPr>
              <a:t>Solutions (GES)</a:t>
            </a:r>
          </a:p>
        </p:txBody>
      </p:sp>
      <p:sp>
        <p:nvSpPr>
          <p:cNvPr id="14" name="Rectangle 13"/>
          <p:cNvSpPr/>
          <p:nvPr/>
        </p:nvSpPr>
        <p:spPr>
          <a:xfrm>
            <a:off x="6890640" y="4022790"/>
            <a:ext cx="4820137" cy="1641796"/>
          </a:xfrm>
          <a:prstGeom prst="rect">
            <a:avLst/>
          </a:prstGeom>
        </p:spPr>
        <p:txBody>
          <a:bodyPr wrap="square" lIns="0" tIns="0" rIns="0" bIns="0">
            <a:spAutoFit/>
          </a:bodyPr>
          <a:lstStyle/>
          <a:p>
            <a:pPr algn="r">
              <a:spcBef>
                <a:spcPts val="800"/>
              </a:spcBef>
              <a:spcAft>
                <a:spcPts val="800"/>
              </a:spcAft>
              <a:tabLst>
                <a:tab pos="1451997" algn="l"/>
              </a:tabLst>
            </a:pPr>
            <a:r>
              <a:rPr lang="en-US" sz="1867" dirty="0">
                <a:solidFill>
                  <a:srgbClr val="545559"/>
                </a:solidFill>
              </a:rPr>
              <a:t>Sensors and software that</a:t>
            </a:r>
            <a:br>
              <a:rPr lang="en-US" sz="1867" dirty="0">
                <a:solidFill>
                  <a:srgbClr val="545559"/>
                </a:solidFill>
              </a:rPr>
            </a:br>
            <a:r>
              <a:rPr lang="en-US" sz="1867" dirty="0">
                <a:solidFill>
                  <a:srgbClr val="545559"/>
                </a:solidFill>
              </a:rPr>
              <a:t>optimize manufacturing processes</a:t>
            </a:r>
            <a:br>
              <a:rPr lang="en-US" sz="1867" dirty="0">
                <a:solidFill>
                  <a:srgbClr val="545559"/>
                </a:solidFill>
              </a:rPr>
            </a:br>
            <a:r>
              <a:rPr lang="en-US" sz="1867" dirty="0">
                <a:solidFill>
                  <a:srgbClr val="545559"/>
                </a:solidFill>
              </a:rPr>
              <a:t>and throughput</a:t>
            </a:r>
          </a:p>
          <a:p>
            <a:pPr algn="r">
              <a:spcBef>
                <a:spcPts val="800"/>
              </a:spcBef>
              <a:spcAft>
                <a:spcPts val="800"/>
              </a:spcAft>
              <a:tabLst>
                <a:tab pos="1451997" algn="l"/>
              </a:tabLst>
            </a:pPr>
            <a:r>
              <a:rPr lang="en-US" sz="1867" dirty="0">
                <a:solidFill>
                  <a:srgbClr val="545559"/>
                </a:solidFill>
              </a:rPr>
              <a:t>Software to design, construct and operate</a:t>
            </a:r>
            <a:br>
              <a:rPr lang="en-US" sz="1867" dirty="0">
                <a:solidFill>
                  <a:srgbClr val="545559"/>
                </a:solidFill>
              </a:rPr>
            </a:br>
            <a:r>
              <a:rPr lang="en-US" sz="1867" dirty="0">
                <a:solidFill>
                  <a:srgbClr val="545559"/>
                </a:solidFill>
              </a:rPr>
              <a:t>industrial plants and offshore facilities</a:t>
            </a:r>
          </a:p>
        </p:txBody>
      </p:sp>
      <p:sp>
        <p:nvSpPr>
          <p:cNvPr id="15" name="TextBox 14"/>
          <p:cNvSpPr txBox="1"/>
          <p:nvPr/>
        </p:nvSpPr>
        <p:spPr>
          <a:xfrm>
            <a:off x="7891810" y="2158547"/>
            <a:ext cx="3818965" cy="656462"/>
          </a:xfrm>
          <a:prstGeom prst="rect">
            <a:avLst/>
          </a:prstGeom>
          <a:noFill/>
        </p:spPr>
        <p:txBody>
          <a:bodyPr wrap="square" lIns="0" tIns="0" rIns="0" bIns="0" rtlCol="0">
            <a:spAutoFit/>
          </a:bodyPr>
          <a:lstStyle/>
          <a:p>
            <a:pPr algn="r"/>
            <a:r>
              <a:rPr lang="en-US" sz="2133" b="1" dirty="0">
                <a:solidFill>
                  <a:schemeClr val="accent1"/>
                </a:solidFill>
              </a:rPr>
              <a:t>Industrial Enterprise </a:t>
            </a:r>
            <a:br>
              <a:rPr lang="en-US" sz="2133" b="1" dirty="0">
                <a:solidFill>
                  <a:schemeClr val="accent1"/>
                </a:solidFill>
              </a:rPr>
            </a:br>
            <a:r>
              <a:rPr lang="en-US" sz="2133" b="1" dirty="0">
                <a:solidFill>
                  <a:schemeClr val="accent1"/>
                </a:solidFill>
              </a:rPr>
              <a:t>Solutions (IES)</a:t>
            </a:r>
          </a:p>
        </p:txBody>
      </p:sp>
      <p:sp>
        <p:nvSpPr>
          <p:cNvPr id="20" name="Content Placeholder 8"/>
          <p:cNvSpPr txBox="1">
            <a:spLocks/>
          </p:cNvSpPr>
          <p:nvPr/>
        </p:nvSpPr>
        <p:spPr>
          <a:xfrm>
            <a:off x="359835" y="1322706"/>
            <a:ext cx="11832167" cy="835841"/>
          </a:xfrm>
          <a:prstGeom prst="rect">
            <a:avLst/>
          </a:prstGeom>
        </p:spPr>
        <p:txBody>
          <a:bodyPr>
            <a:noAutofit/>
          </a:bodyPr>
          <a:lstStyle>
            <a:lvl1pPr marL="228600" indent="-228600" algn="l" defTabSz="685749" rtl="0" eaLnBrk="1" latinLnBrk="0" hangingPunct="1">
              <a:lnSpc>
                <a:spcPct val="100000"/>
              </a:lnSpc>
              <a:spcBef>
                <a:spcPts val="300"/>
              </a:spcBef>
              <a:spcAft>
                <a:spcPts val="300"/>
              </a:spcAft>
              <a:buClr>
                <a:schemeClr val="tx2"/>
              </a:buClr>
              <a:buFont typeface="Arial" panose="020B0604020202020204" pitchFamily="34" charset="0"/>
              <a:buChar char="•"/>
              <a:defRPr sz="1600" kern="1200">
                <a:solidFill>
                  <a:srgbClr val="545559"/>
                </a:solidFill>
                <a:latin typeface="+mn-lt"/>
                <a:ea typeface="+mn-ea"/>
                <a:cs typeface="+mn-cs"/>
              </a:defRPr>
            </a:lvl1pPr>
            <a:lvl2pPr marL="457200" indent="-228600" algn="l" defTabSz="685749" rtl="0" eaLnBrk="1" latinLnBrk="0" hangingPunct="1">
              <a:lnSpc>
                <a:spcPct val="100000"/>
              </a:lnSpc>
              <a:spcBef>
                <a:spcPts val="300"/>
              </a:spcBef>
              <a:spcAft>
                <a:spcPts val="300"/>
              </a:spcAft>
              <a:buClr>
                <a:srgbClr val="74B543"/>
              </a:buClr>
              <a:buFont typeface="Arial" panose="020B0604020202020204" pitchFamily="34" charset="0"/>
              <a:buChar char="•"/>
              <a:defRPr sz="1400" kern="1200">
                <a:solidFill>
                  <a:srgbClr val="545559"/>
                </a:solidFill>
                <a:latin typeface="+mn-lt"/>
                <a:ea typeface="+mn-ea"/>
                <a:cs typeface="+mn-cs"/>
              </a:defRPr>
            </a:lvl2pPr>
            <a:lvl3pPr marL="687388" indent="-230188" algn="l" defTabSz="685749" rtl="0" eaLnBrk="1" latinLnBrk="0" hangingPunct="1">
              <a:lnSpc>
                <a:spcPct val="100000"/>
              </a:lnSpc>
              <a:spcBef>
                <a:spcPts val="300"/>
              </a:spcBef>
              <a:spcAft>
                <a:spcPts val="300"/>
              </a:spcAft>
              <a:buClr>
                <a:srgbClr val="0098BA"/>
              </a:buClr>
              <a:buFont typeface="Arial" panose="020B0604020202020204" pitchFamily="34" charset="0"/>
              <a:buChar char="•"/>
              <a:defRPr sz="1200" kern="1200">
                <a:solidFill>
                  <a:srgbClr val="545559"/>
                </a:solidFill>
                <a:latin typeface="+mn-lt"/>
                <a:ea typeface="+mn-ea"/>
                <a:cs typeface="+mn-cs"/>
              </a:defRPr>
            </a:lvl3pPr>
            <a:lvl4pPr marL="914400" indent="-228600"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4pPr>
            <a:lvl5pPr marL="1144588" indent="-230188"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5pPr>
            <a:lvl6pPr marL="1371600" indent="-227013" algn="l" defTabSz="685749" rtl="0" eaLnBrk="1" latinLnBrk="0" hangingPunct="1">
              <a:lnSpc>
                <a:spcPct val="100000"/>
              </a:lnSpc>
              <a:spcBef>
                <a:spcPts val="300"/>
              </a:spcBef>
              <a:spcAft>
                <a:spcPts val="300"/>
              </a:spcAft>
              <a:buClr>
                <a:schemeClr val="tx2"/>
              </a:buClr>
              <a:buSzPct val="90000"/>
              <a:buFont typeface="Arial" panose="020B0604020202020204" pitchFamily="34" charset="0"/>
              <a:buChar char="•"/>
              <a:defRPr sz="1200" kern="1200">
                <a:solidFill>
                  <a:schemeClr val="tx2"/>
                </a:solidFill>
                <a:latin typeface="+mn-lt"/>
                <a:ea typeface="+mn-ea"/>
                <a:cs typeface="+mn-cs"/>
              </a:defRPr>
            </a:lvl6pPr>
            <a:lvl7pPr marL="16017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lang="en-US" sz="1200" kern="1200" dirty="0">
                <a:solidFill>
                  <a:schemeClr val="tx2"/>
                </a:solidFill>
                <a:latin typeface="+mn-lt"/>
                <a:ea typeface="+mn-ea"/>
                <a:cs typeface="+mn-cs"/>
              </a:defRPr>
            </a:lvl7pPr>
            <a:lvl8pPr marL="1828800" indent="-227013"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baseline="0">
                <a:solidFill>
                  <a:schemeClr val="tx2"/>
                </a:solidFill>
                <a:latin typeface="+mn-lt"/>
                <a:ea typeface="+mn-ea"/>
                <a:cs typeface="+mn-cs"/>
              </a:defRPr>
            </a:lvl8pPr>
            <a:lvl9pPr marL="20589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a:solidFill>
                  <a:schemeClr val="tx2"/>
                </a:solidFill>
                <a:latin typeface="+mn-lt"/>
                <a:ea typeface="+mn-ea"/>
                <a:cs typeface="+mn-cs"/>
              </a:defRPr>
            </a:lvl9pPr>
          </a:lstStyle>
          <a:p>
            <a:pPr marL="0" indent="0">
              <a:buNone/>
            </a:pPr>
            <a:r>
              <a:rPr lang="en-US" sz="2133" dirty="0"/>
              <a:t>Our solutions are concentrated in two application areas, with customers benefitting from our entire technology portfolio</a:t>
            </a:r>
          </a:p>
        </p:txBody>
      </p:sp>
      <p:sp>
        <p:nvSpPr>
          <p:cNvPr id="21" name="Teardrop 20"/>
          <p:cNvSpPr/>
          <p:nvPr/>
        </p:nvSpPr>
        <p:spPr>
          <a:xfrm rot="2670777">
            <a:off x="3621862" y="2033674"/>
            <a:ext cx="2573916" cy="2573913"/>
          </a:xfrm>
          <a:prstGeom prst="teardrop">
            <a:avLst/>
          </a:prstGeom>
          <a:solidFill>
            <a:schemeClr val="accent2"/>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2" name="Teardrop 21"/>
          <p:cNvSpPr/>
          <p:nvPr/>
        </p:nvSpPr>
        <p:spPr>
          <a:xfrm rot="13470777">
            <a:off x="5694453" y="2033673"/>
            <a:ext cx="2573916" cy="2573912"/>
          </a:xfrm>
          <a:prstGeom prst="teardrop">
            <a:avLst/>
          </a:prstGeom>
          <a:solidFill>
            <a:schemeClr val="accent1"/>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Diamond 22"/>
          <p:cNvSpPr/>
          <p:nvPr/>
        </p:nvSpPr>
        <p:spPr>
          <a:xfrm>
            <a:off x="5149239" y="2533231"/>
            <a:ext cx="1566333" cy="1574799"/>
          </a:xfrm>
          <a:prstGeom prst="diamond">
            <a:avLst/>
          </a:prstGeom>
          <a:gradFill flip="none" rotWithShape="1">
            <a:gsLst>
              <a:gs pos="0">
                <a:schemeClr val="accent2"/>
              </a:gs>
              <a:gs pos="100000">
                <a:schemeClr val="tx1"/>
              </a:gs>
            </a:gsLst>
            <a:lin ang="10800000" scaled="1"/>
            <a:tileRect/>
          </a:gra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solidFill>
                <a:schemeClr val="bg1"/>
              </a:solidFill>
            </a:endParaRPr>
          </a:p>
        </p:txBody>
      </p:sp>
      <p:sp>
        <p:nvSpPr>
          <p:cNvPr id="16" name="Rectangle 15"/>
          <p:cNvSpPr/>
          <p:nvPr/>
        </p:nvSpPr>
        <p:spPr>
          <a:xfrm>
            <a:off x="3711062" y="2834343"/>
            <a:ext cx="1914729" cy="941733"/>
          </a:xfrm>
          <a:prstGeom prst="rect">
            <a:avLst/>
          </a:prstGeom>
        </p:spPr>
        <p:txBody>
          <a:bodyPr wrap="square">
            <a:spAutoFit/>
          </a:bodyPr>
          <a:lstStyle/>
          <a:p>
            <a:pPr>
              <a:lnSpc>
                <a:spcPct val="70000"/>
              </a:lnSpc>
              <a:spcAft>
                <a:spcPts val="800"/>
              </a:spcAft>
            </a:pPr>
            <a:r>
              <a:rPr lang="en-US" sz="4800" b="1" dirty="0">
                <a:solidFill>
                  <a:schemeClr val="bg1"/>
                </a:solidFill>
                <a:latin typeface="Arial" panose="020B0604020202020204" pitchFamily="34" charset="0"/>
                <a:cs typeface="Arial" panose="020B0604020202020204" pitchFamily="34" charset="0"/>
              </a:rPr>
              <a:t>50%</a:t>
            </a:r>
          </a:p>
          <a:p>
            <a:pPr>
              <a:lnSpc>
                <a:spcPct val="70000"/>
              </a:lnSpc>
              <a:spcAft>
                <a:spcPts val="800"/>
              </a:spcAft>
            </a:pPr>
            <a:r>
              <a:rPr lang="en-US" sz="2133" b="1" dirty="0">
                <a:solidFill>
                  <a:schemeClr val="bg1"/>
                </a:solidFill>
                <a:latin typeface="Arial" panose="020B0604020202020204" pitchFamily="34" charset="0"/>
                <a:cs typeface="Arial" panose="020B0604020202020204" pitchFamily="34" charset="0"/>
              </a:rPr>
              <a:t>of sales</a:t>
            </a:r>
            <a:endParaRPr lang="en-US" sz="2133" dirty="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6715573" y="2834343"/>
            <a:ext cx="1914729" cy="941733"/>
          </a:xfrm>
          <a:prstGeom prst="rect">
            <a:avLst/>
          </a:prstGeom>
        </p:spPr>
        <p:txBody>
          <a:bodyPr wrap="square">
            <a:spAutoFit/>
          </a:bodyPr>
          <a:lstStyle/>
          <a:p>
            <a:pPr>
              <a:lnSpc>
                <a:spcPct val="70000"/>
              </a:lnSpc>
              <a:spcAft>
                <a:spcPts val="800"/>
              </a:spcAft>
            </a:pPr>
            <a:r>
              <a:rPr lang="en-US" sz="4800" b="1" dirty="0">
                <a:solidFill>
                  <a:schemeClr val="bg1"/>
                </a:solidFill>
                <a:latin typeface="Arial" panose="020B0604020202020204" pitchFamily="34" charset="0"/>
                <a:cs typeface="Arial" panose="020B0604020202020204" pitchFamily="34" charset="0"/>
              </a:rPr>
              <a:t>50%</a:t>
            </a:r>
          </a:p>
          <a:p>
            <a:pPr>
              <a:lnSpc>
                <a:spcPct val="70000"/>
              </a:lnSpc>
              <a:spcAft>
                <a:spcPts val="800"/>
              </a:spcAft>
            </a:pPr>
            <a:r>
              <a:rPr lang="en-US" sz="2133" b="1" dirty="0">
                <a:solidFill>
                  <a:schemeClr val="bg1"/>
                </a:solidFill>
                <a:latin typeface="Arial" panose="020B0604020202020204" pitchFamily="34" charset="0"/>
                <a:cs typeface="Arial" panose="020B0604020202020204" pitchFamily="34" charset="0"/>
              </a:rPr>
              <a:t>of sales</a:t>
            </a:r>
            <a:endParaRPr lang="en-US" sz="2133"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99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descr="hex_general_p11.png"/>
          <p:cNvPicPr>
            <a:picLocks noChangeAspect="1"/>
          </p:cNvPicPr>
          <p:nvPr/>
        </p:nvPicPr>
        <p:blipFill rotWithShape="1">
          <a:blip r:embed="rId2" cstate="print">
            <a:extLst>
              <a:ext uri="{28A0092B-C50C-407E-A947-70E740481C1C}">
                <a14:useLocalDpi xmlns:a14="http://schemas.microsoft.com/office/drawing/2010/main" val="0"/>
              </a:ext>
            </a:extLst>
          </a:blip>
          <a:srcRect t="60073"/>
          <a:stretch/>
        </p:blipFill>
        <p:spPr>
          <a:xfrm>
            <a:off x="1" y="3878495"/>
            <a:ext cx="12192000" cy="2053615"/>
          </a:xfrm>
          <a:prstGeom prst="rect">
            <a:avLst/>
          </a:prstGeom>
        </p:spPr>
      </p:pic>
      <p:sp>
        <p:nvSpPr>
          <p:cNvPr id="4" name="Title 3"/>
          <p:cNvSpPr>
            <a:spLocks noGrp="1"/>
          </p:cNvSpPr>
          <p:nvPr>
            <p:ph type="title"/>
          </p:nvPr>
        </p:nvSpPr>
        <p:spPr/>
        <p:txBody>
          <a:bodyPr/>
          <a:lstStyle/>
          <a:p>
            <a:r>
              <a:rPr lang="en-US" dirty="0"/>
              <a:t>Fast facts about our Geospatial Enterprise Solutions</a:t>
            </a:r>
            <a:endParaRPr lang="en-US" strike="sngStrike" dirty="0"/>
          </a:p>
        </p:txBody>
      </p:sp>
      <p:sp>
        <p:nvSpPr>
          <p:cNvPr id="38" name="Content Placeholder 8"/>
          <p:cNvSpPr txBox="1">
            <a:spLocks/>
          </p:cNvSpPr>
          <p:nvPr/>
        </p:nvSpPr>
        <p:spPr>
          <a:xfrm>
            <a:off x="386790" y="1614395"/>
            <a:ext cx="3187407" cy="2307040"/>
          </a:xfrm>
          <a:prstGeom prst="rect">
            <a:avLst/>
          </a:prstGeom>
        </p:spPr>
        <p:txBody>
          <a:bodyPr>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Font typeface="Arial" panose="020B0604020202020204" pitchFamily="34" charset="0"/>
              <a:buChar char="•"/>
              <a:defRPr sz="1300"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8163" indent="-148163">
              <a:lnSpc>
                <a:spcPct val="100000"/>
              </a:lnSpc>
              <a:spcBef>
                <a:spcPts val="267"/>
              </a:spcBef>
              <a:spcAft>
                <a:spcPts val="267"/>
              </a:spcAft>
              <a:buClr>
                <a:schemeClr val="accent1"/>
              </a:buClr>
              <a:buFont typeface="Arial" panose="020B0604020202020204" pitchFamily="34" charset="0"/>
              <a:buChar char="•"/>
            </a:pPr>
            <a:r>
              <a:rPr lang="en-US" sz="1733" dirty="0"/>
              <a:t>Surveying</a:t>
            </a:r>
          </a:p>
          <a:p>
            <a:pPr marL="148163" indent="-148163">
              <a:lnSpc>
                <a:spcPct val="100000"/>
              </a:lnSpc>
              <a:spcBef>
                <a:spcPts val="267"/>
              </a:spcBef>
              <a:spcAft>
                <a:spcPts val="267"/>
              </a:spcAft>
              <a:buClr>
                <a:schemeClr val="accent1"/>
              </a:buClr>
              <a:buFont typeface="Arial" panose="020B0604020202020204" pitchFamily="34" charset="0"/>
              <a:buChar char="•"/>
            </a:pPr>
            <a:r>
              <a:rPr lang="en-US" sz="1733" dirty="0"/>
              <a:t>Infrastructure/construction </a:t>
            </a:r>
          </a:p>
          <a:p>
            <a:pPr marL="148163" indent="-148163">
              <a:lnSpc>
                <a:spcPct val="100000"/>
              </a:lnSpc>
              <a:spcBef>
                <a:spcPts val="267"/>
              </a:spcBef>
              <a:spcAft>
                <a:spcPts val="267"/>
              </a:spcAft>
              <a:buClr>
                <a:schemeClr val="accent1"/>
              </a:buClr>
              <a:buFont typeface="Arial" panose="020B0604020202020204" pitchFamily="34" charset="0"/>
              <a:buChar char="•"/>
            </a:pPr>
            <a:r>
              <a:rPr lang="en-US" sz="1733" dirty="0"/>
              <a:t>Safety </a:t>
            </a:r>
          </a:p>
          <a:p>
            <a:pPr marL="148163" indent="-148163">
              <a:lnSpc>
                <a:spcPct val="100000"/>
              </a:lnSpc>
              <a:spcBef>
                <a:spcPts val="267"/>
              </a:spcBef>
              <a:spcAft>
                <a:spcPts val="267"/>
              </a:spcAft>
              <a:buClr>
                <a:schemeClr val="accent1"/>
              </a:buClr>
              <a:buFont typeface="Arial" panose="020B0604020202020204" pitchFamily="34" charset="0"/>
              <a:buChar char="•"/>
            </a:pPr>
            <a:r>
              <a:rPr lang="en-US" sz="1733" dirty="0"/>
              <a:t>Mining</a:t>
            </a:r>
          </a:p>
          <a:p>
            <a:pPr marL="148163" indent="-148163">
              <a:lnSpc>
                <a:spcPct val="100000"/>
              </a:lnSpc>
              <a:spcBef>
                <a:spcPts val="267"/>
              </a:spcBef>
              <a:spcAft>
                <a:spcPts val="267"/>
              </a:spcAft>
              <a:buClr>
                <a:schemeClr val="accent1"/>
              </a:buClr>
              <a:buFont typeface="Arial" panose="020B0604020202020204" pitchFamily="34" charset="0"/>
              <a:buChar char="•"/>
            </a:pPr>
            <a:r>
              <a:rPr lang="en-US" sz="1733" dirty="0"/>
              <a:t>Agriculture</a:t>
            </a:r>
          </a:p>
          <a:p>
            <a:pPr marL="148163" indent="-148163">
              <a:lnSpc>
                <a:spcPct val="100000"/>
              </a:lnSpc>
              <a:spcBef>
                <a:spcPts val="267"/>
              </a:spcBef>
              <a:spcAft>
                <a:spcPts val="267"/>
              </a:spcAft>
              <a:buClr>
                <a:schemeClr val="accent1"/>
              </a:buClr>
              <a:buFont typeface="Arial" panose="020B0604020202020204" pitchFamily="34" charset="0"/>
              <a:buChar char="•"/>
            </a:pPr>
            <a:r>
              <a:rPr lang="en-US" sz="1733" dirty="0"/>
              <a:t>Defence</a:t>
            </a:r>
          </a:p>
          <a:p>
            <a:pPr lvl="1">
              <a:lnSpc>
                <a:spcPct val="100000"/>
              </a:lnSpc>
              <a:spcBef>
                <a:spcPts val="267"/>
              </a:spcBef>
              <a:spcAft>
                <a:spcPts val="267"/>
              </a:spcAft>
              <a:buClr>
                <a:schemeClr val="accent1"/>
              </a:buClr>
            </a:pPr>
            <a:endParaRPr lang="en-US" sz="1733" dirty="0"/>
          </a:p>
          <a:p>
            <a:pPr marL="380990" indent="-380990">
              <a:lnSpc>
                <a:spcPct val="100000"/>
              </a:lnSpc>
              <a:spcBef>
                <a:spcPts val="267"/>
              </a:spcBef>
              <a:spcAft>
                <a:spcPts val="267"/>
              </a:spcAft>
              <a:buFont typeface="Arial" panose="020B0604020202020204" pitchFamily="34" charset="0"/>
              <a:buChar char="•"/>
            </a:pPr>
            <a:endParaRPr lang="en-US" sz="2133" dirty="0"/>
          </a:p>
        </p:txBody>
      </p:sp>
      <p:sp>
        <p:nvSpPr>
          <p:cNvPr id="39" name="Rectangle 38"/>
          <p:cNvSpPr/>
          <p:nvPr/>
        </p:nvSpPr>
        <p:spPr>
          <a:xfrm>
            <a:off x="3736460" y="1614396"/>
            <a:ext cx="4790773" cy="3107967"/>
          </a:xfrm>
          <a:prstGeom prst="rect">
            <a:avLst/>
          </a:prstGeom>
        </p:spPr>
        <p:txBody>
          <a:bodyPr wrap="square">
            <a:spAutoFit/>
          </a:bodyPr>
          <a:lstStyle/>
          <a:p>
            <a:pPr marL="148163"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GIS (geographic information systems)</a:t>
            </a:r>
          </a:p>
          <a:p>
            <a:pPr marL="148163"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Mapping and 3D modelling</a:t>
            </a:r>
          </a:p>
          <a:p>
            <a:pPr marL="148163"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Surveying, scanning and monitoring</a:t>
            </a:r>
          </a:p>
          <a:p>
            <a:pPr marL="148163"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Positioning</a:t>
            </a:r>
          </a:p>
          <a:p>
            <a:pPr marL="148163"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Analytics</a:t>
            </a:r>
          </a:p>
          <a:p>
            <a:pPr marL="148163"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Machine control</a:t>
            </a:r>
          </a:p>
          <a:p>
            <a:pPr marL="148163"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Computer-aided dispatch</a:t>
            </a:r>
          </a:p>
          <a:p>
            <a:pPr marL="148163"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Decision-support software</a:t>
            </a:r>
          </a:p>
          <a:p>
            <a:pPr marL="309026" indent="-309026">
              <a:spcBef>
                <a:spcPts val="267"/>
              </a:spcBef>
              <a:spcAft>
                <a:spcPts val="267"/>
              </a:spcAft>
              <a:buClr>
                <a:schemeClr val="accent1"/>
              </a:buClr>
              <a:buFont typeface="Arial" panose="020B0604020202020204" pitchFamily="34" charset="0"/>
              <a:buChar char="•"/>
            </a:pPr>
            <a:endParaRPr lang="en-US" sz="1733" dirty="0">
              <a:solidFill>
                <a:srgbClr val="545559"/>
              </a:solidFill>
            </a:endParaRPr>
          </a:p>
        </p:txBody>
      </p:sp>
      <p:sp>
        <p:nvSpPr>
          <p:cNvPr id="41" name="Rectangle 40"/>
          <p:cNvSpPr/>
          <p:nvPr/>
        </p:nvSpPr>
        <p:spPr>
          <a:xfrm>
            <a:off x="386789" y="1364120"/>
            <a:ext cx="3381115" cy="322076"/>
          </a:xfrm>
          <a:prstGeom prst="rect">
            <a:avLst/>
          </a:prstGeom>
        </p:spPr>
        <p:txBody>
          <a:bodyPr wrap="square">
            <a:spAutoFit/>
          </a:bodyPr>
          <a:lstStyle/>
          <a:p>
            <a:pPr>
              <a:lnSpc>
                <a:spcPct val="70000"/>
              </a:lnSpc>
              <a:spcBef>
                <a:spcPts val="800"/>
              </a:spcBef>
              <a:spcAft>
                <a:spcPts val="133"/>
              </a:spcAft>
            </a:pPr>
            <a:r>
              <a:rPr lang="en-US" sz="2133" b="1" dirty="0">
                <a:solidFill>
                  <a:srgbClr val="74B543"/>
                </a:solidFill>
              </a:rPr>
              <a:t>Industries Served</a:t>
            </a:r>
          </a:p>
        </p:txBody>
      </p:sp>
      <p:sp>
        <p:nvSpPr>
          <p:cNvPr id="42" name="Rectangle 41"/>
          <p:cNvSpPr/>
          <p:nvPr/>
        </p:nvSpPr>
        <p:spPr>
          <a:xfrm>
            <a:off x="3736460" y="1364119"/>
            <a:ext cx="3381115" cy="322076"/>
          </a:xfrm>
          <a:prstGeom prst="rect">
            <a:avLst/>
          </a:prstGeom>
        </p:spPr>
        <p:txBody>
          <a:bodyPr wrap="square">
            <a:spAutoFit/>
          </a:bodyPr>
          <a:lstStyle/>
          <a:p>
            <a:pPr>
              <a:lnSpc>
                <a:spcPct val="70000"/>
              </a:lnSpc>
              <a:spcBef>
                <a:spcPts val="800"/>
              </a:spcBef>
              <a:spcAft>
                <a:spcPts val="133"/>
              </a:spcAft>
            </a:pPr>
            <a:r>
              <a:rPr lang="en-US" sz="2133" b="1" dirty="0">
                <a:solidFill>
                  <a:srgbClr val="74B543"/>
                </a:solidFill>
              </a:rPr>
              <a:t>Core</a:t>
            </a:r>
            <a:r>
              <a:rPr lang="en-US" sz="2133" b="1" dirty="0">
                <a:solidFill>
                  <a:srgbClr val="545559"/>
                </a:solidFill>
              </a:rPr>
              <a:t> </a:t>
            </a:r>
            <a:r>
              <a:rPr lang="en-US" sz="2133" b="1" dirty="0">
                <a:solidFill>
                  <a:srgbClr val="74B543"/>
                </a:solidFill>
              </a:rPr>
              <a:t>Technologies</a:t>
            </a:r>
          </a:p>
        </p:txBody>
      </p:sp>
      <p:sp>
        <p:nvSpPr>
          <p:cNvPr id="40" name="Content Placeholder 8"/>
          <p:cNvSpPr txBox="1">
            <a:spLocks/>
          </p:cNvSpPr>
          <p:nvPr/>
        </p:nvSpPr>
        <p:spPr>
          <a:xfrm>
            <a:off x="8493846" y="1353533"/>
            <a:ext cx="2989209" cy="290220"/>
          </a:xfrm>
          <a:prstGeom prst="rect">
            <a:avLst/>
          </a:prstGeom>
        </p:spPr>
        <p:txBody>
          <a:bodyPr lIns="0" tIns="0" rIns="0" bIns="0">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Font typeface="Arial" panose="020B0604020202020204" pitchFamily="34" charset="0"/>
              <a:buChar char="•"/>
              <a:defRPr sz="1300"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800"/>
              </a:spcBef>
              <a:spcAft>
                <a:spcPts val="800"/>
              </a:spcAft>
            </a:pPr>
            <a:r>
              <a:rPr lang="en-US" sz="2133" b="1" dirty="0">
                <a:solidFill>
                  <a:srgbClr val="74B543"/>
                </a:solidFill>
              </a:rPr>
              <a:t>Sales</a:t>
            </a:r>
          </a:p>
        </p:txBody>
      </p:sp>
      <p:sp>
        <p:nvSpPr>
          <p:cNvPr id="43" name="Content Placeholder 8"/>
          <p:cNvSpPr txBox="1">
            <a:spLocks/>
          </p:cNvSpPr>
          <p:nvPr/>
        </p:nvSpPr>
        <p:spPr>
          <a:xfrm>
            <a:off x="8524733" y="1761390"/>
            <a:ext cx="3073209" cy="506927"/>
          </a:xfrm>
          <a:prstGeom prst="rect">
            <a:avLst/>
          </a:prstGeom>
        </p:spPr>
        <p:txBody>
          <a:bodyPr lIns="0" tIns="0" rIns="0" bIns="0">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Font typeface="Arial" panose="020B0604020202020204" pitchFamily="34" charset="0"/>
              <a:buChar char="•"/>
              <a:defRPr sz="1300"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267"/>
              </a:spcBef>
              <a:spcAft>
                <a:spcPts val="267"/>
              </a:spcAft>
              <a:buClr>
                <a:schemeClr val="accent1"/>
              </a:buClr>
            </a:pPr>
            <a:r>
              <a:rPr lang="en-US" sz="1600" dirty="0"/>
              <a:t>1.6bn EUR (50% of total)</a:t>
            </a:r>
          </a:p>
        </p:txBody>
      </p:sp>
      <p:grpSp>
        <p:nvGrpSpPr>
          <p:cNvPr id="44" name="Group 43"/>
          <p:cNvGrpSpPr/>
          <p:nvPr/>
        </p:nvGrpSpPr>
        <p:grpSpPr>
          <a:xfrm>
            <a:off x="8459977" y="3756223"/>
            <a:ext cx="2667763" cy="523220"/>
            <a:chOff x="6779157" y="5490770"/>
            <a:chExt cx="2000822" cy="523219"/>
          </a:xfrm>
        </p:grpSpPr>
        <p:sp>
          <p:nvSpPr>
            <p:cNvPr id="45" name="Snip Single Corner Rectangle 44"/>
            <p:cNvSpPr/>
            <p:nvPr/>
          </p:nvSpPr>
          <p:spPr>
            <a:xfrm>
              <a:off x="6808988" y="5527000"/>
              <a:ext cx="1970991" cy="457200"/>
            </a:xfrm>
            <a:prstGeom prst="snip1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6" name="TextBox 45"/>
            <p:cNvSpPr txBox="1"/>
            <p:nvPr/>
          </p:nvSpPr>
          <p:spPr>
            <a:xfrm>
              <a:off x="6779157" y="5490770"/>
              <a:ext cx="1474202" cy="523219"/>
            </a:xfrm>
            <a:prstGeom prst="rect">
              <a:avLst/>
            </a:prstGeom>
            <a:noFill/>
          </p:spPr>
          <p:txBody>
            <a:bodyPr wrap="none" rtlCol="0">
              <a:spAutoFit/>
            </a:bodyPr>
            <a:lstStyle/>
            <a:p>
              <a:r>
                <a:rPr lang="en-US" sz="1400" dirty="0">
                  <a:solidFill>
                    <a:schemeClr val="bg1"/>
                  </a:solidFill>
                </a:rPr>
                <a:t>Emerging markets </a:t>
              </a:r>
              <a:r>
                <a:rPr lang="en-US" sz="1400" dirty="0">
                  <a:solidFill>
                    <a:srgbClr val="FFFFFF"/>
                  </a:solidFill>
                </a:rPr>
                <a:t>(%)</a:t>
              </a:r>
            </a:p>
            <a:p>
              <a:endParaRPr lang="en-US" sz="1400" dirty="0">
                <a:solidFill>
                  <a:schemeClr val="bg1"/>
                </a:solidFill>
              </a:endParaRPr>
            </a:p>
          </p:txBody>
        </p:sp>
        <p:grpSp>
          <p:nvGrpSpPr>
            <p:cNvPr id="47" name="Group 46"/>
            <p:cNvGrpSpPr/>
            <p:nvPr/>
          </p:nvGrpSpPr>
          <p:grpSpPr>
            <a:xfrm>
              <a:off x="6810543" y="5730640"/>
              <a:ext cx="1969436" cy="248253"/>
              <a:chOff x="6546287" y="3817344"/>
              <a:chExt cx="1969436" cy="248253"/>
            </a:xfrm>
          </p:grpSpPr>
          <p:sp>
            <p:nvSpPr>
              <p:cNvPr id="48" name="Rectangle 47"/>
              <p:cNvSpPr/>
              <p:nvPr/>
            </p:nvSpPr>
            <p:spPr>
              <a:xfrm>
                <a:off x="6546287" y="3817344"/>
                <a:ext cx="1969436" cy="24825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49" name="Rectangle 48"/>
              <p:cNvSpPr/>
              <p:nvPr/>
            </p:nvSpPr>
            <p:spPr>
              <a:xfrm>
                <a:off x="6619783" y="3869529"/>
                <a:ext cx="1828800" cy="143883"/>
              </a:xfrm>
              <a:prstGeom prst="rect">
                <a:avLst/>
              </a:prstGeom>
              <a:solidFill>
                <a:schemeClr val="bg1">
                  <a:lumMod val="95000"/>
                </a:schemeClr>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50" name="Rectangle 49"/>
              <p:cNvSpPr/>
              <p:nvPr/>
            </p:nvSpPr>
            <p:spPr>
              <a:xfrm>
                <a:off x="6603201" y="3869673"/>
                <a:ext cx="731423" cy="143594"/>
              </a:xfrm>
              <a:prstGeom prst="rect">
                <a:avLst/>
              </a:prstGeom>
              <a:solidFill>
                <a:schemeClr val="accent2"/>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grpSp>
      </p:grpSp>
      <p:grpSp>
        <p:nvGrpSpPr>
          <p:cNvPr id="51" name="Group 50"/>
          <p:cNvGrpSpPr/>
          <p:nvPr/>
        </p:nvGrpSpPr>
        <p:grpSpPr>
          <a:xfrm>
            <a:off x="8459980" y="3181975"/>
            <a:ext cx="2684697" cy="523220"/>
            <a:chOff x="2490881" y="5490770"/>
            <a:chExt cx="2013523" cy="523220"/>
          </a:xfrm>
        </p:grpSpPr>
        <p:sp>
          <p:nvSpPr>
            <p:cNvPr id="52" name="Snip Single Corner Rectangle 51"/>
            <p:cNvSpPr/>
            <p:nvPr/>
          </p:nvSpPr>
          <p:spPr>
            <a:xfrm>
              <a:off x="2533412" y="5527000"/>
              <a:ext cx="1970992" cy="457200"/>
            </a:xfrm>
            <a:prstGeom prst="snip1Rect">
              <a:avLst/>
            </a:prstGeom>
            <a:solidFill>
              <a:srgbClr val="A6A6A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3" name="TextBox 52"/>
            <p:cNvSpPr txBox="1"/>
            <p:nvPr/>
          </p:nvSpPr>
          <p:spPr>
            <a:xfrm>
              <a:off x="2490881" y="5490770"/>
              <a:ext cx="1706231" cy="523220"/>
            </a:xfrm>
            <a:prstGeom prst="rect">
              <a:avLst/>
            </a:prstGeom>
            <a:noFill/>
          </p:spPr>
          <p:txBody>
            <a:bodyPr wrap="square" rtlCol="0">
              <a:spAutoFit/>
            </a:bodyPr>
            <a:lstStyle/>
            <a:p>
              <a:r>
                <a:rPr lang="en-US" sz="1400" dirty="0">
                  <a:solidFill>
                    <a:srgbClr val="FFFFFF"/>
                  </a:solidFill>
                </a:rPr>
                <a:t>Recurring revenues (%)</a:t>
              </a:r>
            </a:p>
            <a:p>
              <a:endParaRPr lang="en-US" sz="1400" dirty="0">
                <a:solidFill>
                  <a:srgbClr val="FFFFFF"/>
                </a:solidFill>
              </a:endParaRPr>
            </a:p>
          </p:txBody>
        </p:sp>
        <p:grpSp>
          <p:nvGrpSpPr>
            <p:cNvPr id="54" name="Group 53"/>
            <p:cNvGrpSpPr/>
            <p:nvPr/>
          </p:nvGrpSpPr>
          <p:grpSpPr>
            <a:xfrm>
              <a:off x="2534967" y="5730640"/>
              <a:ext cx="1969436" cy="248253"/>
              <a:chOff x="6741021" y="3124255"/>
              <a:chExt cx="1969436" cy="248253"/>
            </a:xfrm>
          </p:grpSpPr>
          <p:sp>
            <p:nvSpPr>
              <p:cNvPr id="55" name="Rectangle 54"/>
              <p:cNvSpPr/>
              <p:nvPr/>
            </p:nvSpPr>
            <p:spPr>
              <a:xfrm>
                <a:off x="6741021" y="3124255"/>
                <a:ext cx="1969436" cy="24825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56" name="Rectangle 55"/>
              <p:cNvSpPr/>
              <p:nvPr/>
            </p:nvSpPr>
            <p:spPr>
              <a:xfrm>
                <a:off x="6814517" y="3176440"/>
                <a:ext cx="1828800" cy="143883"/>
              </a:xfrm>
              <a:prstGeom prst="rect">
                <a:avLst/>
              </a:prstGeom>
              <a:solidFill>
                <a:schemeClr val="bg1">
                  <a:lumMod val="95000"/>
                </a:schemeClr>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57" name="Rectangle 56"/>
              <p:cNvSpPr/>
              <p:nvPr/>
            </p:nvSpPr>
            <p:spPr>
              <a:xfrm>
                <a:off x="6797936" y="3176584"/>
                <a:ext cx="701788" cy="143594"/>
              </a:xfrm>
              <a:prstGeom prst="rect">
                <a:avLst/>
              </a:prstGeom>
              <a:solidFill>
                <a:schemeClr val="accent2"/>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grpSp>
      </p:grpSp>
      <p:grpSp>
        <p:nvGrpSpPr>
          <p:cNvPr id="58" name="Group 57"/>
          <p:cNvGrpSpPr/>
          <p:nvPr/>
        </p:nvGrpSpPr>
        <p:grpSpPr>
          <a:xfrm>
            <a:off x="8459977" y="2033491"/>
            <a:ext cx="2684696" cy="523220"/>
            <a:chOff x="355869" y="5490770"/>
            <a:chExt cx="2013522" cy="523220"/>
          </a:xfrm>
        </p:grpSpPr>
        <p:sp>
          <p:nvSpPr>
            <p:cNvPr id="59" name="Snip Single Corner Rectangle 58"/>
            <p:cNvSpPr/>
            <p:nvPr/>
          </p:nvSpPr>
          <p:spPr>
            <a:xfrm>
              <a:off x="398400" y="5527000"/>
              <a:ext cx="1970991" cy="457200"/>
            </a:xfrm>
            <a:prstGeom prst="snip1Rect">
              <a:avLst/>
            </a:prstGeom>
            <a:solidFill>
              <a:srgbClr val="A6A6A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0" name="TextBox 59"/>
            <p:cNvSpPr txBox="1"/>
            <p:nvPr/>
          </p:nvSpPr>
          <p:spPr>
            <a:xfrm>
              <a:off x="355869" y="5490770"/>
              <a:ext cx="1821202" cy="523220"/>
            </a:xfrm>
            <a:prstGeom prst="rect">
              <a:avLst/>
            </a:prstGeom>
            <a:noFill/>
          </p:spPr>
          <p:txBody>
            <a:bodyPr wrap="square" rtlCol="0">
              <a:spAutoFit/>
            </a:bodyPr>
            <a:lstStyle/>
            <a:p>
              <a:r>
                <a:rPr lang="en-US" sz="1400" dirty="0">
                  <a:solidFill>
                    <a:srgbClr val="FFFFFF"/>
                  </a:solidFill>
                </a:rPr>
                <a:t>Software and services (%)</a:t>
              </a:r>
            </a:p>
            <a:p>
              <a:endParaRPr lang="en-US" sz="1400" dirty="0">
                <a:solidFill>
                  <a:srgbClr val="FFFFFF"/>
                </a:solidFill>
              </a:endParaRPr>
            </a:p>
          </p:txBody>
        </p:sp>
        <p:grpSp>
          <p:nvGrpSpPr>
            <p:cNvPr id="61" name="Group 60"/>
            <p:cNvGrpSpPr/>
            <p:nvPr/>
          </p:nvGrpSpPr>
          <p:grpSpPr>
            <a:xfrm>
              <a:off x="399955" y="5730640"/>
              <a:ext cx="1969436" cy="248253"/>
              <a:chOff x="6732555" y="2521944"/>
              <a:chExt cx="1969436" cy="248253"/>
            </a:xfrm>
          </p:grpSpPr>
          <p:sp>
            <p:nvSpPr>
              <p:cNvPr id="62" name="Rectangle 61"/>
              <p:cNvSpPr/>
              <p:nvPr/>
            </p:nvSpPr>
            <p:spPr>
              <a:xfrm>
                <a:off x="6732555" y="2521944"/>
                <a:ext cx="1969436" cy="24825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63" name="Rectangle 62"/>
              <p:cNvSpPr/>
              <p:nvPr/>
            </p:nvSpPr>
            <p:spPr>
              <a:xfrm>
                <a:off x="6806051" y="2574129"/>
                <a:ext cx="1828800" cy="143883"/>
              </a:xfrm>
              <a:prstGeom prst="rect">
                <a:avLst/>
              </a:prstGeom>
              <a:solidFill>
                <a:schemeClr val="bg1">
                  <a:lumMod val="95000"/>
                </a:schemeClr>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64" name="Rectangle 63"/>
              <p:cNvSpPr/>
              <p:nvPr/>
            </p:nvSpPr>
            <p:spPr>
              <a:xfrm>
                <a:off x="6789469" y="2574128"/>
                <a:ext cx="930981" cy="143884"/>
              </a:xfrm>
              <a:prstGeom prst="rect">
                <a:avLst/>
              </a:prstGeom>
              <a:solidFill>
                <a:schemeClr val="accent2"/>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grpSp>
      </p:grpSp>
      <p:grpSp>
        <p:nvGrpSpPr>
          <p:cNvPr id="65" name="Group 64"/>
          <p:cNvGrpSpPr/>
          <p:nvPr/>
        </p:nvGrpSpPr>
        <p:grpSpPr>
          <a:xfrm>
            <a:off x="8459979" y="2607732"/>
            <a:ext cx="2676231" cy="523220"/>
            <a:chOff x="4640841" y="5490770"/>
            <a:chExt cx="2007173" cy="523220"/>
          </a:xfrm>
        </p:grpSpPr>
        <p:sp>
          <p:nvSpPr>
            <p:cNvPr id="66" name="Snip Single Corner Rectangle 65"/>
            <p:cNvSpPr/>
            <p:nvPr/>
          </p:nvSpPr>
          <p:spPr>
            <a:xfrm>
              <a:off x="4677023" y="5527000"/>
              <a:ext cx="1970991" cy="457200"/>
            </a:xfrm>
            <a:prstGeom prst="snip1Rect">
              <a:avLst/>
            </a:prstGeom>
            <a:solidFill>
              <a:srgbClr val="A6A6A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7" name="TextBox 66"/>
            <p:cNvSpPr txBox="1"/>
            <p:nvPr/>
          </p:nvSpPr>
          <p:spPr>
            <a:xfrm>
              <a:off x="4640841" y="5490770"/>
              <a:ext cx="1293481" cy="523220"/>
            </a:xfrm>
            <a:prstGeom prst="rect">
              <a:avLst/>
            </a:prstGeom>
            <a:noFill/>
            <a:ln>
              <a:noFill/>
            </a:ln>
          </p:spPr>
          <p:txBody>
            <a:bodyPr wrap="square" rtlCol="0">
              <a:spAutoFit/>
            </a:bodyPr>
            <a:lstStyle/>
            <a:p>
              <a:r>
                <a:rPr lang="en-US" sz="1400" dirty="0">
                  <a:solidFill>
                    <a:srgbClr val="FFFFFF"/>
                  </a:solidFill>
                </a:rPr>
                <a:t>Direct sales (%)</a:t>
              </a:r>
            </a:p>
            <a:p>
              <a:endParaRPr lang="en-US" sz="1400" dirty="0">
                <a:solidFill>
                  <a:srgbClr val="FFFFFF"/>
                </a:solidFill>
              </a:endParaRPr>
            </a:p>
          </p:txBody>
        </p:sp>
        <p:grpSp>
          <p:nvGrpSpPr>
            <p:cNvPr id="68" name="Group 67"/>
            <p:cNvGrpSpPr/>
            <p:nvPr/>
          </p:nvGrpSpPr>
          <p:grpSpPr>
            <a:xfrm>
              <a:off x="4678578" y="5730640"/>
              <a:ext cx="1969436" cy="248253"/>
              <a:chOff x="6757954" y="3735734"/>
              <a:chExt cx="1969436" cy="248253"/>
            </a:xfrm>
          </p:grpSpPr>
          <p:sp>
            <p:nvSpPr>
              <p:cNvPr id="69" name="Rectangle 68"/>
              <p:cNvSpPr/>
              <p:nvPr/>
            </p:nvSpPr>
            <p:spPr>
              <a:xfrm>
                <a:off x="6757954" y="3735734"/>
                <a:ext cx="1969436" cy="24825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70" name="Rectangle 69"/>
              <p:cNvSpPr/>
              <p:nvPr/>
            </p:nvSpPr>
            <p:spPr>
              <a:xfrm>
                <a:off x="6831450" y="3787919"/>
                <a:ext cx="1828800" cy="143883"/>
              </a:xfrm>
              <a:prstGeom prst="rect">
                <a:avLst/>
              </a:prstGeom>
              <a:solidFill>
                <a:schemeClr val="bg1">
                  <a:lumMod val="95000"/>
                </a:schemeClr>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71" name="Rectangle 70"/>
              <p:cNvSpPr/>
              <p:nvPr/>
            </p:nvSpPr>
            <p:spPr>
              <a:xfrm>
                <a:off x="6814869" y="3787918"/>
                <a:ext cx="1308538" cy="143884"/>
              </a:xfrm>
              <a:prstGeom prst="rect">
                <a:avLst/>
              </a:prstGeom>
              <a:solidFill>
                <a:schemeClr val="accent2"/>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grpSp>
      </p:grpSp>
    </p:spTree>
    <p:extLst>
      <p:ext uri="{BB962C8B-B14F-4D97-AF65-F5344CB8AC3E}">
        <p14:creationId xmlns:p14="http://schemas.microsoft.com/office/powerpoint/2010/main" val="195783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descr="hex_general_p12.png"/>
          <p:cNvPicPr>
            <a:picLocks noChangeAspect="1"/>
          </p:cNvPicPr>
          <p:nvPr/>
        </p:nvPicPr>
        <p:blipFill rotWithShape="1">
          <a:blip r:embed="rId2" cstate="print">
            <a:extLst>
              <a:ext uri="{28A0092B-C50C-407E-A947-70E740481C1C}">
                <a14:useLocalDpi xmlns:a14="http://schemas.microsoft.com/office/drawing/2010/main" val="0"/>
              </a:ext>
            </a:extLst>
          </a:blip>
          <a:srcRect t="59578"/>
          <a:stretch/>
        </p:blipFill>
        <p:spPr>
          <a:xfrm>
            <a:off x="3" y="3859306"/>
            <a:ext cx="12191999" cy="2079085"/>
          </a:xfrm>
          <a:prstGeom prst="rect">
            <a:avLst/>
          </a:prstGeom>
        </p:spPr>
      </p:pic>
      <p:grpSp>
        <p:nvGrpSpPr>
          <p:cNvPr id="93" name="Group 92"/>
          <p:cNvGrpSpPr/>
          <p:nvPr/>
        </p:nvGrpSpPr>
        <p:grpSpPr>
          <a:xfrm>
            <a:off x="8466093" y="3777202"/>
            <a:ext cx="2656247" cy="523220"/>
            <a:chOff x="6779157" y="5490770"/>
            <a:chExt cx="1992185" cy="523219"/>
          </a:xfrm>
        </p:grpSpPr>
        <p:sp>
          <p:nvSpPr>
            <p:cNvPr id="94" name="Snip Single Corner Rectangle 93"/>
            <p:cNvSpPr/>
            <p:nvPr/>
          </p:nvSpPr>
          <p:spPr>
            <a:xfrm>
              <a:off x="6808988" y="5527000"/>
              <a:ext cx="1962150" cy="457200"/>
            </a:xfrm>
            <a:prstGeom prst="snip1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5" name="TextBox 94"/>
            <p:cNvSpPr txBox="1"/>
            <p:nvPr/>
          </p:nvSpPr>
          <p:spPr>
            <a:xfrm>
              <a:off x="6779157" y="5490770"/>
              <a:ext cx="1474202" cy="523219"/>
            </a:xfrm>
            <a:prstGeom prst="rect">
              <a:avLst/>
            </a:prstGeom>
            <a:noFill/>
          </p:spPr>
          <p:txBody>
            <a:bodyPr wrap="none" rtlCol="0">
              <a:spAutoFit/>
            </a:bodyPr>
            <a:lstStyle/>
            <a:p>
              <a:r>
                <a:rPr lang="en-US" sz="1400" dirty="0">
                  <a:solidFill>
                    <a:schemeClr val="bg1"/>
                  </a:solidFill>
                </a:rPr>
                <a:t>Emerging markets </a:t>
              </a:r>
              <a:r>
                <a:rPr lang="en-US" sz="1400" dirty="0">
                  <a:solidFill>
                    <a:srgbClr val="FFFFFF"/>
                  </a:solidFill>
                </a:rPr>
                <a:t>(%)</a:t>
              </a:r>
            </a:p>
            <a:p>
              <a:endParaRPr lang="en-US" sz="1400" dirty="0">
                <a:solidFill>
                  <a:schemeClr val="bg1"/>
                </a:solidFill>
              </a:endParaRPr>
            </a:p>
          </p:txBody>
        </p:sp>
        <p:grpSp>
          <p:nvGrpSpPr>
            <p:cNvPr id="96" name="Group 95"/>
            <p:cNvGrpSpPr/>
            <p:nvPr/>
          </p:nvGrpSpPr>
          <p:grpSpPr>
            <a:xfrm>
              <a:off x="6801906" y="5733977"/>
              <a:ext cx="1969436" cy="248253"/>
              <a:chOff x="6732555" y="4350744"/>
              <a:chExt cx="1969436" cy="248253"/>
            </a:xfrm>
          </p:grpSpPr>
          <p:grpSp>
            <p:nvGrpSpPr>
              <p:cNvPr id="97" name="Group 96"/>
              <p:cNvGrpSpPr/>
              <p:nvPr/>
            </p:nvGrpSpPr>
            <p:grpSpPr>
              <a:xfrm>
                <a:off x="6732555" y="4350744"/>
                <a:ext cx="1969436" cy="248253"/>
                <a:chOff x="6546287" y="3817344"/>
                <a:chExt cx="1969436" cy="248253"/>
              </a:xfrm>
            </p:grpSpPr>
            <p:sp>
              <p:nvSpPr>
                <p:cNvPr id="99" name="Rectangle 98"/>
                <p:cNvSpPr/>
                <p:nvPr/>
              </p:nvSpPr>
              <p:spPr>
                <a:xfrm>
                  <a:off x="6546287" y="3817344"/>
                  <a:ext cx="1969436" cy="24825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100" name="Rectangle 99"/>
                <p:cNvSpPr/>
                <p:nvPr/>
              </p:nvSpPr>
              <p:spPr>
                <a:xfrm>
                  <a:off x="6619783" y="3869529"/>
                  <a:ext cx="1828800" cy="143883"/>
                </a:xfrm>
                <a:prstGeom prst="rect">
                  <a:avLst/>
                </a:prstGeom>
                <a:solidFill>
                  <a:schemeClr val="bg1">
                    <a:lumMod val="95000"/>
                  </a:schemeClr>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grpSp>
          <p:sp>
            <p:nvSpPr>
              <p:cNvPr id="98" name="Rectangle 97"/>
              <p:cNvSpPr/>
              <p:nvPr/>
            </p:nvSpPr>
            <p:spPr>
              <a:xfrm>
                <a:off x="6807149" y="4402929"/>
                <a:ext cx="887562" cy="143883"/>
              </a:xfrm>
              <a:prstGeom prst="rect">
                <a:avLst/>
              </a:prstGeom>
              <a:solidFill>
                <a:schemeClr val="accent1"/>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grpSp>
      </p:grpSp>
      <p:grpSp>
        <p:nvGrpSpPr>
          <p:cNvPr id="79" name="Group 78"/>
          <p:cNvGrpSpPr/>
          <p:nvPr/>
        </p:nvGrpSpPr>
        <p:grpSpPr>
          <a:xfrm>
            <a:off x="8466093" y="3196120"/>
            <a:ext cx="2672908" cy="523220"/>
            <a:chOff x="2490881" y="5490770"/>
            <a:chExt cx="2004681" cy="523220"/>
          </a:xfrm>
        </p:grpSpPr>
        <p:sp>
          <p:nvSpPr>
            <p:cNvPr id="80" name="Snip Single Corner Rectangle 79"/>
            <p:cNvSpPr/>
            <p:nvPr/>
          </p:nvSpPr>
          <p:spPr>
            <a:xfrm>
              <a:off x="2533412" y="5527000"/>
              <a:ext cx="1962150" cy="457200"/>
            </a:xfrm>
            <a:prstGeom prst="snip1Rect">
              <a:avLst/>
            </a:prstGeom>
            <a:solidFill>
              <a:srgbClr val="A6A6A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1" name="TextBox 80"/>
            <p:cNvSpPr txBox="1"/>
            <p:nvPr/>
          </p:nvSpPr>
          <p:spPr>
            <a:xfrm>
              <a:off x="2490881" y="5490770"/>
              <a:ext cx="1706231" cy="523220"/>
            </a:xfrm>
            <a:prstGeom prst="rect">
              <a:avLst/>
            </a:prstGeom>
            <a:noFill/>
          </p:spPr>
          <p:txBody>
            <a:bodyPr wrap="square" rtlCol="0">
              <a:spAutoFit/>
            </a:bodyPr>
            <a:lstStyle/>
            <a:p>
              <a:r>
                <a:rPr lang="en-US" sz="1400" dirty="0">
                  <a:solidFill>
                    <a:srgbClr val="FFFFFF"/>
                  </a:solidFill>
                </a:rPr>
                <a:t>Recurring revenues (%)</a:t>
              </a:r>
            </a:p>
            <a:p>
              <a:endParaRPr lang="en-US" sz="1400" dirty="0">
                <a:solidFill>
                  <a:srgbClr val="FFFFFF"/>
                </a:solidFill>
              </a:endParaRPr>
            </a:p>
          </p:txBody>
        </p:sp>
        <p:grpSp>
          <p:nvGrpSpPr>
            <p:cNvPr id="82" name="Group 81"/>
            <p:cNvGrpSpPr/>
            <p:nvPr/>
          </p:nvGrpSpPr>
          <p:grpSpPr>
            <a:xfrm>
              <a:off x="2523249" y="5733977"/>
              <a:ext cx="1969436" cy="248253"/>
              <a:chOff x="6741021" y="3124255"/>
              <a:chExt cx="1969436" cy="248253"/>
            </a:xfrm>
          </p:grpSpPr>
          <p:sp>
            <p:nvSpPr>
              <p:cNvPr id="83" name="Rectangle 82"/>
              <p:cNvSpPr/>
              <p:nvPr/>
            </p:nvSpPr>
            <p:spPr>
              <a:xfrm>
                <a:off x="6741021" y="3124255"/>
                <a:ext cx="1969436" cy="24825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84" name="Rectangle 83"/>
              <p:cNvSpPr/>
              <p:nvPr/>
            </p:nvSpPr>
            <p:spPr>
              <a:xfrm>
                <a:off x="6814517" y="3176440"/>
                <a:ext cx="1828800" cy="143883"/>
              </a:xfrm>
              <a:prstGeom prst="rect">
                <a:avLst/>
              </a:prstGeom>
              <a:solidFill>
                <a:schemeClr val="bg1">
                  <a:lumMod val="95000"/>
                </a:schemeClr>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85" name="Rectangle 84"/>
              <p:cNvSpPr/>
              <p:nvPr/>
            </p:nvSpPr>
            <p:spPr>
              <a:xfrm>
                <a:off x="6798683" y="3171029"/>
                <a:ext cx="927803" cy="143883"/>
              </a:xfrm>
              <a:prstGeom prst="rect">
                <a:avLst/>
              </a:prstGeom>
              <a:solidFill>
                <a:schemeClr val="accent1"/>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grpSp>
      </p:grpSp>
      <p:grpSp>
        <p:nvGrpSpPr>
          <p:cNvPr id="86" name="Group 85"/>
          <p:cNvGrpSpPr/>
          <p:nvPr/>
        </p:nvGrpSpPr>
        <p:grpSpPr>
          <a:xfrm>
            <a:off x="8466091" y="2615046"/>
            <a:ext cx="2681376" cy="523220"/>
            <a:chOff x="4640841" y="5490770"/>
            <a:chExt cx="2011032" cy="523220"/>
          </a:xfrm>
        </p:grpSpPr>
        <p:sp>
          <p:nvSpPr>
            <p:cNvPr id="87" name="Snip Single Corner Rectangle 86"/>
            <p:cNvSpPr/>
            <p:nvPr/>
          </p:nvSpPr>
          <p:spPr>
            <a:xfrm>
              <a:off x="4677023" y="5527000"/>
              <a:ext cx="1974850" cy="457200"/>
            </a:xfrm>
            <a:prstGeom prst="snip1Rect">
              <a:avLst/>
            </a:prstGeom>
            <a:solidFill>
              <a:srgbClr val="A6A6A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8" name="TextBox 87"/>
            <p:cNvSpPr txBox="1"/>
            <p:nvPr/>
          </p:nvSpPr>
          <p:spPr>
            <a:xfrm>
              <a:off x="4640841" y="5490770"/>
              <a:ext cx="1293481" cy="523220"/>
            </a:xfrm>
            <a:prstGeom prst="rect">
              <a:avLst/>
            </a:prstGeom>
            <a:noFill/>
            <a:ln>
              <a:noFill/>
            </a:ln>
          </p:spPr>
          <p:txBody>
            <a:bodyPr wrap="square" rtlCol="0">
              <a:spAutoFit/>
            </a:bodyPr>
            <a:lstStyle/>
            <a:p>
              <a:r>
                <a:rPr lang="en-US" sz="1400" dirty="0">
                  <a:solidFill>
                    <a:srgbClr val="FFFFFF"/>
                  </a:solidFill>
                </a:rPr>
                <a:t>Direct sales (%)</a:t>
              </a:r>
            </a:p>
            <a:p>
              <a:endParaRPr lang="en-US" sz="1400" dirty="0">
                <a:solidFill>
                  <a:srgbClr val="FFFFFF"/>
                </a:solidFill>
              </a:endParaRPr>
            </a:p>
          </p:txBody>
        </p:sp>
        <p:grpSp>
          <p:nvGrpSpPr>
            <p:cNvPr id="89" name="Group 88"/>
            <p:cNvGrpSpPr/>
            <p:nvPr/>
          </p:nvGrpSpPr>
          <p:grpSpPr>
            <a:xfrm>
              <a:off x="4680508" y="5733977"/>
              <a:ext cx="1969436" cy="248253"/>
              <a:chOff x="6757954" y="3735734"/>
              <a:chExt cx="1969436" cy="248253"/>
            </a:xfrm>
          </p:grpSpPr>
          <p:sp>
            <p:nvSpPr>
              <p:cNvPr id="90" name="Rectangle 89"/>
              <p:cNvSpPr/>
              <p:nvPr/>
            </p:nvSpPr>
            <p:spPr>
              <a:xfrm>
                <a:off x="6757954" y="3735734"/>
                <a:ext cx="1969436" cy="24825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91" name="Rectangle 90"/>
              <p:cNvSpPr/>
              <p:nvPr/>
            </p:nvSpPr>
            <p:spPr>
              <a:xfrm>
                <a:off x="6831450" y="3787919"/>
                <a:ext cx="1828800" cy="143883"/>
              </a:xfrm>
              <a:prstGeom prst="rect">
                <a:avLst/>
              </a:prstGeom>
              <a:solidFill>
                <a:schemeClr val="bg1">
                  <a:lumMod val="95000"/>
                </a:schemeClr>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92" name="Rectangle 91"/>
              <p:cNvSpPr/>
              <p:nvPr/>
            </p:nvSpPr>
            <p:spPr>
              <a:xfrm>
                <a:off x="6815616" y="3793473"/>
                <a:ext cx="1308538" cy="143594"/>
              </a:xfrm>
              <a:prstGeom prst="rect">
                <a:avLst/>
              </a:prstGeom>
              <a:solidFill>
                <a:schemeClr val="accent1"/>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grpSp>
      </p:grpSp>
      <p:grpSp>
        <p:nvGrpSpPr>
          <p:cNvPr id="72" name="Group 71"/>
          <p:cNvGrpSpPr/>
          <p:nvPr/>
        </p:nvGrpSpPr>
        <p:grpSpPr>
          <a:xfrm>
            <a:off x="8466091" y="2033971"/>
            <a:ext cx="2690688" cy="523220"/>
            <a:chOff x="355869" y="5490770"/>
            <a:chExt cx="2018016" cy="523220"/>
          </a:xfrm>
        </p:grpSpPr>
        <p:sp>
          <p:nvSpPr>
            <p:cNvPr id="73" name="Snip Single Corner Rectangle 72"/>
            <p:cNvSpPr/>
            <p:nvPr/>
          </p:nvSpPr>
          <p:spPr>
            <a:xfrm>
              <a:off x="398400" y="5527000"/>
              <a:ext cx="1975485" cy="457200"/>
            </a:xfrm>
            <a:prstGeom prst="snip1Rect">
              <a:avLst/>
            </a:prstGeom>
            <a:solidFill>
              <a:srgbClr val="A6A6A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4" name="TextBox 73"/>
            <p:cNvSpPr txBox="1"/>
            <p:nvPr/>
          </p:nvSpPr>
          <p:spPr>
            <a:xfrm>
              <a:off x="355869" y="5490770"/>
              <a:ext cx="1821202" cy="523220"/>
            </a:xfrm>
            <a:prstGeom prst="rect">
              <a:avLst/>
            </a:prstGeom>
            <a:noFill/>
          </p:spPr>
          <p:txBody>
            <a:bodyPr wrap="square" rtlCol="0">
              <a:spAutoFit/>
            </a:bodyPr>
            <a:lstStyle/>
            <a:p>
              <a:r>
                <a:rPr lang="en-US" sz="1400" dirty="0">
                  <a:solidFill>
                    <a:srgbClr val="FFFFFF"/>
                  </a:solidFill>
                </a:rPr>
                <a:t>Software and services (%)</a:t>
              </a:r>
            </a:p>
            <a:p>
              <a:endParaRPr lang="en-US" sz="1400" dirty="0">
                <a:solidFill>
                  <a:srgbClr val="FFFFFF"/>
                </a:solidFill>
              </a:endParaRPr>
            </a:p>
          </p:txBody>
        </p:sp>
        <p:grpSp>
          <p:nvGrpSpPr>
            <p:cNvPr id="75" name="Group 74"/>
            <p:cNvGrpSpPr/>
            <p:nvPr/>
          </p:nvGrpSpPr>
          <p:grpSpPr>
            <a:xfrm>
              <a:off x="404449" y="5733977"/>
              <a:ext cx="1969436" cy="248253"/>
              <a:chOff x="6732555" y="2521944"/>
              <a:chExt cx="1969436" cy="248253"/>
            </a:xfrm>
          </p:grpSpPr>
          <p:sp>
            <p:nvSpPr>
              <p:cNvPr id="76" name="Rectangle 75"/>
              <p:cNvSpPr/>
              <p:nvPr/>
            </p:nvSpPr>
            <p:spPr>
              <a:xfrm>
                <a:off x="6732555" y="2521944"/>
                <a:ext cx="1969436" cy="24825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77" name="Rectangle 76"/>
              <p:cNvSpPr/>
              <p:nvPr/>
            </p:nvSpPr>
            <p:spPr>
              <a:xfrm>
                <a:off x="6806051" y="2574129"/>
                <a:ext cx="1828800" cy="143883"/>
              </a:xfrm>
              <a:prstGeom prst="rect">
                <a:avLst/>
              </a:prstGeom>
              <a:solidFill>
                <a:schemeClr val="bg1">
                  <a:lumMod val="95000"/>
                </a:schemeClr>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78" name="Rectangle 77"/>
              <p:cNvSpPr/>
              <p:nvPr/>
            </p:nvSpPr>
            <p:spPr>
              <a:xfrm>
                <a:off x="6777517" y="2574273"/>
                <a:ext cx="1308538" cy="143594"/>
              </a:xfrm>
              <a:prstGeom prst="rect">
                <a:avLst/>
              </a:prstGeom>
              <a:solidFill>
                <a:schemeClr val="tx1"/>
              </a:soli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grpSp>
      </p:grpSp>
      <p:sp>
        <p:nvSpPr>
          <p:cNvPr id="4" name="Title 3"/>
          <p:cNvSpPr>
            <a:spLocks noGrp="1"/>
          </p:cNvSpPr>
          <p:nvPr>
            <p:ph type="title"/>
          </p:nvPr>
        </p:nvSpPr>
        <p:spPr/>
        <p:txBody>
          <a:bodyPr/>
          <a:lstStyle/>
          <a:p>
            <a:r>
              <a:rPr lang="en-US" dirty="0"/>
              <a:t>Fast facts about our Industrial Enterprise Solutions</a:t>
            </a:r>
            <a:endParaRPr lang="en-US" strike="sngStrike" dirty="0"/>
          </a:p>
        </p:txBody>
      </p:sp>
      <p:sp>
        <p:nvSpPr>
          <p:cNvPr id="38" name="Content Placeholder 8"/>
          <p:cNvSpPr txBox="1">
            <a:spLocks/>
          </p:cNvSpPr>
          <p:nvPr/>
        </p:nvSpPr>
        <p:spPr>
          <a:xfrm>
            <a:off x="386790" y="1614395"/>
            <a:ext cx="3187407" cy="2307040"/>
          </a:xfrm>
          <a:prstGeom prst="rect">
            <a:avLst/>
          </a:prstGeom>
        </p:spPr>
        <p:txBody>
          <a:bodyPr>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Font typeface="Arial" panose="020B0604020202020204" pitchFamily="34" charset="0"/>
              <a:buChar char="•"/>
              <a:defRPr sz="1300"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8163" lvl="1" indent="-148163">
              <a:lnSpc>
                <a:spcPct val="100000"/>
              </a:lnSpc>
              <a:spcBef>
                <a:spcPts val="267"/>
              </a:spcBef>
              <a:spcAft>
                <a:spcPts val="267"/>
              </a:spcAft>
              <a:buClr>
                <a:schemeClr val="accent1"/>
              </a:buClr>
            </a:pPr>
            <a:r>
              <a:rPr lang="en-US" sz="1733" dirty="0"/>
              <a:t>Automotive</a:t>
            </a:r>
          </a:p>
          <a:p>
            <a:pPr marL="148163" lvl="1" indent="-148163">
              <a:lnSpc>
                <a:spcPct val="100000"/>
              </a:lnSpc>
              <a:spcBef>
                <a:spcPts val="267"/>
              </a:spcBef>
              <a:spcAft>
                <a:spcPts val="267"/>
              </a:spcAft>
              <a:buClr>
                <a:schemeClr val="accent1"/>
              </a:buClr>
            </a:pPr>
            <a:r>
              <a:rPr lang="en-US" sz="1733" dirty="0"/>
              <a:t>Aerospace</a:t>
            </a:r>
          </a:p>
          <a:p>
            <a:pPr marL="148163" lvl="1" indent="-148163">
              <a:lnSpc>
                <a:spcPct val="100000"/>
              </a:lnSpc>
              <a:spcBef>
                <a:spcPts val="267"/>
              </a:spcBef>
              <a:spcAft>
                <a:spcPts val="267"/>
              </a:spcAft>
              <a:buClr>
                <a:schemeClr val="accent1"/>
              </a:buClr>
            </a:pPr>
            <a:r>
              <a:rPr lang="en-US" sz="1733" dirty="0"/>
              <a:t>Chemical </a:t>
            </a:r>
          </a:p>
          <a:p>
            <a:pPr marL="148163" lvl="1" indent="-148163">
              <a:lnSpc>
                <a:spcPct val="100000"/>
              </a:lnSpc>
              <a:spcBef>
                <a:spcPts val="267"/>
              </a:spcBef>
              <a:spcAft>
                <a:spcPts val="267"/>
              </a:spcAft>
              <a:buClr>
                <a:schemeClr val="accent1"/>
              </a:buClr>
            </a:pPr>
            <a:r>
              <a:rPr lang="en-US" sz="1733" dirty="0"/>
              <a:t>Consumer goods</a:t>
            </a:r>
          </a:p>
          <a:p>
            <a:pPr marL="148163" lvl="1" indent="-148163">
              <a:lnSpc>
                <a:spcPct val="100000"/>
              </a:lnSpc>
              <a:spcBef>
                <a:spcPts val="267"/>
              </a:spcBef>
              <a:spcAft>
                <a:spcPts val="267"/>
              </a:spcAft>
              <a:buClr>
                <a:schemeClr val="accent1"/>
              </a:buClr>
            </a:pPr>
            <a:r>
              <a:rPr lang="en-US" sz="1733" dirty="0"/>
              <a:t>Medical devices </a:t>
            </a:r>
          </a:p>
          <a:p>
            <a:pPr marL="148163" indent="-148163">
              <a:lnSpc>
                <a:spcPct val="100000"/>
              </a:lnSpc>
              <a:spcBef>
                <a:spcPts val="267"/>
              </a:spcBef>
              <a:spcAft>
                <a:spcPts val="267"/>
              </a:spcAft>
              <a:buClr>
                <a:schemeClr val="accent1"/>
              </a:buClr>
              <a:buFont typeface="Arial" panose="020B0604020202020204" pitchFamily="34" charset="0"/>
              <a:buChar char="•"/>
            </a:pPr>
            <a:r>
              <a:rPr lang="en-US" sz="1733" dirty="0"/>
              <a:t>Metals and mining</a:t>
            </a:r>
          </a:p>
          <a:p>
            <a:pPr marL="148163" indent="-148163">
              <a:lnSpc>
                <a:spcPct val="100000"/>
              </a:lnSpc>
              <a:spcBef>
                <a:spcPts val="267"/>
              </a:spcBef>
              <a:spcAft>
                <a:spcPts val="267"/>
              </a:spcAft>
              <a:buClr>
                <a:schemeClr val="accent1"/>
              </a:buClr>
              <a:buFont typeface="Arial" panose="020B0604020202020204" pitchFamily="34" charset="0"/>
              <a:buChar char="•"/>
            </a:pPr>
            <a:r>
              <a:rPr lang="en-US" sz="1733" dirty="0"/>
              <a:t>Oil and gas</a:t>
            </a:r>
          </a:p>
          <a:p>
            <a:pPr marL="148163" indent="-148163">
              <a:lnSpc>
                <a:spcPct val="100000"/>
              </a:lnSpc>
              <a:spcBef>
                <a:spcPts val="267"/>
              </a:spcBef>
              <a:spcAft>
                <a:spcPts val="267"/>
              </a:spcAft>
              <a:buClr>
                <a:schemeClr val="accent1"/>
              </a:buClr>
              <a:buFont typeface="Arial" panose="020B0604020202020204" pitchFamily="34" charset="0"/>
              <a:buChar char="•"/>
            </a:pPr>
            <a:r>
              <a:rPr lang="en-US" sz="1733" dirty="0"/>
              <a:t>Power </a:t>
            </a:r>
          </a:p>
          <a:p>
            <a:pPr marL="148163" indent="-148163">
              <a:lnSpc>
                <a:spcPct val="100000"/>
              </a:lnSpc>
              <a:spcBef>
                <a:spcPts val="267"/>
              </a:spcBef>
              <a:spcAft>
                <a:spcPts val="267"/>
              </a:spcAft>
              <a:buClr>
                <a:schemeClr val="accent1"/>
              </a:buClr>
              <a:buFont typeface="Arial" panose="020B0604020202020204" pitchFamily="34" charset="0"/>
              <a:buChar char="•"/>
            </a:pPr>
            <a:r>
              <a:rPr lang="en-US" sz="1733" dirty="0"/>
              <a:t>Shipbuilding</a:t>
            </a:r>
            <a:endParaRPr lang="en-US" sz="1733" b="1" dirty="0"/>
          </a:p>
          <a:p>
            <a:pPr marL="148163" indent="-148163">
              <a:lnSpc>
                <a:spcPct val="100000"/>
              </a:lnSpc>
              <a:spcBef>
                <a:spcPts val="267"/>
              </a:spcBef>
              <a:spcAft>
                <a:spcPts val="267"/>
              </a:spcAft>
              <a:buClr>
                <a:schemeClr val="accent1"/>
              </a:buClr>
              <a:buFont typeface="Arial" panose="020B0604020202020204" pitchFamily="34" charset="0"/>
              <a:buChar char="•"/>
            </a:pPr>
            <a:r>
              <a:rPr lang="en-US" sz="1733" dirty="0"/>
              <a:t>Pharmaceutical </a:t>
            </a:r>
          </a:p>
          <a:p>
            <a:pPr lvl="1">
              <a:lnSpc>
                <a:spcPct val="100000"/>
              </a:lnSpc>
              <a:spcBef>
                <a:spcPts val="267"/>
              </a:spcBef>
              <a:spcAft>
                <a:spcPts val="267"/>
              </a:spcAft>
              <a:buClr>
                <a:schemeClr val="accent1"/>
              </a:buClr>
            </a:pPr>
            <a:endParaRPr lang="en-US" sz="1733" dirty="0"/>
          </a:p>
          <a:p>
            <a:pPr marL="380990" indent="-380990">
              <a:lnSpc>
                <a:spcPct val="100000"/>
              </a:lnSpc>
              <a:spcBef>
                <a:spcPts val="267"/>
              </a:spcBef>
              <a:spcAft>
                <a:spcPts val="267"/>
              </a:spcAft>
              <a:buFont typeface="Arial" panose="020B0604020202020204" pitchFamily="34" charset="0"/>
              <a:buChar char="•"/>
            </a:pPr>
            <a:endParaRPr lang="en-US" sz="2133" dirty="0"/>
          </a:p>
        </p:txBody>
      </p:sp>
      <p:sp>
        <p:nvSpPr>
          <p:cNvPr id="39" name="Rectangle 38"/>
          <p:cNvSpPr/>
          <p:nvPr/>
        </p:nvSpPr>
        <p:spPr>
          <a:xfrm>
            <a:off x="3736460" y="1614396"/>
            <a:ext cx="4790773" cy="2343783"/>
          </a:xfrm>
          <a:prstGeom prst="rect">
            <a:avLst/>
          </a:prstGeom>
        </p:spPr>
        <p:txBody>
          <a:bodyPr wrap="square">
            <a:spAutoFit/>
          </a:bodyPr>
          <a:lstStyle/>
          <a:p>
            <a:pPr marL="148163" lvl="1"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CMMs (coordinate measuring machines)</a:t>
            </a:r>
          </a:p>
          <a:p>
            <a:pPr marL="148163" lvl="1"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Optical and portable scanners</a:t>
            </a:r>
          </a:p>
          <a:p>
            <a:pPr marL="148163" lvl="1"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Industrial metrology software</a:t>
            </a:r>
          </a:p>
          <a:p>
            <a:pPr marL="148163" lvl="1"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CAD (computer-aided design) software</a:t>
            </a:r>
          </a:p>
          <a:p>
            <a:pPr marL="148163" lvl="1"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CAM (computer-aided manufacturing) software </a:t>
            </a:r>
          </a:p>
          <a:p>
            <a:pPr marL="148163" lvl="1" indent="-148163">
              <a:spcBef>
                <a:spcPts val="267"/>
              </a:spcBef>
              <a:spcAft>
                <a:spcPts val="267"/>
              </a:spcAft>
              <a:buClr>
                <a:schemeClr val="accent1"/>
              </a:buClr>
              <a:buFont typeface="Arial" panose="020B0604020202020204" pitchFamily="34" charset="0"/>
              <a:buChar char="•"/>
            </a:pPr>
            <a:r>
              <a:rPr lang="en-US" sz="1733" dirty="0">
                <a:solidFill>
                  <a:srgbClr val="545559"/>
                </a:solidFill>
              </a:rPr>
              <a:t>Life cycle engineering software</a:t>
            </a:r>
          </a:p>
        </p:txBody>
      </p:sp>
      <p:sp>
        <p:nvSpPr>
          <p:cNvPr id="41" name="Rectangle 40"/>
          <p:cNvSpPr/>
          <p:nvPr/>
        </p:nvSpPr>
        <p:spPr>
          <a:xfrm>
            <a:off x="386789" y="1364120"/>
            <a:ext cx="3381115" cy="322076"/>
          </a:xfrm>
          <a:prstGeom prst="rect">
            <a:avLst/>
          </a:prstGeom>
        </p:spPr>
        <p:txBody>
          <a:bodyPr wrap="square">
            <a:spAutoFit/>
          </a:bodyPr>
          <a:lstStyle/>
          <a:p>
            <a:pPr>
              <a:lnSpc>
                <a:spcPct val="70000"/>
              </a:lnSpc>
              <a:spcBef>
                <a:spcPts val="800"/>
              </a:spcBef>
              <a:spcAft>
                <a:spcPts val="133"/>
              </a:spcAft>
            </a:pPr>
            <a:r>
              <a:rPr lang="en-US" sz="2133" b="1" dirty="0">
                <a:solidFill>
                  <a:srgbClr val="007F9D"/>
                </a:solidFill>
              </a:rPr>
              <a:t>Industries Served</a:t>
            </a:r>
          </a:p>
        </p:txBody>
      </p:sp>
      <p:sp>
        <p:nvSpPr>
          <p:cNvPr id="42" name="Rectangle 41"/>
          <p:cNvSpPr/>
          <p:nvPr/>
        </p:nvSpPr>
        <p:spPr>
          <a:xfrm>
            <a:off x="3736460" y="1364120"/>
            <a:ext cx="3381115" cy="322076"/>
          </a:xfrm>
          <a:prstGeom prst="rect">
            <a:avLst/>
          </a:prstGeom>
        </p:spPr>
        <p:txBody>
          <a:bodyPr wrap="square">
            <a:spAutoFit/>
          </a:bodyPr>
          <a:lstStyle/>
          <a:p>
            <a:pPr>
              <a:lnSpc>
                <a:spcPct val="70000"/>
              </a:lnSpc>
              <a:spcBef>
                <a:spcPts val="800"/>
              </a:spcBef>
              <a:spcAft>
                <a:spcPts val="133"/>
              </a:spcAft>
            </a:pPr>
            <a:r>
              <a:rPr lang="en-US" sz="2133" b="1" dirty="0">
                <a:solidFill>
                  <a:srgbClr val="007F9D"/>
                </a:solidFill>
              </a:rPr>
              <a:t>Core</a:t>
            </a:r>
            <a:r>
              <a:rPr lang="en-US" sz="2133" b="1" dirty="0">
                <a:solidFill>
                  <a:srgbClr val="545559"/>
                </a:solidFill>
              </a:rPr>
              <a:t> </a:t>
            </a:r>
            <a:r>
              <a:rPr lang="en-US" sz="2133" b="1" dirty="0">
                <a:solidFill>
                  <a:srgbClr val="007F9D"/>
                </a:solidFill>
              </a:rPr>
              <a:t>Technologies</a:t>
            </a:r>
          </a:p>
        </p:txBody>
      </p:sp>
      <p:sp>
        <p:nvSpPr>
          <p:cNvPr id="40" name="Content Placeholder 8"/>
          <p:cNvSpPr txBox="1">
            <a:spLocks/>
          </p:cNvSpPr>
          <p:nvPr/>
        </p:nvSpPr>
        <p:spPr>
          <a:xfrm>
            <a:off x="8493846" y="1353533"/>
            <a:ext cx="2989209" cy="290220"/>
          </a:xfrm>
          <a:prstGeom prst="rect">
            <a:avLst/>
          </a:prstGeom>
        </p:spPr>
        <p:txBody>
          <a:bodyPr lIns="0" tIns="0" rIns="0" bIns="0">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Font typeface="Arial" panose="020B0604020202020204" pitchFamily="34" charset="0"/>
              <a:buChar char="•"/>
              <a:defRPr sz="1300"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800"/>
              </a:spcBef>
              <a:spcAft>
                <a:spcPts val="800"/>
              </a:spcAft>
            </a:pPr>
            <a:r>
              <a:rPr lang="en-US" sz="2133" b="1" dirty="0">
                <a:solidFill>
                  <a:srgbClr val="007F9D"/>
                </a:solidFill>
              </a:rPr>
              <a:t>Sales</a:t>
            </a:r>
          </a:p>
        </p:txBody>
      </p:sp>
      <p:sp>
        <p:nvSpPr>
          <p:cNvPr id="43" name="Content Placeholder 8"/>
          <p:cNvSpPr txBox="1">
            <a:spLocks/>
          </p:cNvSpPr>
          <p:nvPr/>
        </p:nvSpPr>
        <p:spPr>
          <a:xfrm>
            <a:off x="8524733" y="1761390"/>
            <a:ext cx="3073209" cy="506927"/>
          </a:xfrm>
          <a:prstGeom prst="rect">
            <a:avLst/>
          </a:prstGeom>
        </p:spPr>
        <p:txBody>
          <a:bodyPr lIns="0" tIns="0" rIns="0" bIns="0">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Font typeface="Arial" panose="020B0604020202020204" pitchFamily="34" charset="0"/>
              <a:buChar char="•"/>
              <a:defRPr sz="1300"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267"/>
              </a:spcBef>
              <a:spcAft>
                <a:spcPts val="267"/>
              </a:spcAft>
              <a:buClr>
                <a:schemeClr val="accent1"/>
              </a:buClr>
            </a:pPr>
            <a:r>
              <a:rPr lang="en-US" sz="1600" dirty="0"/>
              <a:t>1.6bn EUR (50% of total)</a:t>
            </a:r>
          </a:p>
        </p:txBody>
      </p:sp>
    </p:spTree>
    <p:extLst>
      <p:ext uri="{BB962C8B-B14F-4D97-AF65-F5344CB8AC3E}">
        <p14:creationId xmlns:p14="http://schemas.microsoft.com/office/powerpoint/2010/main" val="162571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hex_blue_backgroun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4058"/>
            <a:ext cx="12192000" cy="5143500"/>
          </a:xfrm>
          <a:prstGeom prst="rect">
            <a:avLst/>
          </a:prstGeom>
        </p:spPr>
      </p:pic>
      <p:sp>
        <p:nvSpPr>
          <p:cNvPr id="33" name="Oval 32"/>
          <p:cNvSpPr/>
          <p:nvPr/>
        </p:nvSpPr>
        <p:spPr>
          <a:xfrm>
            <a:off x="1155731" y="3732658"/>
            <a:ext cx="1344029" cy="1344029"/>
          </a:xfrm>
          <a:prstGeom prst="ellipse">
            <a:avLst/>
          </a:prstGeom>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p:txBody>
          <a:bodyPr/>
          <a:lstStyle/>
          <a:p>
            <a:r>
              <a:rPr lang="en-US" dirty="0"/>
              <a:t>R&amp;D – an integral part of our business strategy</a:t>
            </a:r>
          </a:p>
        </p:txBody>
      </p:sp>
      <p:sp>
        <p:nvSpPr>
          <p:cNvPr id="6" name="Content Placeholder 8"/>
          <p:cNvSpPr txBox="1">
            <a:spLocks/>
          </p:cNvSpPr>
          <p:nvPr/>
        </p:nvSpPr>
        <p:spPr>
          <a:xfrm>
            <a:off x="368044" y="3294363"/>
            <a:ext cx="8392521" cy="438295"/>
          </a:xfrm>
          <a:prstGeom prst="rect">
            <a:avLst/>
          </a:prstGeom>
        </p:spPr>
        <p:txBody>
          <a:bodyPr vert="horz" lIns="0" tIns="0" rIns="0" bIns="0" rtlCol="0">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Clr>
                <a:srgbClr val="545559"/>
              </a:buClr>
              <a:buSzPct val="106000"/>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Clr>
                <a:srgbClr val="545559"/>
              </a:buClr>
              <a:buSzPct val="93000"/>
              <a:buFont typeface="Arial" panose="020B0604020202020204" pitchFamily="34" charset="0"/>
              <a:buChar char="•"/>
              <a:defRPr sz="975"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nSpc>
                <a:spcPct val="100000"/>
              </a:lnSpc>
              <a:spcBef>
                <a:spcPts val="0"/>
              </a:spcBef>
              <a:buNone/>
            </a:pPr>
            <a:r>
              <a:rPr lang="en-US" sz="1867" dirty="0"/>
              <a:t>Investing more resources than peers in R&amp;D:</a:t>
            </a:r>
            <a:endParaRPr lang="en-US" sz="1867" dirty="0">
              <a:cs typeface="Arial" panose="020B0604020202020204" pitchFamily="34" charset="0"/>
            </a:endParaRPr>
          </a:p>
        </p:txBody>
      </p:sp>
      <p:sp>
        <p:nvSpPr>
          <p:cNvPr id="7" name="Content Placeholder 8"/>
          <p:cNvSpPr txBox="1">
            <a:spLocks/>
          </p:cNvSpPr>
          <p:nvPr/>
        </p:nvSpPr>
        <p:spPr>
          <a:xfrm>
            <a:off x="33869" y="5075803"/>
            <a:ext cx="3581913" cy="417757"/>
          </a:xfrm>
          <a:prstGeom prst="rect">
            <a:avLst/>
          </a:prstGeom>
        </p:spPr>
        <p:txBody>
          <a:bodyPr vert="horz" lIns="121920" tIns="60960" rIns="121920" bIns="60960" rtlCol="0">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Clr>
                <a:srgbClr val="545559"/>
              </a:buClr>
              <a:buSzPct val="106000"/>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Clr>
                <a:srgbClr val="545559"/>
              </a:buClr>
              <a:buSzPct val="93000"/>
              <a:buFont typeface="Arial" panose="020B0604020202020204" pitchFamily="34" charset="0"/>
              <a:buChar char="•"/>
              <a:defRPr sz="975"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lnSpc>
                <a:spcPct val="100000"/>
              </a:lnSpc>
              <a:spcBef>
                <a:spcPts val="533"/>
              </a:spcBef>
              <a:spcAft>
                <a:spcPts val="533"/>
              </a:spcAft>
              <a:buNone/>
            </a:pPr>
            <a:r>
              <a:rPr lang="en-US" sz="1867" dirty="0">
                <a:cs typeface="Arial" panose="020B0604020202020204" pitchFamily="34" charset="0"/>
              </a:rPr>
              <a:t>Of Net Sales invested in R&amp;D</a:t>
            </a:r>
          </a:p>
        </p:txBody>
      </p:sp>
      <p:grpSp>
        <p:nvGrpSpPr>
          <p:cNvPr id="8" name="Group 7"/>
          <p:cNvGrpSpPr/>
          <p:nvPr/>
        </p:nvGrpSpPr>
        <p:grpSpPr>
          <a:xfrm>
            <a:off x="736854" y="4093920"/>
            <a:ext cx="1974553" cy="621504"/>
            <a:chOff x="-3380929" y="499394"/>
            <a:chExt cx="1787478" cy="750160"/>
          </a:xfrm>
        </p:grpSpPr>
        <p:sp>
          <p:nvSpPr>
            <p:cNvPr id="9" name="Content Placeholder 8"/>
            <p:cNvSpPr txBox="1">
              <a:spLocks/>
            </p:cNvSpPr>
            <p:nvPr/>
          </p:nvSpPr>
          <p:spPr>
            <a:xfrm>
              <a:off x="-2393391" y="606872"/>
              <a:ext cx="790348" cy="344977"/>
            </a:xfrm>
            <a:prstGeom prst="rect">
              <a:avLst/>
            </a:prstGeom>
          </p:spPr>
          <p:txBody>
            <a:bodyPr vert="horz" lIns="121920" tIns="60960" rIns="121920" bIns="60960" rtlCol="0">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Clr>
                  <a:srgbClr val="545559"/>
                </a:buClr>
                <a:buSzPct val="106000"/>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Clr>
                  <a:srgbClr val="545559"/>
                </a:buClr>
                <a:buSzPct val="93000"/>
                <a:buFont typeface="Arial" panose="020B0604020202020204" pitchFamily="34" charset="0"/>
                <a:buChar char="•"/>
                <a:defRPr sz="975"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lvl="1" indent="0">
                <a:lnSpc>
                  <a:spcPct val="100000"/>
                </a:lnSpc>
                <a:spcBef>
                  <a:spcPts val="533"/>
                </a:spcBef>
                <a:spcAft>
                  <a:spcPts val="533"/>
                </a:spcAft>
                <a:buNone/>
              </a:pPr>
              <a:endParaRPr lang="en-US" sz="1600" b="1" dirty="0">
                <a:solidFill>
                  <a:schemeClr val="bg1"/>
                </a:solidFill>
                <a:cs typeface="Arial" panose="020B0604020202020204" pitchFamily="34" charset="0"/>
              </a:endParaRPr>
            </a:p>
          </p:txBody>
        </p:sp>
        <p:sp>
          <p:nvSpPr>
            <p:cNvPr id="10" name="Content Placeholder 8"/>
            <p:cNvSpPr txBox="1">
              <a:spLocks/>
            </p:cNvSpPr>
            <p:nvPr/>
          </p:nvSpPr>
          <p:spPr>
            <a:xfrm>
              <a:off x="-3380929" y="499394"/>
              <a:ext cx="1787478" cy="750160"/>
            </a:xfrm>
            <a:prstGeom prst="rect">
              <a:avLst/>
            </a:prstGeom>
          </p:spPr>
          <p:txBody>
            <a:bodyPr vert="horz" lIns="121920" tIns="60960" rIns="121920" bIns="60960" rtlCol="0" anchor="ctr">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Clr>
                  <a:srgbClr val="545559"/>
                </a:buClr>
                <a:buSzPct val="106000"/>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Clr>
                  <a:srgbClr val="545559"/>
                </a:buClr>
                <a:buSzPct val="93000"/>
                <a:buFont typeface="Arial" panose="020B0604020202020204" pitchFamily="34" charset="0"/>
                <a:buChar char="•"/>
                <a:defRPr sz="975"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lvl="1" indent="0" algn="ctr">
                <a:lnSpc>
                  <a:spcPct val="100000"/>
                </a:lnSpc>
                <a:spcBef>
                  <a:spcPts val="533"/>
                </a:spcBef>
                <a:spcAft>
                  <a:spcPts val="533"/>
                </a:spcAft>
                <a:buNone/>
              </a:pPr>
              <a:r>
                <a:rPr lang="en-US" sz="2400" b="1" dirty="0">
                  <a:solidFill>
                    <a:schemeClr val="bg1"/>
                  </a:solidFill>
                  <a:cs typeface="Arial" panose="020B0604020202020204" pitchFamily="34" charset="0"/>
                </a:rPr>
                <a:t>10-12%</a:t>
              </a:r>
            </a:p>
          </p:txBody>
        </p:sp>
      </p:grpSp>
      <p:sp>
        <p:nvSpPr>
          <p:cNvPr id="11" name="Content Placeholder 8"/>
          <p:cNvSpPr txBox="1">
            <a:spLocks/>
          </p:cNvSpPr>
          <p:nvPr/>
        </p:nvSpPr>
        <p:spPr>
          <a:xfrm>
            <a:off x="4564305" y="5069656"/>
            <a:ext cx="3028809" cy="423904"/>
          </a:xfrm>
          <a:prstGeom prst="rect">
            <a:avLst/>
          </a:prstGeom>
        </p:spPr>
        <p:txBody>
          <a:bodyPr vert="horz" lIns="121920" tIns="60960" rIns="121920" bIns="60960" rtlCol="0">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Clr>
                <a:srgbClr val="545559"/>
              </a:buClr>
              <a:buSzPct val="106000"/>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Clr>
                <a:srgbClr val="545559"/>
              </a:buClr>
              <a:buSzPct val="93000"/>
              <a:buFont typeface="Arial" panose="020B0604020202020204" pitchFamily="34" charset="0"/>
              <a:buChar char="•"/>
              <a:defRPr sz="975"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lnSpc>
                <a:spcPct val="100000"/>
              </a:lnSpc>
              <a:spcBef>
                <a:spcPts val="533"/>
              </a:spcBef>
              <a:spcAft>
                <a:spcPts val="533"/>
              </a:spcAft>
              <a:buNone/>
            </a:pPr>
            <a:r>
              <a:rPr lang="en-US" sz="1867" dirty="0">
                <a:cs typeface="Arial" panose="020B0604020202020204" pitchFamily="34" charset="0"/>
              </a:rPr>
              <a:t>Employees in R&amp;D</a:t>
            </a:r>
          </a:p>
        </p:txBody>
      </p:sp>
      <p:grpSp>
        <p:nvGrpSpPr>
          <p:cNvPr id="12" name="Group 11"/>
          <p:cNvGrpSpPr/>
          <p:nvPr/>
        </p:nvGrpSpPr>
        <p:grpSpPr>
          <a:xfrm>
            <a:off x="4256097" y="1562103"/>
            <a:ext cx="3676979" cy="1349015"/>
            <a:chOff x="3738860" y="2224976"/>
            <a:chExt cx="1717041" cy="905185"/>
          </a:xfrm>
        </p:grpSpPr>
        <p:sp>
          <p:nvSpPr>
            <p:cNvPr id="13" name="Rectangle 12"/>
            <p:cNvSpPr/>
            <p:nvPr/>
          </p:nvSpPr>
          <p:spPr>
            <a:xfrm>
              <a:off x="3738860" y="2236904"/>
              <a:ext cx="1717040" cy="89275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p:cNvSpPr/>
            <p:nvPr/>
          </p:nvSpPr>
          <p:spPr>
            <a:xfrm>
              <a:off x="3738860" y="2561201"/>
              <a:ext cx="1717040" cy="568960"/>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p:cNvSpPr txBox="1"/>
            <p:nvPr/>
          </p:nvSpPr>
          <p:spPr>
            <a:xfrm>
              <a:off x="3738861" y="2224976"/>
              <a:ext cx="1717040" cy="309776"/>
            </a:xfrm>
            <a:prstGeom prst="rect">
              <a:avLst/>
            </a:prstGeom>
            <a:noFill/>
            <a:ln>
              <a:noFill/>
            </a:ln>
          </p:spPr>
          <p:txBody>
            <a:bodyPr wrap="square" rtlCol="0">
              <a:spAutoFit/>
            </a:bodyPr>
            <a:lstStyle/>
            <a:p>
              <a:pPr algn="ctr"/>
              <a:r>
                <a:rPr lang="en-US" sz="2400" dirty="0"/>
                <a:t>HEXAGON</a:t>
              </a:r>
            </a:p>
          </p:txBody>
        </p:sp>
        <p:sp>
          <p:nvSpPr>
            <p:cNvPr id="16" name="Rectangle 15"/>
            <p:cNvSpPr/>
            <p:nvPr/>
          </p:nvSpPr>
          <p:spPr>
            <a:xfrm>
              <a:off x="3738861" y="2696259"/>
              <a:ext cx="1717039" cy="282197"/>
            </a:xfrm>
            <a:prstGeom prst="rect">
              <a:avLst/>
            </a:prstGeom>
            <a:ln>
              <a:solidFill>
                <a:schemeClr val="tx1"/>
              </a:solidFill>
            </a:ln>
          </p:spPr>
          <p:txBody>
            <a:bodyPr wrap="square">
              <a:spAutoFit/>
            </a:bodyPr>
            <a:lstStyle/>
            <a:p>
              <a:pPr algn="ctr"/>
              <a:r>
                <a:rPr lang="en-GB" sz="2133" b="1" dirty="0">
                  <a:solidFill>
                    <a:schemeClr val="bg1"/>
                  </a:solidFill>
                </a:rPr>
                <a:t>INNOVATION HUB</a:t>
              </a:r>
            </a:p>
          </p:txBody>
        </p:sp>
      </p:grpSp>
      <p:sp>
        <p:nvSpPr>
          <p:cNvPr id="17" name="Rectangle 22"/>
          <p:cNvSpPr>
            <a:spLocks noChangeArrowheads="1"/>
          </p:cNvSpPr>
          <p:nvPr/>
        </p:nvSpPr>
        <p:spPr bwMode="auto">
          <a:xfrm>
            <a:off x="381003" y="1968140"/>
            <a:ext cx="2867607" cy="735299"/>
          </a:xfrm>
          <a:prstGeom prst="rect">
            <a:avLst/>
          </a:prstGeom>
          <a:solidFill>
            <a:schemeClr val="accent2"/>
          </a:solidFill>
          <a:ln w="9525">
            <a:noFill/>
            <a:miter lim="800000"/>
            <a:headEnd/>
            <a:tailEnd/>
          </a:ln>
          <a:effectLst>
            <a:outerShdw blurRad="50800" dist="38100" dir="2700000" algn="tl" rotWithShape="0">
              <a:prstClr val="black">
                <a:alpha val="40000"/>
              </a:prstClr>
            </a:outerShdw>
          </a:effectLst>
        </p:spPr>
        <p:txBody>
          <a:bodyPr wrap="none" anchor="ctr"/>
          <a:lstStyle/>
          <a:p>
            <a:pPr algn="ctr" eaLnBrk="1" hangingPunct="1"/>
            <a:endParaRPr lang="en-GB" sz="1467" b="1" dirty="0">
              <a:solidFill>
                <a:schemeClr val="bg1"/>
              </a:solidFill>
            </a:endParaRPr>
          </a:p>
        </p:txBody>
      </p:sp>
      <p:sp>
        <p:nvSpPr>
          <p:cNvPr id="18" name="TextBox 17"/>
          <p:cNvSpPr txBox="1"/>
          <p:nvPr/>
        </p:nvSpPr>
        <p:spPr>
          <a:xfrm>
            <a:off x="381003" y="2023591"/>
            <a:ext cx="2867607" cy="584775"/>
          </a:xfrm>
          <a:prstGeom prst="rect">
            <a:avLst/>
          </a:prstGeom>
          <a:noFill/>
        </p:spPr>
        <p:txBody>
          <a:bodyPr wrap="square" rtlCol="0">
            <a:spAutoFit/>
          </a:bodyPr>
          <a:lstStyle/>
          <a:p>
            <a:pPr algn="ctr"/>
            <a:r>
              <a:rPr lang="en-US" sz="1600" b="1" cap="all" dirty="0">
                <a:solidFill>
                  <a:schemeClr val="bg1"/>
                </a:solidFill>
              </a:rPr>
              <a:t>Geospatial </a:t>
            </a:r>
            <a:br>
              <a:rPr lang="en-US" sz="1600" b="1" cap="all" dirty="0">
                <a:solidFill>
                  <a:schemeClr val="bg1"/>
                </a:solidFill>
              </a:rPr>
            </a:br>
            <a:r>
              <a:rPr lang="en-US" sz="1600" b="1" cap="all" dirty="0">
                <a:solidFill>
                  <a:schemeClr val="bg1"/>
                </a:solidFill>
              </a:rPr>
              <a:t>Enterprise R&amp;D</a:t>
            </a:r>
          </a:p>
        </p:txBody>
      </p:sp>
      <p:grpSp>
        <p:nvGrpSpPr>
          <p:cNvPr id="19" name="Group 18"/>
          <p:cNvGrpSpPr/>
          <p:nvPr/>
        </p:nvGrpSpPr>
        <p:grpSpPr>
          <a:xfrm>
            <a:off x="8943258" y="1968142"/>
            <a:ext cx="2833157" cy="781047"/>
            <a:chOff x="6839773" y="2263514"/>
            <a:chExt cx="2486025" cy="972545"/>
          </a:xfrm>
          <a:solidFill>
            <a:schemeClr val="accent4"/>
          </a:solidFill>
        </p:grpSpPr>
        <p:sp>
          <p:nvSpPr>
            <p:cNvPr id="20" name="Rectangle 22"/>
            <p:cNvSpPr>
              <a:spLocks noChangeArrowheads="1"/>
            </p:cNvSpPr>
            <p:nvPr/>
          </p:nvSpPr>
          <p:spPr bwMode="auto">
            <a:xfrm>
              <a:off x="6839773" y="2263514"/>
              <a:ext cx="2486025" cy="972545"/>
            </a:xfrm>
            <a:prstGeom prst="rect">
              <a:avLst/>
            </a:prstGeom>
            <a:grpFill/>
            <a:ln w="9525">
              <a:noFill/>
              <a:miter lim="800000"/>
              <a:headEnd/>
              <a:tailEnd/>
            </a:ln>
            <a:effectLst>
              <a:outerShdw blurRad="50800" dist="38100" dir="2700000" algn="tl" rotWithShape="0">
                <a:prstClr val="black">
                  <a:alpha val="40000"/>
                </a:prstClr>
              </a:outerShdw>
            </a:effectLst>
          </p:spPr>
          <p:txBody>
            <a:bodyPr wrap="none" anchor="ctr"/>
            <a:lstStyle/>
            <a:p>
              <a:pPr algn="ctr" eaLnBrk="1" hangingPunct="1"/>
              <a:endParaRPr lang="en-GB" sz="1467" b="1" dirty="0">
                <a:solidFill>
                  <a:schemeClr val="bg1"/>
                </a:solidFill>
              </a:endParaRPr>
            </a:p>
          </p:txBody>
        </p:sp>
        <p:sp>
          <p:nvSpPr>
            <p:cNvPr id="21" name="TextBox 20"/>
            <p:cNvSpPr txBox="1"/>
            <p:nvPr/>
          </p:nvSpPr>
          <p:spPr>
            <a:xfrm>
              <a:off x="6936265" y="2348596"/>
              <a:ext cx="2362202" cy="728151"/>
            </a:xfrm>
            <a:prstGeom prst="rect">
              <a:avLst/>
            </a:prstGeom>
            <a:grpFill/>
          </p:spPr>
          <p:txBody>
            <a:bodyPr wrap="square" rtlCol="0">
              <a:spAutoFit/>
            </a:bodyPr>
            <a:lstStyle/>
            <a:p>
              <a:pPr algn="ctr"/>
              <a:r>
                <a:rPr lang="en-US" sz="1600" b="1" cap="all" dirty="0">
                  <a:solidFill>
                    <a:schemeClr val="bg1"/>
                  </a:solidFill>
                </a:rPr>
                <a:t>Industrial </a:t>
              </a:r>
              <a:br>
                <a:rPr lang="en-US" sz="1600" b="1" cap="all" dirty="0">
                  <a:solidFill>
                    <a:schemeClr val="bg1"/>
                  </a:solidFill>
                </a:rPr>
              </a:br>
              <a:r>
                <a:rPr lang="en-US" sz="1600" b="1" cap="all" dirty="0">
                  <a:solidFill>
                    <a:schemeClr val="bg1"/>
                  </a:solidFill>
                </a:rPr>
                <a:t>Enterprise R&amp;D</a:t>
              </a:r>
            </a:p>
          </p:txBody>
        </p:sp>
      </p:grpSp>
      <p:cxnSp>
        <p:nvCxnSpPr>
          <p:cNvPr id="22" name="Straight Connector 21"/>
          <p:cNvCxnSpPr/>
          <p:nvPr/>
        </p:nvCxnSpPr>
        <p:spPr>
          <a:xfrm flipH="1" flipV="1">
            <a:off x="381005" y="3175507"/>
            <a:ext cx="11395412" cy="44181"/>
          </a:xfrm>
          <a:prstGeom prst="line">
            <a:avLst/>
          </a:prstGeom>
          <a:ln w="3175" cmpd="sng">
            <a:solidFill>
              <a:srgbClr val="545559"/>
            </a:solidFill>
            <a:prstDash val="dash"/>
          </a:ln>
        </p:spPr>
        <p:style>
          <a:lnRef idx="2">
            <a:schemeClr val="accent1"/>
          </a:lnRef>
          <a:fillRef idx="0">
            <a:schemeClr val="accent1"/>
          </a:fillRef>
          <a:effectRef idx="1">
            <a:schemeClr val="accent1"/>
          </a:effectRef>
          <a:fontRef idx="minor">
            <a:schemeClr val="tx1"/>
          </a:fontRef>
        </p:style>
      </p:cxnSp>
      <p:sp>
        <p:nvSpPr>
          <p:cNvPr id="23" name="Isosceles Triangle 22"/>
          <p:cNvSpPr/>
          <p:nvPr/>
        </p:nvSpPr>
        <p:spPr>
          <a:xfrm rot="5400000">
            <a:off x="3859223" y="2209480"/>
            <a:ext cx="223767" cy="257203"/>
          </a:xfrm>
          <a:prstGeom prst="triangl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Isosceles Triangle 23"/>
          <p:cNvSpPr/>
          <p:nvPr/>
        </p:nvSpPr>
        <p:spPr>
          <a:xfrm rot="16200000" flipH="1">
            <a:off x="8174243" y="2223509"/>
            <a:ext cx="223767" cy="257203"/>
          </a:xfrm>
          <a:prstGeom prst="triangle">
            <a:avLst/>
          </a:prstGeom>
          <a:solidFill>
            <a:srgbClr val="4B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7" name="Content Placeholder 8"/>
          <p:cNvSpPr txBox="1">
            <a:spLocks/>
          </p:cNvSpPr>
          <p:nvPr/>
        </p:nvSpPr>
        <p:spPr>
          <a:xfrm>
            <a:off x="9053223" y="5072729"/>
            <a:ext cx="2175149" cy="423904"/>
          </a:xfrm>
          <a:prstGeom prst="rect">
            <a:avLst/>
          </a:prstGeom>
        </p:spPr>
        <p:txBody>
          <a:bodyPr vert="horz" lIns="121920" tIns="60960" rIns="121920" bIns="60960" rtlCol="0">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Clr>
                <a:srgbClr val="545559"/>
              </a:buClr>
              <a:buSzPct val="106000"/>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Clr>
                <a:srgbClr val="545559"/>
              </a:buClr>
              <a:buSzPct val="93000"/>
              <a:buFont typeface="Arial" panose="020B0604020202020204" pitchFamily="34" charset="0"/>
              <a:buChar char="•"/>
              <a:defRPr sz="975"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lnSpc>
                <a:spcPct val="100000"/>
              </a:lnSpc>
              <a:spcBef>
                <a:spcPts val="533"/>
              </a:spcBef>
              <a:spcAft>
                <a:spcPts val="533"/>
              </a:spcAft>
              <a:buNone/>
            </a:pPr>
            <a:r>
              <a:rPr lang="en-US" sz="1867" dirty="0">
                <a:cs typeface="Arial" panose="020B0604020202020204" pitchFamily="34" charset="0"/>
              </a:rPr>
              <a:t>Active Patents</a:t>
            </a:r>
          </a:p>
        </p:txBody>
      </p:sp>
      <p:sp>
        <p:nvSpPr>
          <p:cNvPr id="28" name="Isosceles Triangle 27"/>
          <p:cNvSpPr/>
          <p:nvPr/>
        </p:nvSpPr>
        <p:spPr>
          <a:xfrm rot="16200000">
            <a:off x="3468743" y="2300669"/>
            <a:ext cx="223767" cy="257203"/>
          </a:xfrm>
          <a:prstGeom prst="triangl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9" name="Isosceles Triangle 28"/>
          <p:cNvSpPr/>
          <p:nvPr/>
        </p:nvSpPr>
        <p:spPr>
          <a:xfrm rot="5400000" flipH="1">
            <a:off x="8539002" y="2321713"/>
            <a:ext cx="223767" cy="257203"/>
          </a:xfrm>
          <a:prstGeom prst="triangle">
            <a:avLst/>
          </a:prstGeom>
          <a:solidFill>
            <a:srgbClr val="4B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30" name="Straight Connector 29"/>
          <p:cNvCxnSpPr/>
          <p:nvPr/>
        </p:nvCxnSpPr>
        <p:spPr>
          <a:xfrm flipH="1">
            <a:off x="7933078" y="3950327"/>
            <a:ext cx="534375" cy="983948"/>
          </a:xfrm>
          <a:prstGeom prst="line">
            <a:avLst/>
          </a:prstGeom>
          <a:ln w="3175" cmpd="sng">
            <a:solidFill>
              <a:srgbClr val="545559"/>
            </a:solidFill>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3575317" y="3950327"/>
            <a:ext cx="534375" cy="983948"/>
          </a:xfrm>
          <a:prstGeom prst="line">
            <a:avLst/>
          </a:prstGeom>
          <a:ln w="3175" cmpd="sng">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5390217" y="3692674"/>
            <a:ext cx="1376983" cy="137698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6" name="Content Placeholder 8"/>
          <p:cNvSpPr txBox="1">
            <a:spLocks/>
          </p:cNvSpPr>
          <p:nvPr/>
        </p:nvSpPr>
        <p:spPr>
          <a:xfrm>
            <a:off x="5024758" y="4158274"/>
            <a:ext cx="1925089" cy="409553"/>
          </a:xfrm>
          <a:prstGeom prst="rect">
            <a:avLst/>
          </a:prstGeom>
        </p:spPr>
        <p:txBody>
          <a:bodyPr vert="horz" lIns="121920" tIns="60960" rIns="121920" bIns="60960" rtlCol="0">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Clr>
                <a:srgbClr val="545559"/>
              </a:buClr>
              <a:buSzPct val="106000"/>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Clr>
                <a:srgbClr val="545559"/>
              </a:buClr>
              <a:buSzPct val="93000"/>
              <a:buFont typeface="Arial" panose="020B0604020202020204" pitchFamily="34" charset="0"/>
              <a:buChar char="•"/>
              <a:defRPr sz="975"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lvl="1" indent="0" algn="ctr">
              <a:lnSpc>
                <a:spcPct val="100000"/>
              </a:lnSpc>
              <a:spcBef>
                <a:spcPts val="533"/>
              </a:spcBef>
              <a:spcAft>
                <a:spcPts val="533"/>
              </a:spcAft>
              <a:buNone/>
            </a:pPr>
            <a:r>
              <a:rPr lang="en-US" sz="2400" b="1" dirty="0">
                <a:solidFill>
                  <a:schemeClr val="bg1"/>
                </a:solidFill>
                <a:cs typeface="Arial" panose="020B0604020202020204" pitchFamily="34" charset="0"/>
              </a:rPr>
              <a:t>3,400+</a:t>
            </a:r>
          </a:p>
        </p:txBody>
      </p:sp>
      <p:sp>
        <p:nvSpPr>
          <p:cNvPr id="36" name="Oval 35"/>
          <p:cNvSpPr/>
          <p:nvPr/>
        </p:nvSpPr>
        <p:spPr>
          <a:xfrm>
            <a:off x="9395109" y="3692674"/>
            <a:ext cx="1389951" cy="1389951"/>
          </a:xfrm>
          <a:prstGeom prst="ellipse">
            <a:avLst/>
          </a:prstGeom>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sp>
        <p:nvSpPr>
          <p:cNvPr id="31" name="Content Placeholder 8"/>
          <p:cNvSpPr txBox="1">
            <a:spLocks/>
          </p:cNvSpPr>
          <p:nvPr/>
        </p:nvSpPr>
        <p:spPr>
          <a:xfrm>
            <a:off x="8986464" y="4163505"/>
            <a:ext cx="1925089" cy="409553"/>
          </a:xfrm>
          <a:prstGeom prst="rect">
            <a:avLst/>
          </a:prstGeom>
        </p:spPr>
        <p:txBody>
          <a:bodyPr vert="horz" lIns="121920" tIns="60960" rIns="121920" bIns="60960" rtlCol="0">
            <a:noAutofit/>
          </a:bodyPr>
          <a:lstStyle>
            <a:lvl1pPr marL="0" indent="0" algn="l" defTabSz="685749" rtl="0" eaLnBrk="1" latinLnBrk="0" hangingPunct="1">
              <a:lnSpc>
                <a:spcPct val="90000"/>
              </a:lnSpc>
              <a:spcBef>
                <a:spcPts val="750"/>
              </a:spcBef>
              <a:buFont typeface="Arial" panose="020B0604020202020204" pitchFamily="34" charset="0"/>
              <a:buNone/>
              <a:defRPr sz="2000" kern="1200">
                <a:solidFill>
                  <a:srgbClr val="545559"/>
                </a:solidFill>
                <a:latin typeface="+mn-lt"/>
                <a:ea typeface="+mn-ea"/>
                <a:cs typeface="+mn-cs"/>
              </a:defRPr>
            </a:lvl1pPr>
            <a:lvl2pPr marL="257156" indent="-257156" algn="l" defTabSz="685749" rtl="0" eaLnBrk="1" latinLnBrk="0" hangingPunct="1">
              <a:lnSpc>
                <a:spcPct val="90000"/>
              </a:lnSpc>
              <a:spcBef>
                <a:spcPts val="375"/>
              </a:spcBef>
              <a:buClr>
                <a:srgbClr val="74B543"/>
              </a:buClr>
              <a:buFont typeface="Arial" panose="020B0604020202020204" pitchFamily="34" charset="0"/>
              <a:buChar char="•"/>
              <a:defRPr sz="1800" kern="1200">
                <a:solidFill>
                  <a:srgbClr val="545559"/>
                </a:solidFill>
                <a:latin typeface="+mn-lt"/>
                <a:ea typeface="+mn-ea"/>
                <a:cs typeface="+mn-cs"/>
              </a:defRPr>
            </a:lvl2pPr>
            <a:lvl3pPr marL="557171" indent="-214298" algn="l" defTabSz="685749" rtl="0" eaLnBrk="1" latinLnBrk="0" hangingPunct="1">
              <a:lnSpc>
                <a:spcPct val="90000"/>
              </a:lnSpc>
              <a:spcBef>
                <a:spcPts val="375"/>
              </a:spcBef>
              <a:buClr>
                <a:srgbClr val="0098BA"/>
              </a:buClr>
              <a:buFont typeface="Arial" panose="020B0604020202020204" pitchFamily="34" charset="0"/>
              <a:buChar char="•"/>
              <a:defRPr sz="1600" kern="1200">
                <a:solidFill>
                  <a:srgbClr val="545559"/>
                </a:solidFill>
                <a:latin typeface="+mn-lt"/>
                <a:ea typeface="+mn-ea"/>
                <a:cs typeface="+mn-cs"/>
              </a:defRPr>
            </a:lvl3pPr>
            <a:lvl4pPr marL="857186" indent="-214298" algn="l" defTabSz="685749" rtl="0" eaLnBrk="1" latinLnBrk="0" hangingPunct="1">
              <a:lnSpc>
                <a:spcPct val="90000"/>
              </a:lnSpc>
              <a:spcBef>
                <a:spcPts val="375"/>
              </a:spcBef>
              <a:buClr>
                <a:srgbClr val="545559"/>
              </a:buClr>
              <a:buSzPct val="106000"/>
              <a:buFont typeface="Arial" panose="020B0604020202020204" pitchFamily="34" charset="0"/>
              <a:buChar char="•"/>
              <a:defRPr sz="1400" kern="1200">
                <a:solidFill>
                  <a:srgbClr val="545559"/>
                </a:solidFill>
                <a:latin typeface="+mn-lt"/>
                <a:ea typeface="+mn-ea"/>
                <a:cs typeface="+mn-cs"/>
              </a:defRPr>
            </a:lvl4pPr>
            <a:lvl5pPr marL="985766" indent="-171438" algn="l" defTabSz="685749" rtl="0" eaLnBrk="1" latinLnBrk="0" hangingPunct="1">
              <a:lnSpc>
                <a:spcPct val="90000"/>
              </a:lnSpc>
              <a:spcBef>
                <a:spcPts val="375"/>
              </a:spcBef>
              <a:buClr>
                <a:srgbClr val="545559"/>
              </a:buClr>
              <a:buSzPct val="93000"/>
              <a:buFont typeface="Arial" panose="020B0604020202020204" pitchFamily="34" charset="0"/>
              <a:buChar char="•"/>
              <a:defRPr sz="975" kern="1200">
                <a:solidFill>
                  <a:srgbClr val="545559"/>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lvl="1" indent="0" algn="ctr">
              <a:lnSpc>
                <a:spcPct val="100000"/>
              </a:lnSpc>
              <a:spcBef>
                <a:spcPts val="533"/>
              </a:spcBef>
              <a:spcAft>
                <a:spcPts val="533"/>
              </a:spcAft>
              <a:buNone/>
            </a:pPr>
            <a:r>
              <a:rPr lang="en-US" sz="2400" b="1" dirty="0">
                <a:solidFill>
                  <a:schemeClr val="bg1"/>
                </a:solidFill>
                <a:cs typeface="Arial" panose="020B0604020202020204" pitchFamily="34" charset="0"/>
              </a:rPr>
              <a:t>3,200+</a:t>
            </a:r>
          </a:p>
        </p:txBody>
      </p:sp>
    </p:spTree>
    <p:extLst>
      <p:ext uri="{BB962C8B-B14F-4D97-AF65-F5344CB8AC3E}">
        <p14:creationId xmlns:p14="http://schemas.microsoft.com/office/powerpoint/2010/main" val="99464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hex_blue_backgroun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2843"/>
            <a:ext cx="12192000" cy="5143500"/>
          </a:xfrm>
          <a:prstGeom prst="rect">
            <a:avLst/>
          </a:prstGeom>
        </p:spPr>
      </p:pic>
      <p:sp>
        <p:nvSpPr>
          <p:cNvPr id="2" name="Title 1"/>
          <p:cNvSpPr>
            <a:spLocks noGrp="1"/>
          </p:cNvSpPr>
          <p:nvPr>
            <p:ph type="title"/>
          </p:nvPr>
        </p:nvSpPr>
        <p:spPr/>
        <p:txBody>
          <a:bodyPr/>
          <a:lstStyle/>
          <a:p>
            <a:r>
              <a:rPr lang="en-US" dirty="0"/>
              <a:t>Information technologies</a:t>
            </a:r>
          </a:p>
        </p:txBody>
      </p:sp>
      <p:sp>
        <p:nvSpPr>
          <p:cNvPr id="24" name="TextBox 23"/>
          <p:cNvSpPr txBox="1"/>
          <p:nvPr/>
        </p:nvSpPr>
        <p:spPr>
          <a:xfrm>
            <a:off x="8032894" y="4261385"/>
            <a:ext cx="1994005" cy="379656"/>
          </a:xfrm>
          <a:prstGeom prst="rect">
            <a:avLst/>
          </a:prstGeom>
          <a:noFill/>
        </p:spPr>
        <p:txBody>
          <a:bodyPr wrap="square" rtlCol="0">
            <a:spAutoFit/>
          </a:bodyPr>
          <a:lstStyle/>
          <a:p>
            <a:pPr algn="r"/>
            <a:r>
              <a:rPr lang="en-US" sz="1867" b="1" dirty="0">
                <a:solidFill>
                  <a:srgbClr val="1B86AD"/>
                </a:solidFill>
                <a:latin typeface="Arial"/>
                <a:cs typeface="Arial"/>
              </a:rPr>
              <a:t>SOFTWARE</a:t>
            </a:r>
          </a:p>
        </p:txBody>
      </p:sp>
      <p:pic>
        <p:nvPicPr>
          <p:cNvPr id="25" name="Picture 24" descr="circle_arrow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7690" y="1351605"/>
            <a:ext cx="4930613" cy="775287"/>
          </a:xfrm>
          <a:prstGeom prst="rect">
            <a:avLst/>
          </a:prstGeom>
        </p:spPr>
      </p:pic>
      <p:pic>
        <p:nvPicPr>
          <p:cNvPr id="26" name="Picture 25" descr="circle_arrow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3586945" y="4708150"/>
            <a:ext cx="5018304" cy="778249"/>
          </a:xfrm>
          <a:prstGeom prst="rect">
            <a:avLst/>
          </a:prstGeom>
        </p:spPr>
      </p:pic>
      <p:grpSp>
        <p:nvGrpSpPr>
          <p:cNvPr id="59" name="Group 58"/>
          <p:cNvGrpSpPr>
            <a:grpSpLocks noChangeAspect="1"/>
          </p:cNvGrpSpPr>
          <p:nvPr/>
        </p:nvGrpSpPr>
        <p:grpSpPr>
          <a:xfrm>
            <a:off x="716445" y="2630018"/>
            <a:ext cx="3180356" cy="3130329"/>
            <a:chOff x="0" y="2582881"/>
            <a:chExt cx="3371159" cy="3318131"/>
          </a:xfrm>
        </p:grpSpPr>
        <p:sp>
          <p:nvSpPr>
            <p:cNvPr id="60" name="Oval 59"/>
            <p:cNvSpPr/>
            <p:nvPr/>
          </p:nvSpPr>
          <p:spPr>
            <a:xfrm>
              <a:off x="2022696" y="3286646"/>
              <a:ext cx="784311" cy="784308"/>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1" name="Oval 60"/>
            <p:cNvSpPr/>
            <p:nvPr/>
          </p:nvSpPr>
          <p:spPr>
            <a:xfrm>
              <a:off x="1458543" y="4841509"/>
              <a:ext cx="976947" cy="976947"/>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2" name="Oval 61"/>
            <p:cNvSpPr/>
            <p:nvPr/>
          </p:nvSpPr>
          <p:spPr>
            <a:xfrm>
              <a:off x="0" y="3740720"/>
              <a:ext cx="825590" cy="825590"/>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3" name="Oval 62"/>
            <p:cNvSpPr/>
            <p:nvPr/>
          </p:nvSpPr>
          <p:spPr>
            <a:xfrm>
              <a:off x="143099" y="4503013"/>
              <a:ext cx="1398000" cy="1397999"/>
            </a:xfrm>
            <a:prstGeom prst="ellipse">
              <a:avLst/>
            </a:prstGeom>
            <a:blipFill rotWithShape="1">
              <a:blip r:embed="rId4" cstate="email">
                <a:extLst>
                  <a:ext uri="{28A0092B-C50C-407E-A947-70E740481C1C}">
                    <a14:useLocalDpi xmlns:a14="http://schemas.microsoft.com/office/drawing/2010/main"/>
                  </a:ext>
                </a:extLst>
              </a:blip>
              <a:stretch>
                <a:fillRect/>
              </a:stretch>
            </a:blip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4" name="Oval 63"/>
            <p:cNvSpPr/>
            <p:nvPr/>
          </p:nvSpPr>
          <p:spPr>
            <a:xfrm>
              <a:off x="1664941" y="2846330"/>
              <a:ext cx="564154" cy="564153"/>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5" name="Oval 64"/>
            <p:cNvSpPr/>
            <p:nvPr/>
          </p:nvSpPr>
          <p:spPr>
            <a:xfrm>
              <a:off x="1121646" y="2582881"/>
              <a:ext cx="357757" cy="357757"/>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6" name="Oval 65"/>
            <p:cNvSpPr/>
            <p:nvPr/>
          </p:nvSpPr>
          <p:spPr>
            <a:xfrm>
              <a:off x="1909867" y="3765491"/>
              <a:ext cx="1461292" cy="1461291"/>
            </a:xfrm>
            <a:prstGeom prst="ellipse">
              <a:avLst/>
            </a:prstGeom>
            <a:blipFill rotWithShape="1">
              <a:blip r:embed="rId5" cstate="email">
                <a:extLst>
                  <a:ext uri="{28A0092B-C50C-407E-A947-70E740481C1C}">
                    <a14:useLocalDpi xmlns:a14="http://schemas.microsoft.com/office/drawing/2010/main"/>
                  </a:ext>
                </a:extLst>
              </a:blip>
              <a:stretch>
                <a:fillRect/>
              </a:stretch>
            </a:blip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7" name="Oval 66"/>
            <p:cNvSpPr>
              <a:spLocks noChangeAspect="1"/>
            </p:cNvSpPr>
            <p:nvPr/>
          </p:nvSpPr>
          <p:spPr>
            <a:xfrm>
              <a:off x="330235" y="2970171"/>
              <a:ext cx="1926376" cy="1926375"/>
            </a:xfrm>
            <a:prstGeom prst="ellipse">
              <a:avLst/>
            </a:prstGeom>
            <a:blipFill rotWithShape="1">
              <a:blip r:embed="rId6" cstate="email">
                <a:extLst>
                  <a:ext uri="{28A0092B-C50C-407E-A947-70E740481C1C}">
                    <a14:useLocalDpi xmlns:a14="http://schemas.microsoft.com/office/drawing/2010/main"/>
                  </a:ext>
                </a:extLst>
              </a:blip>
              <a:stretch>
                <a:fillRect/>
              </a:stretch>
            </a:blip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8" name="Oval 67"/>
            <p:cNvSpPr/>
            <p:nvPr/>
          </p:nvSpPr>
          <p:spPr>
            <a:xfrm>
              <a:off x="2442927" y="2631444"/>
              <a:ext cx="233918" cy="233918"/>
            </a:xfrm>
            <a:prstGeom prst="ellipse">
              <a:avLst/>
            </a:prstGeom>
            <a:solidFill>
              <a:schemeClr val="bg1">
                <a:lumMod val="65000"/>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9" name="Oval 68"/>
            <p:cNvSpPr/>
            <p:nvPr/>
          </p:nvSpPr>
          <p:spPr>
            <a:xfrm>
              <a:off x="2807050" y="2676976"/>
              <a:ext cx="165119" cy="165119"/>
            </a:xfrm>
            <a:prstGeom prst="ellipse">
              <a:avLst/>
            </a:prstGeom>
            <a:solidFill>
              <a:schemeClr val="bg1">
                <a:lumMod val="65000"/>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0" name="Oval 69"/>
            <p:cNvSpPr/>
            <p:nvPr/>
          </p:nvSpPr>
          <p:spPr>
            <a:xfrm>
              <a:off x="3041635" y="3263377"/>
              <a:ext cx="137593" cy="137593"/>
            </a:xfrm>
            <a:prstGeom prst="ellipse">
              <a:avLst/>
            </a:prstGeom>
            <a:solidFill>
              <a:schemeClr val="bg1">
                <a:lumMod val="6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1" name="Oval 70"/>
            <p:cNvSpPr/>
            <p:nvPr/>
          </p:nvSpPr>
          <p:spPr>
            <a:xfrm flipH="1" flipV="1">
              <a:off x="3217334" y="3439077"/>
              <a:ext cx="90996" cy="90994"/>
            </a:xfrm>
            <a:prstGeom prst="ellipse">
              <a:avLst/>
            </a:prstGeom>
            <a:solidFill>
              <a:schemeClr val="bg1">
                <a:lumMod val="65000"/>
                <a:alpha val="2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sp>
        <p:nvSpPr>
          <p:cNvPr id="23" name="TextBox 22"/>
          <p:cNvSpPr txBox="1"/>
          <p:nvPr/>
        </p:nvSpPr>
        <p:spPr>
          <a:xfrm>
            <a:off x="2226114" y="2185029"/>
            <a:ext cx="1994005" cy="379656"/>
          </a:xfrm>
          <a:prstGeom prst="rect">
            <a:avLst/>
          </a:prstGeom>
          <a:noFill/>
        </p:spPr>
        <p:txBody>
          <a:bodyPr wrap="square" rtlCol="0">
            <a:spAutoFit/>
          </a:bodyPr>
          <a:lstStyle/>
          <a:p>
            <a:r>
              <a:rPr lang="en-US" sz="1867" b="1" dirty="0">
                <a:solidFill>
                  <a:srgbClr val="1B86AD"/>
                </a:solidFill>
                <a:latin typeface="Arial"/>
                <a:cs typeface="Arial"/>
              </a:rPr>
              <a:t>SENSORS</a:t>
            </a:r>
          </a:p>
        </p:txBody>
      </p:sp>
      <p:grpSp>
        <p:nvGrpSpPr>
          <p:cNvPr id="72" name="Group 71"/>
          <p:cNvGrpSpPr>
            <a:grpSpLocks noChangeAspect="1"/>
          </p:cNvGrpSpPr>
          <p:nvPr/>
        </p:nvGrpSpPr>
        <p:grpSpPr>
          <a:xfrm>
            <a:off x="8233322" y="1273659"/>
            <a:ext cx="2868847" cy="2930059"/>
            <a:chOff x="5698679" y="509749"/>
            <a:chExt cx="3425001" cy="3498083"/>
          </a:xfrm>
        </p:grpSpPr>
        <p:grpSp>
          <p:nvGrpSpPr>
            <p:cNvPr id="73" name="Group 72"/>
            <p:cNvGrpSpPr/>
            <p:nvPr/>
          </p:nvGrpSpPr>
          <p:grpSpPr>
            <a:xfrm>
              <a:off x="5698679" y="509749"/>
              <a:ext cx="3425001" cy="3498083"/>
              <a:chOff x="5487652" y="563615"/>
              <a:chExt cx="3425001" cy="3498083"/>
            </a:xfrm>
          </p:grpSpPr>
          <p:sp>
            <p:nvSpPr>
              <p:cNvPr id="77" name="Oval 76"/>
              <p:cNvSpPr/>
              <p:nvPr/>
            </p:nvSpPr>
            <p:spPr>
              <a:xfrm>
                <a:off x="8203582" y="2017569"/>
                <a:ext cx="709071" cy="755314"/>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8" name="Oval 77"/>
              <p:cNvSpPr/>
              <p:nvPr/>
            </p:nvSpPr>
            <p:spPr>
              <a:xfrm>
                <a:off x="7032130" y="3429700"/>
                <a:ext cx="631998" cy="631998"/>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9" name="Oval 78"/>
              <p:cNvSpPr/>
              <p:nvPr/>
            </p:nvSpPr>
            <p:spPr>
              <a:xfrm>
                <a:off x="7715219" y="569931"/>
                <a:ext cx="878632" cy="878629"/>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0" name="Oval 79"/>
              <p:cNvSpPr/>
              <p:nvPr/>
            </p:nvSpPr>
            <p:spPr>
              <a:xfrm>
                <a:off x="5742152" y="1787683"/>
                <a:ext cx="1079021" cy="1079022"/>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1" name="Oval 80"/>
              <p:cNvSpPr/>
              <p:nvPr/>
            </p:nvSpPr>
            <p:spPr>
              <a:xfrm>
                <a:off x="6620781" y="3252070"/>
                <a:ext cx="246630" cy="246630"/>
              </a:xfrm>
              <a:prstGeom prst="ellipse">
                <a:avLst/>
              </a:prstGeom>
              <a:solidFill>
                <a:schemeClr val="bg1">
                  <a:lumMod val="65000"/>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2" name="Oval 81"/>
              <p:cNvSpPr/>
              <p:nvPr/>
            </p:nvSpPr>
            <p:spPr>
              <a:xfrm>
                <a:off x="6651612" y="2866707"/>
                <a:ext cx="262049" cy="262049"/>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3" name="Oval 82"/>
              <p:cNvSpPr/>
              <p:nvPr/>
            </p:nvSpPr>
            <p:spPr>
              <a:xfrm>
                <a:off x="5839194" y="2897532"/>
                <a:ext cx="184977" cy="184977"/>
              </a:xfrm>
              <a:prstGeom prst="ellipse">
                <a:avLst/>
              </a:prstGeom>
              <a:solidFill>
                <a:schemeClr val="bg1">
                  <a:lumMod val="65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4" name="Oval 83"/>
              <p:cNvSpPr/>
              <p:nvPr/>
            </p:nvSpPr>
            <p:spPr>
              <a:xfrm>
                <a:off x="6681324" y="3833225"/>
                <a:ext cx="154140" cy="154140"/>
              </a:xfrm>
              <a:prstGeom prst="ellipse">
                <a:avLst/>
              </a:prstGeom>
              <a:solidFill>
                <a:schemeClr val="bg1">
                  <a:lumMod val="65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5" name="Oval 84"/>
              <p:cNvSpPr/>
              <p:nvPr/>
            </p:nvSpPr>
            <p:spPr>
              <a:xfrm>
                <a:off x="5487652" y="563615"/>
                <a:ext cx="1421224" cy="1421224"/>
              </a:xfrm>
              <a:prstGeom prst="ellipse">
                <a:avLst/>
              </a:prstGeom>
              <a:blipFill rotWithShape="1">
                <a:blip r:embed="rId7" cstate="email">
                  <a:extLst>
                    <a:ext uri="{28A0092B-C50C-407E-A947-70E740481C1C}">
                      <a14:useLocalDpi xmlns:a14="http://schemas.microsoft.com/office/drawing/2010/main"/>
                    </a:ext>
                  </a:extLst>
                </a:blip>
                <a:stretch>
                  <a:fillRect/>
                </a:stretch>
              </a:blip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6" name="Oval 85"/>
              <p:cNvSpPr/>
              <p:nvPr/>
            </p:nvSpPr>
            <p:spPr>
              <a:xfrm>
                <a:off x="6925971" y="3464787"/>
                <a:ext cx="101733" cy="101733"/>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7" name="Oval 86"/>
              <p:cNvSpPr/>
              <p:nvPr/>
            </p:nvSpPr>
            <p:spPr>
              <a:xfrm>
                <a:off x="5662954" y="3000688"/>
                <a:ext cx="101733" cy="101734"/>
              </a:xfrm>
              <a:prstGeom prst="ellipse">
                <a:avLst/>
              </a:prstGeom>
              <a:solidFill>
                <a:schemeClr val="bg1">
                  <a:lumMod val="65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8" name="Oval 87"/>
              <p:cNvSpPr/>
              <p:nvPr/>
            </p:nvSpPr>
            <p:spPr>
              <a:xfrm>
                <a:off x="5574027" y="2756313"/>
                <a:ext cx="101733" cy="101734"/>
              </a:xfrm>
              <a:prstGeom prst="ellipse">
                <a:avLst/>
              </a:prstGeom>
              <a:solidFill>
                <a:schemeClr val="bg1">
                  <a:lumMod val="65000"/>
                  <a:alpha val="2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9" name="Oval 88"/>
              <p:cNvSpPr/>
              <p:nvPr/>
            </p:nvSpPr>
            <p:spPr>
              <a:xfrm>
                <a:off x="6451221" y="831981"/>
                <a:ext cx="2158043" cy="2158043"/>
              </a:xfrm>
              <a:prstGeom prst="ellipse">
                <a:avLst/>
              </a:prstGeom>
              <a:blipFill rotWithShape="1">
                <a:blip r:embed="rId8" cstate="email">
                  <a:extLst>
                    <a:ext uri="{28A0092B-C50C-407E-A947-70E740481C1C}">
                      <a14:useLocalDpi xmlns:a14="http://schemas.microsoft.com/office/drawing/2010/main"/>
                    </a:ext>
                  </a:extLst>
                </a:blip>
                <a:stretch>
                  <a:fillRect/>
                </a:stretch>
              </a:blip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74" name="Group 73"/>
            <p:cNvGrpSpPr/>
            <p:nvPr/>
          </p:nvGrpSpPr>
          <p:grpSpPr>
            <a:xfrm>
              <a:off x="7453936" y="2320744"/>
              <a:ext cx="1667941" cy="1660506"/>
              <a:chOff x="8496531" y="4521518"/>
              <a:chExt cx="1667941" cy="1660506"/>
            </a:xfrm>
          </p:grpSpPr>
          <p:sp>
            <p:nvSpPr>
              <p:cNvPr id="75" name="Oval 74"/>
              <p:cNvSpPr/>
              <p:nvPr/>
            </p:nvSpPr>
            <p:spPr>
              <a:xfrm>
                <a:off x="8496531" y="4529138"/>
                <a:ext cx="1652886" cy="1652886"/>
              </a:xfrm>
              <a:prstGeom prst="ellipse">
                <a:avLst/>
              </a:prstGeom>
              <a:blipFill rotWithShape="1">
                <a:blip r:embed="rId9"/>
                <a:stretch>
                  <a:fillRect/>
                </a:stretch>
              </a:blip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76" name="Picture 75" descr="Untitled-1.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5048" y="4521518"/>
                <a:ext cx="1649424" cy="1649424"/>
              </a:xfrm>
              <a:prstGeom prst="rect">
                <a:avLst/>
              </a:prstGeom>
              <a:ln>
                <a:noFill/>
              </a:ln>
            </p:spPr>
          </p:pic>
        </p:grpSp>
      </p:grpSp>
      <p:sp>
        <p:nvSpPr>
          <p:cNvPr id="90" name="Oval 89"/>
          <p:cNvSpPr/>
          <p:nvPr/>
        </p:nvSpPr>
        <p:spPr>
          <a:xfrm>
            <a:off x="4291086" y="1734494"/>
            <a:ext cx="3573719" cy="3442223"/>
          </a:xfrm>
          <a:prstGeom prst="ellipse">
            <a:avLst/>
          </a:prstGeom>
          <a:solidFill>
            <a:srgbClr val="1B86AD"/>
          </a:solidFill>
          <a:ln w="76200" cmpd="sng">
            <a:solidFill>
              <a:schemeClr val="bg1"/>
            </a:solidFill>
          </a:ln>
          <a:effectLst>
            <a:outerShdw blurRad="50800" dist="38100" dir="18900000" algn="b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dirty="0"/>
          </a:p>
        </p:txBody>
      </p:sp>
      <p:sp>
        <p:nvSpPr>
          <p:cNvPr id="22" name="TextBox 21"/>
          <p:cNvSpPr txBox="1"/>
          <p:nvPr/>
        </p:nvSpPr>
        <p:spPr>
          <a:xfrm>
            <a:off x="4402885" y="2390215"/>
            <a:ext cx="3350124" cy="1587541"/>
          </a:xfrm>
          <a:prstGeom prst="rect">
            <a:avLst/>
          </a:prstGeom>
          <a:noFill/>
        </p:spPr>
        <p:txBody>
          <a:bodyPr wrap="square" lIns="0" tIns="0" rIns="0" bIns="0" rtlCol="0">
            <a:noAutofit/>
          </a:bodyPr>
          <a:lstStyle/>
          <a:p>
            <a:pPr algn="ctr"/>
            <a:r>
              <a:rPr lang="en-US" sz="2000" dirty="0">
                <a:solidFill>
                  <a:schemeClr val="bg1"/>
                </a:solidFill>
                <a:latin typeface="Arial"/>
                <a:cs typeface="Arial"/>
              </a:rPr>
              <a:t>Fuelled by</a:t>
            </a:r>
            <a:br>
              <a:rPr lang="en-US" sz="2000" dirty="0">
                <a:solidFill>
                  <a:schemeClr val="bg1"/>
                </a:solidFill>
                <a:latin typeface="Arial"/>
                <a:cs typeface="Arial"/>
              </a:rPr>
            </a:br>
            <a:r>
              <a:rPr lang="en-US" sz="2000" dirty="0">
                <a:solidFill>
                  <a:schemeClr val="bg1"/>
                </a:solidFill>
                <a:latin typeface="Arial"/>
                <a:cs typeface="Arial"/>
              </a:rPr>
              <a:t>information, Hexagon’s</a:t>
            </a:r>
            <a:br>
              <a:rPr lang="en-US" sz="2000" dirty="0">
                <a:solidFill>
                  <a:schemeClr val="bg1"/>
                </a:solidFill>
                <a:latin typeface="Arial"/>
                <a:cs typeface="Arial"/>
              </a:rPr>
            </a:br>
            <a:r>
              <a:rPr lang="en-US" sz="2000" dirty="0">
                <a:solidFill>
                  <a:schemeClr val="bg1"/>
                </a:solidFill>
                <a:latin typeface="Arial"/>
                <a:cs typeface="Arial"/>
              </a:rPr>
              <a:t>information technologies are a driving force behind many of the transformative solutions shaping</a:t>
            </a:r>
          </a:p>
          <a:p>
            <a:pPr algn="ctr"/>
            <a:r>
              <a:rPr lang="en-US" sz="2000" dirty="0">
                <a:solidFill>
                  <a:schemeClr val="bg1"/>
                </a:solidFill>
                <a:latin typeface="Arial"/>
                <a:cs typeface="Arial"/>
              </a:rPr>
              <a:t>our future</a:t>
            </a:r>
          </a:p>
        </p:txBody>
      </p:sp>
    </p:spTree>
    <p:extLst>
      <p:ext uri="{BB962C8B-B14F-4D97-AF65-F5344CB8AC3E}">
        <p14:creationId xmlns:p14="http://schemas.microsoft.com/office/powerpoint/2010/main" val="90951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MI Dark Blue">
      <a:dk1>
        <a:srgbClr val="007F9D"/>
      </a:dk1>
      <a:lt1>
        <a:srgbClr val="FFFFFF"/>
      </a:lt1>
      <a:dk2>
        <a:srgbClr val="545559"/>
      </a:dk2>
      <a:lt2>
        <a:srgbClr val="FFFFFF"/>
      </a:lt2>
      <a:accent1>
        <a:srgbClr val="007F9D"/>
      </a:accent1>
      <a:accent2>
        <a:srgbClr val="74B543"/>
      </a:accent2>
      <a:accent3>
        <a:srgbClr val="545559"/>
      </a:accent3>
      <a:accent4>
        <a:srgbClr val="4BA4B8"/>
      </a:accent4>
      <a:accent5>
        <a:srgbClr val="DC6B2F"/>
      </a:accent5>
      <a:accent6>
        <a:srgbClr val="509E2F"/>
      </a:accent6>
      <a:hlink>
        <a:srgbClr val="545559"/>
      </a:hlink>
      <a:folHlink>
        <a:srgbClr val="ED8B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7">
      <a:dk1>
        <a:srgbClr val="007F9D"/>
      </a:dk1>
      <a:lt1>
        <a:sysClr val="window" lastClr="FFFFFF"/>
      </a:lt1>
      <a:dk2>
        <a:srgbClr val="545559"/>
      </a:dk2>
      <a:lt2>
        <a:srgbClr val="FFFFFF"/>
      </a:lt2>
      <a:accent1>
        <a:srgbClr val="007F9D"/>
      </a:accent1>
      <a:accent2>
        <a:srgbClr val="74B543"/>
      </a:accent2>
      <a:accent3>
        <a:srgbClr val="545559"/>
      </a:accent3>
      <a:accent4>
        <a:srgbClr val="4BA4B8"/>
      </a:accent4>
      <a:accent5>
        <a:srgbClr val="DC6B2F"/>
      </a:accent5>
      <a:accent6>
        <a:srgbClr val="509E2F"/>
      </a:accent6>
      <a:hlink>
        <a:srgbClr val="545559"/>
      </a:hlink>
      <a:folHlink>
        <a:srgbClr val="ED8B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28600" indent="-228600" defTabSz="685749">
          <a:spcBef>
            <a:spcPts val="300"/>
          </a:spcBef>
          <a:spcAft>
            <a:spcPts val="300"/>
          </a:spcAft>
          <a:buClr>
            <a:schemeClr val="tx2"/>
          </a:buClr>
          <a:buFont typeface="Arial" panose="020B0604020202020204" pitchFamily="34" charset="0"/>
          <a:buChar char="•"/>
          <a:defRPr sz="1600" dirty="0">
            <a:solidFill>
              <a:srgbClr val="545559"/>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2607</TotalTime>
  <Words>1088</Words>
  <Application>Microsoft Office PowerPoint</Application>
  <PresentationFormat>Widescreen</PresentationFormat>
  <Paragraphs>234</Paragraphs>
  <Slides>21</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Franklin Gothic Book</vt:lpstr>
      <vt:lpstr>Times New Roman</vt:lpstr>
      <vt:lpstr>Office Theme</vt:lpstr>
      <vt:lpstr>1_Office Theme</vt:lpstr>
      <vt:lpstr>PowerPoint Presentation</vt:lpstr>
      <vt:lpstr>The Hexagon Advantage</vt:lpstr>
      <vt:lpstr>PowerPoint Presentation</vt:lpstr>
      <vt:lpstr>PowerPoint Presentation</vt:lpstr>
      <vt:lpstr>Solution overview</vt:lpstr>
      <vt:lpstr>Fast facts about our Geospatial Enterprise Solutions</vt:lpstr>
      <vt:lpstr>Fast facts about our Industrial Enterprise Solutions</vt:lpstr>
      <vt:lpstr>R&amp;D – an integral part of our business strategy</vt:lpstr>
      <vt:lpstr>Information technologies</vt:lpstr>
      <vt:lpstr>Fusing the real and digital worlds</vt:lpstr>
      <vt:lpstr>Hexagon at a glance</vt:lpstr>
      <vt:lpstr>Our businesses</vt:lpstr>
      <vt:lpstr>PowerPoint Presentation</vt:lpstr>
      <vt:lpstr>PowerPoint Presentation</vt:lpstr>
      <vt:lpstr>Advanced technology Solutions for the smart factory</vt:lpstr>
      <vt:lpstr>Truly global and innovation-focused – 2016 Figures</vt:lpstr>
      <vt:lpstr>Balanced revenue footprint across segments</vt:lpstr>
      <vt:lpstr>PowerPoint Presentation</vt:lpstr>
      <vt:lpstr>WHAT IS MANUFACTURING INTELLIGENCE?</vt:lpstr>
      <vt:lpstr>THANK YOU</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Nelson</dc:creator>
  <cp:lastModifiedBy>Shelton, Eleanor</cp:lastModifiedBy>
  <cp:revision>560</cp:revision>
  <dcterms:created xsi:type="dcterms:W3CDTF">2014-03-18T04:36:50Z</dcterms:created>
  <dcterms:modified xsi:type="dcterms:W3CDTF">2018-07-30T19:45:32Z</dcterms:modified>
</cp:coreProperties>
</file>