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1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24"/>
  </p:notesMasterIdLst>
  <p:handoutMasterIdLst>
    <p:handoutMasterId r:id="rId25"/>
  </p:handoutMasterIdLst>
  <p:sldIdLst>
    <p:sldId id="258" r:id="rId2"/>
    <p:sldId id="259" r:id="rId3"/>
    <p:sldId id="260" r:id="rId4"/>
    <p:sldId id="261" r:id="rId5"/>
    <p:sldId id="262" r:id="rId6"/>
    <p:sldId id="263" r:id="rId7"/>
    <p:sldId id="276" r:id="rId8"/>
    <p:sldId id="278" r:id="rId9"/>
    <p:sldId id="277" r:id="rId10"/>
    <p:sldId id="279"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Lst>
  <p:sldSz cx="9144000" cy="6858000" type="screen4x3"/>
  <p:notesSz cx="7023100" cy="9309100"/>
  <p:defaultTextStyle>
    <a:defPPr>
      <a:defRPr lang="en-US"/>
    </a:defPPr>
    <a:lvl1pPr algn="l" rtl="0" fontAlgn="base">
      <a:spcBef>
        <a:spcPct val="0"/>
      </a:spcBef>
      <a:spcAft>
        <a:spcPct val="0"/>
      </a:spcAft>
      <a:defRPr sz="1200" kern="1200">
        <a:solidFill>
          <a:schemeClr val="tx1"/>
        </a:solidFill>
        <a:latin typeface="Arial" pitchFamily="34" charset="0"/>
        <a:ea typeface="+mn-ea"/>
        <a:cs typeface="+mn-cs"/>
      </a:defRPr>
    </a:lvl1pPr>
    <a:lvl2pPr marL="457200" algn="l" rtl="0" fontAlgn="base">
      <a:spcBef>
        <a:spcPct val="0"/>
      </a:spcBef>
      <a:spcAft>
        <a:spcPct val="0"/>
      </a:spcAft>
      <a:defRPr sz="1200" kern="1200">
        <a:solidFill>
          <a:schemeClr val="tx1"/>
        </a:solidFill>
        <a:latin typeface="Arial" pitchFamily="34" charset="0"/>
        <a:ea typeface="+mn-ea"/>
        <a:cs typeface="+mn-cs"/>
      </a:defRPr>
    </a:lvl2pPr>
    <a:lvl3pPr marL="914400" algn="l" rtl="0" fontAlgn="base">
      <a:spcBef>
        <a:spcPct val="0"/>
      </a:spcBef>
      <a:spcAft>
        <a:spcPct val="0"/>
      </a:spcAft>
      <a:defRPr sz="1200" kern="1200">
        <a:solidFill>
          <a:schemeClr val="tx1"/>
        </a:solidFill>
        <a:latin typeface="Arial" pitchFamily="34" charset="0"/>
        <a:ea typeface="+mn-ea"/>
        <a:cs typeface="+mn-cs"/>
      </a:defRPr>
    </a:lvl3pPr>
    <a:lvl4pPr marL="1371600" algn="l" rtl="0" fontAlgn="base">
      <a:spcBef>
        <a:spcPct val="0"/>
      </a:spcBef>
      <a:spcAft>
        <a:spcPct val="0"/>
      </a:spcAft>
      <a:defRPr sz="1200" kern="1200">
        <a:solidFill>
          <a:schemeClr val="tx1"/>
        </a:solidFill>
        <a:latin typeface="Arial" pitchFamily="34" charset="0"/>
        <a:ea typeface="+mn-ea"/>
        <a:cs typeface="+mn-cs"/>
      </a:defRPr>
    </a:lvl4pPr>
    <a:lvl5pPr marL="1828800" algn="l" rtl="0" fontAlgn="base">
      <a:spcBef>
        <a:spcPct val="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Arial" pitchFamily="34" charset="0"/>
        <a:ea typeface="+mn-ea"/>
        <a:cs typeface="+mn-cs"/>
      </a:defRPr>
    </a:lvl6pPr>
    <a:lvl7pPr marL="2743200" algn="l" defTabSz="914400" rtl="0" eaLnBrk="1" latinLnBrk="0" hangingPunct="1">
      <a:defRPr sz="1200" kern="1200">
        <a:solidFill>
          <a:schemeClr val="tx1"/>
        </a:solidFill>
        <a:latin typeface="Arial" pitchFamily="34" charset="0"/>
        <a:ea typeface="+mn-ea"/>
        <a:cs typeface="+mn-cs"/>
      </a:defRPr>
    </a:lvl7pPr>
    <a:lvl8pPr marL="3200400" algn="l" defTabSz="914400" rtl="0" eaLnBrk="1" latinLnBrk="0" hangingPunct="1">
      <a:defRPr sz="1200" kern="1200">
        <a:solidFill>
          <a:schemeClr val="tx1"/>
        </a:solidFill>
        <a:latin typeface="Arial" pitchFamily="34" charset="0"/>
        <a:ea typeface="+mn-ea"/>
        <a:cs typeface="+mn-cs"/>
      </a:defRPr>
    </a:lvl8pPr>
    <a:lvl9pPr marL="3657600" algn="l" defTabSz="914400" rtl="0" eaLnBrk="1" latinLnBrk="0" hangingPunct="1">
      <a:defRPr sz="12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D661"/>
    <a:srgbClr val="336699"/>
    <a:srgbClr val="C1131E"/>
    <a:srgbClr val="003366"/>
    <a:srgbClr val="CCECFF"/>
    <a:srgbClr val="004890"/>
    <a:srgbClr val="99CCFF"/>
    <a:srgbClr val="F6B829"/>
    <a:srgbClr val="FF36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horzBarState="maximized">
    <p:restoredLeft sz="15620"/>
    <p:restoredTop sz="94616" autoAdjust="0"/>
  </p:normalViewPr>
  <p:slideViewPr>
    <p:cSldViewPr snapToGrid="0">
      <p:cViewPr varScale="1">
        <p:scale>
          <a:sx n="91" d="100"/>
          <a:sy n="91" d="100"/>
        </p:scale>
        <p:origin x="-1242" y="-11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82" d="100"/>
          <a:sy n="82" d="100"/>
        </p:scale>
        <p:origin x="-1932" y="-9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6" y="5"/>
            <a:ext cx="3031256" cy="454645"/>
          </a:xfrm>
          <a:prstGeom prst="rect">
            <a:avLst/>
          </a:prstGeom>
          <a:noFill/>
          <a:ln w="9525">
            <a:noFill/>
            <a:miter lim="800000"/>
            <a:headEnd/>
            <a:tailEnd/>
          </a:ln>
          <a:effectLst/>
        </p:spPr>
        <p:txBody>
          <a:bodyPr vert="horz" wrap="square" lIns="91768" tIns="45884" rIns="91768" bIns="45884" numCol="1" anchor="t" anchorCtr="0" compatLnSpc="1">
            <a:prstTxWarp prst="textNoShape">
              <a:avLst/>
            </a:prstTxWarp>
          </a:bodyPr>
          <a:lstStyle>
            <a:lvl1pPr algn="l" defTabSz="917131" eaLnBrk="0" hangingPunct="0">
              <a:defRPr>
                <a:latin typeface="Times New Roman" pitchFamily="18" charset="0"/>
              </a:defRPr>
            </a:lvl1pPr>
          </a:lstStyle>
          <a:p>
            <a:pPr>
              <a:defRPr/>
            </a:pPr>
            <a:endParaRPr lang="en-US"/>
          </a:p>
        </p:txBody>
      </p:sp>
      <p:sp>
        <p:nvSpPr>
          <p:cNvPr id="5123" name="Rectangle 3"/>
          <p:cNvSpPr>
            <a:spLocks noGrp="1" noChangeArrowheads="1"/>
          </p:cNvSpPr>
          <p:nvPr>
            <p:ph type="dt" sz="quarter" idx="1"/>
          </p:nvPr>
        </p:nvSpPr>
        <p:spPr bwMode="auto">
          <a:xfrm>
            <a:off x="4017293" y="5"/>
            <a:ext cx="3031256" cy="454645"/>
          </a:xfrm>
          <a:prstGeom prst="rect">
            <a:avLst/>
          </a:prstGeom>
          <a:noFill/>
          <a:ln w="9525">
            <a:noFill/>
            <a:miter lim="800000"/>
            <a:headEnd/>
            <a:tailEnd/>
          </a:ln>
          <a:effectLst/>
        </p:spPr>
        <p:txBody>
          <a:bodyPr vert="horz" wrap="square" lIns="91768" tIns="45884" rIns="91768" bIns="45884" numCol="1" anchor="t" anchorCtr="0" compatLnSpc="1">
            <a:prstTxWarp prst="textNoShape">
              <a:avLst/>
            </a:prstTxWarp>
          </a:bodyPr>
          <a:lstStyle>
            <a:lvl1pPr algn="r" defTabSz="917131" eaLnBrk="0" hangingPunct="0">
              <a:defRPr>
                <a:latin typeface="Times New Roman" pitchFamily="18" charset="0"/>
              </a:defRPr>
            </a:lvl1pPr>
          </a:lstStyle>
          <a:p>
            <a:pPr>
              <a:defRPr/>
            </a:pPr>
            <a:endParaRPr lang="en-US"/>
          </a:p>
        </p:txBody>
      </p:sp>
      <p:sp>
        <p:nvSpPr>
          <p:cNvPr id="5124" name="Rectangle 4"/>
          <p:cNvSpPr>
            <a:spLocks noGrp="1" noChangeArrowheads="1"/>
          </p:cNvSpPr>
          <p:nvPr>
            <p:ph type="ftr" sz="quarter" idx="2"/>
          </p:nvPr>
        </p:nvSpPr>
        <p:spPr bwMode="auto">
          <a:xfrm>
            <a:off x="6" y="8878303"/>
            <a:ext cx="3031256" cy="456234"/>
          </a:xfrm>
          <a:prstGeom prst="rect">
            <a:avLst/>
          </a:prstGeom>
          <a:noFill/>
          <a:ln w="9525">
            <a:noFill/>
            <a:miter lim="800000"/>
            <a:headEnd/>
            <a:tailEnd/>
          </a:ln>
          <a:effectLst/>
        </p:spPr>
        <p:txBody>
          <a:bodyPr vert="horz" wrap="square" lIns="91768" tIns="45884" rIns="91768" bIns="45884" numCol="1" anchor="b" anchorCtr="0" compatLnSpc="1">
            <a:prstTxWarp prst="textNoShape">
              <a:avLst/>
            </a:prstTxWarp>
          </a:bodyPr>
          <a:lstStyle>
            <a:lvl1pPr algn="l" defTabSz="917131" eaLnBrk="0" hangingPunct="0">
              <a:defRPr>
                <a:latin typeface="Times New Roman" pitchFamily="18" charset="0"/>
              </a:defRPr>
            </a:lvl1pPr>
          </a:lstStyle>
          <a:p>
            <a:pPr>
              <a:defRPr/>
            </a:pPr>
            <a:endParaRPr lang="en-US"/>
          </a:p>
        </p:txBody>
      </p:sp>
      <p:sp>
        <p:nvSpPr>
          <p:cNvPr id="5125" name="Rectangle 5"/>
          <p:cNvSpPr>
            <a:spLocks noGrp="1" noChangeArrowheads="1"/>
          </p:cNvSpPr>
          <p:nvPr>
            <p:ph type="sldNum" sz="quarter" idx="3"/>
          </p:nvPr>
        </p:nvSpPr>
        <p:spPr bwMode="auto">
          <a:xfrm>
            <a:off x="4017293" y="8878303"/>
            <a:ext cx="3031256" cy="456234"/>
          </a:xfrm>
          <a:prstGeom prst="rect">
            <a:avLst/>
          </a:prstGeom>
          <a:noFill/>
          <a:ln w="9525">
            <a:noFill/>
            <a:miter lim="800000"/>
            <a:headEnd/>
            <a:tailEnd/>
          </a:ln>
          <a:effectLst/>
        </p:spPr>
        <p:txBody>
          <a:bodyPr vert="horz" wrap="square" lIns="91768" tIns="45884" rIns="91768" bIns="45884" numCol="1" anchor="b" anchorCtr="0" compatLnSpc="1">
            <a:prstTxWarp prst="textNoShape">
              <a:avLst/>
            </a:prstTxWarp>
          </a:bodyPr>
          <a:lstStyle>
            <a:lvl1pPr algn="r" defTabSz="917131" eaLnBrk="0" hangingPunct="0">
              <a:defRPr>
                <a:latin typeface="Times New Roman" pitchFamily="18" charset="0"/>
              </a:defRPr>
            </a:lvl1pPr>
          </a:lstStyle>
          <a:p>
            <a:pPr>
              <a:defRPr/>
            </a:pPr>
            <a:fld id="{A5F8D2DE-2F48-4160-90EC-CC7B1EC76770}" type="slidenum">
              <a:rPr lang="en-US"/>
              <a:pPr>
                <a:defRPr/>
              </a:pPr>
              <a:t>‹#›</a:t>
            </a:fld>
            <a:endParaRPr lang="en-US"/>
          </a:p>
        </p:txBody>
      </p:sp>
    </p:spTree>
    <p:extLst>
      <p:ext uri="{BB962C8B-B14F-4D97-AF65-F5344CB8AC3E}">
        <p14:creationId xmlns:p14="http://schemas.microsoft.com/office/powerpoint/2010/main" val="2287876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3" y="0"/>
            <a:ext cx="3042390" cy="464183"/>
          </a:xfrm>
          <a:prstGeom prst="rect">
            <a:avLst/>
          </a:prstGeom>
          <a:noFill/>
          <a:ln w="9525">
            <a:noFill/>
            <a:miter lim="800000"/>
            <a:headEnd/>
            <a:tailEnd/>
          </a:ln>
          <a:effectLst/>
        </p:spPr>
        <p:txBody>
          <a:bodyPr vert="horz" wrap="square" lIns="91782" tIns="45891" rIns="91782" bIns="45891" numCol="1" anchor="t" anchorCtr="0" compatLnSpc="1">
            <a:prstTxWarp prst="textNoShape">
              <a:avLst/>
            </a:prstTxWarp>
          </a:bodyPr>
          <a:lstStyle>
            <a:lvl1pPr algn="l" defTabSz="917131" eaLnBrk="0" hangingPunct="0">
              <a:defRPr>
                <a:latin typeface="Times New Roman" pitchFamily="18" charset="0"/>
              </a:defRPr>
            </a:lvl1pPr>
          </a:lstStyle>
          <a:p>
            <a:pPr>
              <a:defRPr/>
            </a:pPr>
            <a:endParaRPr lang="en-US"/>
          </a:p>
        </p:txBody>
      </p:sp>
      <p:sp>
        <p:nvSpPr>
          <p:cNvPr id="43011" name="Rectangle 3"/>
          <p:cNvSpPr>
            <a:spLocks noGrp="1" noChangeArrowheads="1"/>
          </p:cNvSpPr>
          <p:nvPr>
            <p:ph type="dt" idx="1"/>
          </p:nvPr>
        </p:nvSpPr>
        <p:spPr bwMode="auto">
          <a:xfrm>
            <a:off x="3979123" y="0"/>
            <a:ext cx="3042390" cy="464183"/>
          </a:xfrm>
          <a:prstGeom prst="rect">
            <a:avLst/>
          </a:prstGeom>
          <a:noFill/>
          <a:ln w="9525">
            <a:noFill/>
            <a:miter lim="800000"/>
            <a:headEnd/>
            <a:tailEnd/>
          </a:ln>
          <a:effectLst/>
        </p:spPr>
        <p:txBody>
          <a:bodyPr vert="horz" wrap="square" lIns="91782" tIns="45891" rIns="91782" bIns="45891" numCol="1" anchor="t" anchorCtr="0" compatLnSpc="1">
            <a:prstTxWarp prst="textNoShape">
              <a:avLst/>
            </a:prstTxWarp>
          </a:bodyPr>
          <a:lstStyle>
            <a:lvl1pPr algn="r" defTabSz="917131" eaLnBrk="0" hangingPunct="0">
              <a:defRPr>
                <a:latin typeface="Times New Roman" pitchFamily="18" charset="0"/>
              </a:defRPr>
            </a:lvl1pPr>
          </a:lstStyle>
          <a:p>
            <a:pPr>
              <a:defRPr/>
            </a:pPr>
            <a:endParaRPr lang="en-US"/>
          </a:p>
        </p:txBody>
      </p:sp>
      <p:sp>
        <p:nvSpPr>
          <p:cNvPr id="40964" name="Rectangle 4"/>
          <p:cNvSpPr>
            <a:spLocks noGrp="1" noRot="1" noChangeAspect="1" noChangeArrowheads="1" noTextEdit="1"/>
          </p:cNvSpPr>
          <p:nvPr>
            <p:ph type="sldImg" idx="2"/>
          </p:nvPr>
        </p:nvSpPr>
        <p:spPr bwMode="auto">
          <a:xfrm>
            <a:off x="1185863" y="700088"/>
            <a:ext cx="4651375" cy="3489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3" name="Rectangle 5"/>
          <p:cNvSpPr>
            <a:spLocks noGrp="1" noChangeArrowheads="1"/>
          </p:cNvSpPr>
          <p:nvPr>
            <p:ph type="body" sz="quarter" idx="3"/>
          </p:nvPr>
        </p:nvSpPr>
        <p:spPr bwMode="auto">
          <a:xfrm>
            <a:off x="702946" y="4422466"/>
            <a:ext cx="5617208" cy="4187188"/>
          </a:xfrm>
          <a:prstGeom prst="rect">
            <a:avLst/>
          </a:prstGeom>
          <a:noFill/>
          <a:ln w="9525">
            <a:noFill/>
            <a:miter lim="800000"/>
            <a:headEnd/>
            <a:tailEnd/>
          </a:ln>
          <a:effectLst/>
        </p:spPr>
        <p:txBody>
          <a:bodyPr vert="horz" wrap="square" lIns="91782" tIns="45891" rIns="91782" bIns="4589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3014" name="Rectangle 6"/>
          <p:cNvSpPr>
            <a:spLocks noGrp="1" noChangeArrowheads="1"/>
          </p:cNvSpPr>
          <p:nvPr>
            <p:ph type="ftr" sz="quarter" idx="4"/>
          </p:nvPr>
        </p:nvSpPr>
        <p:spPr bwMode="auto">
          <a:xfrm>
            <a:off x="3" y="8843328"/>
            <a:ext cx="3042390" cy="464183"/>
          </a:xfrm>
          <a:prstGeom prst="rect">
            <a:avLst/>
          </a:prstGeom>
          <a:noFill/>
          <a:ln w="9525">
            <a:noFill/>
            <a:miter lim="800000"/>
            <a:headEnd/>
            <a:tailEnd/>
          </a:ln>
          <a:effectLst/>
        </p:spPr>
        <p:txBody>
          <a:bodyPr vert="horz" wrap="square" lIns="91782" tIns="45891" rIns="91782" bIns="45891" numCol="1" anchor="b" anchorCtr="0" compatLnSpc="1">
            <a:prstTxWarp prst="textNoShape">
              <a:avLst/>
            </a:prstTxWarp>
          </a:bodyPr>
          <a:lstStyle>
            <a:lvl1pPr algn="l" defTabSz="917131" eaLnBrk="0" hangingPunct="0">
              <a:defRPr>
                <a:latin typeface="Times New Roman" pitchFamily="18" charset="0"/>
              </a:defRPr>
            </a:lvl1pPr>
          </a:lstStyle>
          <a:p>
            <a:pPr>
              <a:defRPr/>
            </a:pPr>
            <a:endParaRPr lang="en-US"/>
          </a:p>
        </p:txBody>
      </p:sp>
      <p:sp>
        <p:nvSpPr>
          <p:cNvPr id="43015" name="Rectangle 7"/>
          <p:cNvSpPr>
            <a:spLocks noGrp="1" noChangeArrowheads="1"/>
          </p:cNvSpPr>
          <p:nvPr>
            <p:ph type="sldNum" sz="quarter" idx="5"/>
          </p:nvPr>
        </p:nvSpPr>
        <p:spPr bwMode="auto">
          <a:xfrm>
            <a:off x="3979123" y="8843328"/>
            <a:ext cx="3042390" cy="464183"/>
          </a:xfrm>
          <a:prstGeom prst="rect">
            <a:avLst/>
          </a:prstGeom>
          <a:noFill/>
          <a:ln w="9525">
            <a:noFill/>
            <a:miter lim="800000"/>
            <a:headEnd/>
            <a:tailEnd/>
          </a:ln>
          <a:effectLst/>
        </p:spPr>
        <p:txBody>
          <a:bodyPr vert="horz" wrap="square" lIns="91782" tIns="45891" rIns="91782" bIns="45891" numCol="1" anchor="b" anchorCtr="0" compatLnSpc="1">
            <a:prstTxWarp prst="textNoShape">
              <a:avLst/>
            </a:prstTxWarp>
          </a:bodyPr>
          <a:lstStyle>
            <a:lvl1pPr algn="r" defTabSz="917131" eaLnBrk="0" hangingPunct="0">
              <a:defRPr>
                <a:latin typeface="Times New Roman" pitchFamily="18" charset="0"/>
              </a:defRPr>
            </a:lvl1pPr>
          </a:lstStyle>
          <a:p>
            <a:pPr>
              <a:defRPr/>
            </a:pPr>
            <a:fld id="{7A74D7F1-2317-4337-93EE-843A198BED03}" type="slidenum">
              <a:rPr lang="en-US"/>
              <a:pPr>
                <a:defRPr/>
              </a:pPr>
              <a:t>‹#›</a:t>
            </a:fld>
            <a:endParaRPr lang="en-US"/>
          </a:p>
        </p:txBody>
      </p:sp>
    </p:spTree>
    <p:extLst>
      <p:ext uri="{BB962C8B-B14F-4D97-AF65-F5344CB8AC3E}">
        <p14:creationId xmlns:p14="http://schemas.microsoft.com/office/powerpoint/2010/main" val="31681157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949F23F-03D0-4F72-ADAC-3CB20E65A86D}" type="slidenum">
              <a:rPr lang="en-US" smtClean="0"/>
              <a:pPr/>
              <a:t>10</a:t>
            </a:fld>
            <a:endParaRPr lang="en-US"/>
          </a:p>
        </p:txBody>
      </p:sp>
    </p:spTree>
    <p:extLst>
      <p:ext uri="{BB962C8B-B14F-4D97-AF65-F5344CB8AC3E}">
        <p14:creationId xmlns:p14="http://schemas.microsoft.com/office/powerpoint/2010/main" val="471026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
          <p:cNvSpPr>
            <a:spLocks noChangeArrowheads="1"/>
          </p:cNvSpPr>
          <p:nvPr/>
        </p:nvSpPr>
        <p:spPr bwMode="auto">
          <a:xfrm>
            <a:off x="2495550" y="5854700"/>
            <a:ext cx="38798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lnSpc>
                <a:spcPct val="75000"/>
              </a:lnSpc>
            </a:pPr>
            <a:endParaRPr lang="en-US" sz="3200" b="1"/>
          </a:p>
        </p:txBody>
      </p:sp>
      <p:sp>
        <p:nvSpPr>
          <p:cNvPr id="5" name="AutoShape 39" descr="337153319@01122006-239C"/>
          <p:cNvSpPr>
            <a:spLocks noChangeAspect="1" noChangeArrowheads="1"/>
          </p:cNvSpPr>
          <p:nvPr/>
        </p:nvSpPr>
        <p:spPr bwMode="auto">
          <a:xfrm>
            <a:off x="3805238" y="2762250"/>
            <a:ext cx="153352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endParaRPr lang="en-US"/>
          </a:p>
        </p:txBody>
      </p:sp>
      <p:sp>
        <p:nvSpPr>
          <p:cNvPr id="6" name="AutoShape 41" descr="337153319@01122006-239C"/>
          <p:cNvSpPr>
            <a:spLocks noChangeAspect="1" noChangeArrowheads="1"/>
          </p:cNvSpPr>
          <p:nvPr/>
        </p:nvSpPr>
        <p:spPr bwMode="auto">
          <a:xfrm>
            <a:off x="3805238" y="2762250"/>
            <a:ext cx="153352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endParaRPr lang="en-US"/>
          </a:p>
        </p:txBody>
      </p:sp>
      <p:sp>
        <p:nvSpPr>
          <p:cNvPr id="7" name="AutoShape 43" descr="337153319@01122006-239C"/>
          <p:cNvSpPr>
            <a:spLocks noChangeAspect="1" noChangeArrowheads="1"/>
          </p:cNvSpPr>
          <p:nvPr/>
        </p:nvSpPr>
        <p:spPr bwMode="auto">
          <a:xfrm>
            <a:off x="3805238" y="2762250"/>
            <a:ext cx="153352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endParaRPr lang="en-US"/>
          </a:p>
        </p:txBody>
      </p:sp>
      <p:sp>
        <p:nvSpPr>
          <p:cNvPr id="8" name="Rectangle 47"/>
          <p:cNvSpPr>
            <a:spLocks noChangeArrowheads="1"/>
          </p:cNvSpPr>
          <p:nvPr/>
        </p:nvSpPr>
        <p:spPr bwMode="auto">
          <a:xfrm>
            <a:off x="8686800" y="6629400"/>
            <a:ext cx="685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a:p>
        </p:txBody>
      </p:sp>
      <p:sp>
        <p:nvSpPr>
          <p:cNvPr id="9" name="Rectangle 48"/>
          <p:cNvSpPr>
            <a:spLocks noChangeArrowheads="1"/>
          </p:cNvSpPr>
          <p:nvPr/>
        </p:nvSpPr>
        <p:spPr bwMode="auto">
          <a:xfrm>
            <a:off x="8763000" y="6705600"/>
            <a:ext cx="381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fld id="{0A70984B-384A-4DD3-8FE7-75AB39755942}" type="slidenum">
              <a:rPr lang="en-US" sz="1000">
                <a:latin typeface="Times New Roman" pitchFamily="18" charset="0"/>
              </a:rPr>
              <a:pPr algn="ctr" eaLnBrk="0" hangingPunct="0"/>
              <a:t>‹#›</a:t>
            </a:fld>
            <a:endParaRPr lang="en-US" sz="1000">
              <a:latin typeface="Times New Roman" pitchFamily="18" charset="0"/>
            </a:endParaRPr>
          </a:p>
        </p:txBody>
      </p:sp>
      <p:sp>
        <p:nvSpPr>
          <p:cNvPr id="9221" name="Rectangle 5"/>
          <p:cNvSpPr>
            <a:spLocks noGrp="1" noChangeArrowheads="1"/>
          </p:cNvSpPr>
          <p:nvPr>
            <p:ph type="subTitle" idx="1"/>
          </p:nvPr>
        </p:nvSpPr>
        <p:spPr>
          <a:xfrm>
            <a:off x="1371600" y="3886200"/>
            <a:ext cx="6400800" cy="1752600"/>
          </a:xfrm>
        </p:spPr>
        <p:txBody>
          <a:bodyPr/>
          <a:lstStyle>
            <a:lvl1pPr marL="0" indent="0" algn="ctr">
              <a:buFontTx/>
              <a:buNone/>
              <a:defRPr>
                <a:solidFill>
                  <a:srgbClr val="C1131E"/>
                </a:solidFill>
              </a:defRPr>
            </a:lvl1pPr>
          </a:lstStyle>
          <a:p>
            <a:r>
              <a:rPr lang="en-US"/>
              <a:t>Click to edit Master subtitle style</a:t>
            </a:r>
          </a:p>
        </p:txBody>
      </p:sp>
      <p:sp>
        <p:nvSpPr>
          <p:cNvPr id="9234" name="Rectangle 18"/>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Tree>
    <p:extLst>
      <p:ext uri="{BB962C8B-B14F-4D97-AF65-F5344CB8AC3E}">
        <p14:creationId xmlns:p14="http://schemas.microsoft.com/office/powerpoint/2010/main" val="1103613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0347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1788" y="261938"/>
            <a:ext cx="2071687" cy="55467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65138" y="261938"/>
            <a:ext cx="6064250" cy="55467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715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485330"/>
            <a:ext cx="519344" cy="365125"/>
          </a:xfrm>
          <a:prstGeom prst="rect">
            <a:avLst/>
          </a:prstGeom>
        </p:spPr>
        <p:txBody>
          <a:bodyPr/>
          <a:lstStyle/>
          <a:p>
            <a:fld id="{13E46FF2-8C0D-404B-BF58-DE4565A1968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4019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517972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65138" y="1238250"/>
            <a:ext cx="4067175" cy="457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4713" y="1238250"/>
            <a:ext cx="4068762" cy="457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1876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8338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68295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9913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9611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13681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59"/>
          <p:cNvSpPr>
            <a:spLocks noGrp="1" noChangeArrowheads="1"/>
          </p:cNvSpPr>
          <p:nvPr>
            <p:ph type="title"/>
          </p:nvPr>
        </p:nvSpPr>
        <p:spPr bwMode="auto">
          <a:xfrm>
            <a:off x="488950" y="152401"/>
            <a:ext cx="6978650" cy="79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insert heading…</a:t>
            </a:r>
          </a:p>
        </p:txBody>
      </p:sp>
      <p:sp>
        <p:nvSpPr>
          <p:cNvPr id="1027" name="Rectangle 122"/>
          <p:cNvSpPr>
            <a:spLocks noGrp="1" noChangeArrowheads="1"/>
          </p:cNvSpPr>
          <p:nvPr>
            <p:ph type="body" idx="1"/>
          </p:nvPr>
        </p:nvSpPr>
        <p:spPr bwMode="auto">
          <a:xfrm>
            <a:off x="465138" y="1238250"/>
            <a:ext cx="8288337" cy="457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
        <p:nvSpPr>
          <p:cNvPr id="1028" name="Rectangle 132"/>
          <p:cNvSpPr>
            <a:spLocks noChangeArrowheads="1"/>
          </p:cNvSpPr>
          <p:nvPr/>
        </p:nvSpPr>
        <p:spPr bwMode="auto">
          <a:xfrm>
            <a:off x="8915400" y="66294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endParaRPr lang="en-US"/>
          </a:p>
        </p:txBody>
      </p:sp>
      <p:sp>
        <p:nvSpPr>
          <p:cNvPr id="1029" name="Rectangle 133"/>
          <p:cNvSpPr>
            <a:spLocks noChangeArrowheads="1"/>
          </p:cNvSpPr>
          <p:nvPr/>
        </p:nvSpPr>
        <p:spPr bwMode="auto">
          <a:xfrm>
            <a:off x="8763000" y="6629400"/>
            <a:ext cx="457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0" hangingPunct="0"/>
            <a:fld id="{4DEBFC95-0325-47D0-A8AD-63CDAA7C62D5}" type="slidenum">
              <a:rPr lang="en-US" sz="1000">
                <a:latin typeface="Times New Roman" pitchFamily="18" charset="0"/>
              </a:rPr>
              <a:pPr algn="ctr" eaLnBrk="0" hangingPunct="0"/>
              <a:t>‹#›</a:t>
            </a:fld>
            <a:endParaRPr lang="en-US" sz="1000">
              <a:latin typeface="Times New Roman" pitchFamily="18" charset="0"/>
            </a:endParaRPr>
          </a:p>
        </p:txBody>
      </p:sp>
      <p:sp>
        <p:nvSpPr>
          <p:cNvPr id="1032" name="Line 110"/>
          <p:cNvSpPr>
            <a:spLocks noChangeShapeType="1"/>
          </p:cNvSpPr>
          <p:nvPr/>
        </p:nvSpPr>
        <p:spPr bwMode="auto">
          <a:xfrm>
            <a:off x="0" y="947738"/>
            <a:ext cx="9144000" cy="0"/>
          </a:xfrm>
          <a:prstGeom prst="line">
            <a:avLst/>
          </a:prstGeom>
          <a:noFill/>
          <a:ln w="28575">
            <a:solidFill>
              <a:srgbClr val="F6B82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222579" y="197427"/>
            <a:ext cx="2795102" cy="613063"/>
          </a:xfrm>
          <a:prstGeom prst="rect">
            <a:avLst/>
          </a:prstGeom>
        </p:spPr>
      </p:pic>
    </p:spTree>
  </p:cSld>
  <p:clrMap bg1="lt1" tx1="dk1" bg2="lt2" tx2="dk2" accent1="accent1" accent2="accent2" accent3="accent3" accent4="accent4" accent5="accent5" accent6="accent6" hlink="hlink" folHlink="folHlink"/>
  <p:sldLayoutIdLst>
    <p:sldLayoutId id="2147483791"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2" r:id="rId12"/>
  </p:sldLayoutIdLst>
  <p:txStyles>
    <p:titleStyle>
      <a:lvl1pPr algn="l" rtl="0" eaLnBrk="0" fontAlgn="base" hangingPunct="0">
        <a:lnSpc>
          <a:spcPct val="75000"/>
        </a:lnSpc>
        <a:spcBef>
          <a:spcPct val="0"/>
        </a:spcBef>
        <a:spcAft>
          <a:spcPct val="0"/>
        </a:spcAft>
        <a:defRPr sz="2800" b="1">
          <a:solidFill>
            <a:schemeClr val="tx1"/>
          </a:solidFill>
          <a:latin typeface="+mj-lt"/>
          <a:ea typeface="+mj-ea"/>
          <a:cs typeface="+mj-cs"/>
        </a:defRPr>
      </a:lvl1pPr>
      <a:lvl2pPr algn="l" rtl="0" eaLnBrk="0" fontAlgn="base" hangingPunct="0">
        <a:lnSpc>
          <a:spcPct val="75000"/>
        </a:lnSpc>
        <a:spcBef>
          <a:spcPct val="0"/>
        </a:spcBef>
        <a:spcAft>
          <a:spcPct val="0"/>
        </a:spcAft>
        <a:defRPr sz="2800" b="1">
          <a:solidFill>
            <a:schemeClr val="tx1"/>
          </a:solidFill>
          <a:latin typeface="Arial" pitchFamily="34" charset="0"/>
        </a:defRPr>
      </a:lvl2pPr>
      <a:lvl3pPr algn="l" rtl="0" eaLnBrk="0" fontAlgn="base" hangingPunct="0">
        <a:lnSpc>
          <a:spcPct val="75000"/>
        </a:lnSpc>
        <a:spcBef>
          <a:spcPct val="0"/>
        </a:spcBef>
        <a:spcAft>
          <a:spcPct val="0"/>
        </a:spcAft>
        <a:defRPr sz="2800" b="1">
          <a:solidFill>
            <a:schemeClr val="tx1"/>
          </a:solidFill>
          <a:latin typeface="Arial" pitchFamily="34" charset="0"/>
        </a:defRPr>
      </a:lvl3pPr>
      <a:lvl4pPr algn="l" rtl="0" eaLnBrk="0" fontAlgn="base" hangingPunct="0">
        <a:lnSpc>
          <a:spcPct val="75000"/>
        </a:lnSpc>
        <a:spcBef>
          <a:spcPct val="0"/>
        </a:spcBef>
        <a:spcAft>
          <a:spcPct val="0"/>
        </a:spcAft>
        <a:defRPr sz="2800" b="1">
          <a:solidFill>
            <a:schemeClr val="tx1"/>
          </a:solidFill>
          <a:latin typeface="Arial" pitchFamily="34" charset="0"/>
        </a:defRPr>
      </a:lvl4pPr>
      <a:lvl5pPr algn="l" rtl="0" eaLnBrk="0" fontAlgn="base" hangingPunct="0">
        <a:lnSpc>
          <a:spcPct val="75000"/>
        </a:lnSpc>
        <a:spcBef>
          <a:spcPct val="0"/>
        </a:spcBef>
        <a:spcAft>
          <a:spcPct val="0"/>
        </a:spcAft>
        <a:defRPr sz="2800" b="1">
          <a:solidFill>
            <a:schemeClr val="tx1"/>
          </a:solidFill>
          <a:latin typeface="Arial" pitchFamily="34" charset="0"/>
        </a:defRPr>
      </a:lvl5pPr>
      <a:lvl6pPr marL="457200" algn="ctr" rtl="0" eaLnBrk="0" fontAlgn="base" hangingPunct="0">
        <a:lnSpc>
          <a:spcPct val="75000"/>
        </a:lnSpc>
        <a:spcBef>
          <a:spcPct val="0"/>
        </a:spcBef>
        <a:spcAft>
          <a:spcPct val="0"/>
        </a:spcAft>
        <a:defRPr sz="3200" b="1">
          <a:solidFill>
            <a:schemeClr val="tx1"/>
          </a:solidFill>
          <a:latin typeface="Arial" pitchFamily="34" charset="0"/>
        </a:defRPr>
      </a:lvl6pPr>
      <a:lvl7pPr marL="914400" algn="ctr" rtl="0" eaLnBrk="0" fontAlgn="base" hangingPunct="0">
        <a:lnSpc>
          <a:spcPct val="75000"/>
        </a:lnSpc>
        <a:spcBef>
          <a:spcPct val="0"/>
        </a:spcBef>
        <a:spcAft>
          <a:spcPct val="0"/>
        </a:spcAft>
        <a:defRPr sz="3200" b="1">
          <a:solidFill>
            <a:schemeClr val="tx1"/>
          </a:solidFill>
          <a:latin typeface="Arial" pitchFamily="34" charset="0"/>
        </a:defRPr>
      </a:lvl7pPr>
      <a:lvl8pPr marL="1371600" algn="ctr" rtl="0" eaLnBrk="0" fontAlgn="base" hangingPunct="0">
        <a:lnSpc>
          <a:spcPct val="75000"/>
        </a:lnSpc>
        <a:spcBef>
          <a:spcPct val="0"/>
        </a:spcBef>
        <a:spcAft>
          <a:spcPct val="0"/>
        </a:spcAft>
        <a:defRPr sz="3200" b="1">
          <a:solidFill>
            <a:schemeClr val="tx1"/>
          </a:solidFill>
          <a:latin typeface="Arial" pitchFamily="34" charset="0"/>
        </a:defRPr>
      </a:lvl8pPr>
      <a:lvl9pPr marL="1828800" algn="ctr" rtl="0" eaLnBrk="0" fontAlgn="base" hangingPunct="0">
        <a:lnSpc>
          <a:spcPct val="75000"/>
        </a:lnSpc>
        <a:spcBef>
          <a:spcPct val="0"/>
        </a:spcBef>
        <a:spcAft>
          <a:spcPct val="0"/>
        </a:spcAft>
        <a:defRPr sz="3200" b="1">
          <a:solidFill>
            <a:schemeClr val="tx1"/>
          </a:solidFill>
          <a:latin typeface="Arial" pitchFamily="34" charset="0"/>
        </a:defRPr>
      </a:lvl9pPr>
    </p:titleStyle>
    <p:bodyStyle>
      <a:lvl1pPr marL="342900" indent="-342900" algn="l" rtl="0" eaLnBrk="0" fontAlgn="base" hangingPunct="0">
        <a:spcBef>
          <a:spcPct val="20000"/>
        </a:spcBef>
        <a:spcAft>
          <a:spcPct val="0"/>
        </a:spcAft>
        <a:buClr>
          <a:schemeClr val="tx1"/>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000" b="1">
          <a:solidFill>
            <a:schemeClr val="tx1"/>
          </a:solidFill>
          <a:latin typeface="+mn-lt"/>
        </a:defRPr>
      </a:lvl2pPr>
      <a:lvl3pPr marL="1085850" indent="-228600" algn="l" rtl="0" eaLnBrk="0" fontAlgn="base" hangingPunct="0">
        <a:spcBef>
          <a:spcPct val="20000"/>
        </a:spcBef>
        <a:spcAft>
          <a:spcPct val="0"/>
        </a:spcAft>
        <a:buClr>
          <a:srgbClr val="8C2633"/>
        </a:buClr>
        <a:buSzPct val="85000"/>
        <a:buChar char="–"/>
        <a:defRPr b="1">
          <a:solidFill>
            <a:schemeClr val="tx1"/>
          </a:solidFill>
          <a:latin typeface="Humnst777 Lt BT" pitchFamily="34" charset="0"/>
        </a:defRPr>
      </a:lvl3pPr>
      <a:lvl4pPr marL="1428750" indent="-228600" algn="l" rtl="0" eaLnBrk="0" fontAlgn="base" hangingPunct="0">
        <a:spcBef>
          <a:spcPct val="20000"/>
        </a:spcBef>
        <a:spcAft>
          <a:spcPct val="0"/>
        </a:spcAft>
        <a:buClr>
          <a:srgbClr val="8C2633"/>
        </a:buClr>
        <a:buChar char="–"/>
        <a:defRPr sz="1600" b="1">
          <a:solidFill>
            <a:schemeClr val="tx1"/>
          </a:solidFill>
          <a:latin typeface="Humnst777 Lt BT" pitchFamily="34" charset="0"/>
        </a:defRPr>
      </a:lvl4pPr>
      <a:lvl5pPr marL="1771650" indent="-228600" algn="l" rtl="0" eaLnBrk="0" fontAlgn="base" hangingPunct="0">
        <a:spcBef>
          <a:spcPct val="20000"/>
        </a:spcBef>
        <a:spcAft>
          <a:spcPct val="0"/>
        </a:spcAft>
        <a:buClr>
          <a:srgbClr val="8C2633"/>
        </a:buClr>
        <a:buChar char="»"/>
        <a:defRPr sz="1600" b="1">
          <a:solidFill>
            <a:schemeClr val="tx1"/>
          </a:solidFill>
          <a:latin typeface="Humnst777 Lt BT" pitchFamily="34" charset="0"/>
        </a:defRPr>
      </a:lvl5pPr>
      <a:lvl6pPr marL="2228850" indent="-228600" algn="l" rtl="0" eaLnBrk="0" fontAlgn="base" hangingPunct="0">
        <a:spcBef>
          <a:spcPct val="20000"/>
        </a:spcBef>
        <a:spcAft>
          <a:spcPct val="0"/>
        </a:spcAft>
        <a:buClr>
          <a:srgbClr val="8C2633"/>
        </a:buClr>
        <a:buChar char="»"/>
        <a:defRPr sz="1600" b="1">
          <a:solidFill>
            <a:schemeClr val="tx1"/>
          </a:solidFill>
          <a:latin typeface="Humnst777 Lt BT" pitchFamily="34" charset="0"/>
        </a:defRPr>
      </a:lvl6pPr>
      <a:lvl7pPr marL="2686050" indent="-228600" algn="l" rtl="0" eaLnBrk="0" fontAlgn="base" hangingPunct="0">
        <a:spcBef>
          <a:spcPct val="20000"/>
        </a:spcBef>
        <a:spcAft>
          <a:spcPct val="0"/>
        </a:spcAft>
        <a:buClr>
          <a:srgbClr val="8C2633"/>
        </a:buClr>
        <a:buChar char="»"/>
        <a:defRPr sz="1600" b="1">
          <a:solidFill>
            <a:schemeClr val="tx1"/>
          </a:solidFill>
          <a:latin typeface="Humnst777 Lt BT" pitchFamily="34" charset="0"/>
        </a:defRPr>
      </a:lvl7pPr>
      <a:lvl8pPr marL="3143250" indent="-228600" algn="l" rtl="0" eaLnBrk="0" fontAlgn="base" hangingPunct="0">
        <a:spcBef>
          <a:spcPct val="20000"/>
        </a:spcBef>
        <a:spcAft>
          <a:spcPct val="0"/>
        </a:spcAft>
        <a:buClr>
          <a:srgbClr val="8C2633"/>
        </a:buClr>
        <a:buChar char="»"/>
        <a:defRPr sz="1600" b="1">
          <a:solidFill>
            <a:schemeClr val="tx1"/>
          </a:solidFill>
          <a:latin typeface="Humnst777 Lt BT" pitchFamily="34" charset="0"/>
        </a:defRPr>
      </a:lvl8pPr>
      <a:lvl9pPr marL="3600450" indent="-228600" algn="l" rtl="0" eaLnBrk="0" fontAlgn="base" hangingPunct="0">
        <a:spcBef>
          <a:spcPct val="20000"/>
        </a:spcBef>
        <a:spcAft>
          <a:spcPct val="0"/>
        </a:spcAft>
        <a:buClr>
          <a:srgbClr val="8C2633"/>
        </a:buClr>
        <a:buChar char="»"/>
        <a:defRPr sz="1600" b="1">
          <a:solidFill>
            <a:schemeClr val="tx1"/>
          </a:solidFill>
          <a:latin typeface="Humnst777 Lt BT"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735724" y="1608084"/>
            <a:ext cx="7672552" cy="4162096"/>
          </a:xfrm>
        </p:spPr>
        <p:txBody>
          <a:bodyPr>
            <a:noAutofit/>
          </a:bodyPr>
          <a:lstStyle/>
          <a:p>
            <a:pPr algn="ctr"/>
            <a:r>
              <a:rPr lang="en-US" sz="4400" b="1" dirty="0">
                <a:solidFill>
                  <a:schemeClr val="accent6">
                    <a:lumMod val="75000"/>
                  </a:schemeClr>
                </a:solidFill>
              </a:rPr>
              <a:t>Composites Manufacturing </a:t>
            </a:r>
          </a:p>
          <a:p>
            <a:pPr algn="ctr"/>
            <a:r>
              <a:rPr lang="en-US" sz="4400" b="1" dirty="0">
                <a:solidFill>
                  <a:schemeClr val="accent6">
                    <a:lumMod val="75000"/>
                  </a:schemeClr>
                </a:solidFill>
              </a:rPr>
              <a:t>Technology Center</a:t>
            </a:r>
          </a:p>
          <a:p>
            <a:pPr algn="ctr"/>
            <a:endParaRPr lang="en-US" sz="4400" dirty="0"/>
          </a:p>
          <a:p>
            <a:pPr algn="ctr"/>
            <a:r>
              <a:rPr lang="en-US" sz="2800" b="1" dirty="0">
                <a:solidFill>
                  <a:schemeClr val="tx1"/>
                </a:solidFill>
              </a:rPr>
              <a:t>Charles Rowe</a:t>
            </a:r>
          </a:p>
          <a:p>
            <a:pPr algn="ctr"/>
            <a:r>
              <a:rPr lang="en-US" sz="2800" dirty="0"/>
              <a:t>SCRA Applied R&amp;D</a:t>
            </a:r>
            <a:endParaRPr lang="en-US" sz="2800" b="1" dirty="0">
              <a:solidFill>
                <a:schemeClr val="tx1"/>
              </a:solidFill>
            </a:endParaRPr>
          </a:p>
          <a:p>
            <a:pPr algn="ctr"/>
            <a:r>
              <a:rPr lang="en-US" sz="2800" dirty="0"/>
              <a:t>06/15/16</a:t>
            </a:r>
            <a:endParaRPr lang="en-US" sz="2800" b="1" dirty="0">
              <a:solidFill>
                <a:schemeClr val="tx1"/>
              </a:solidFill>
            </a:endParaRPr>
          </a:p>
        </p:txBody>
      </p:sp>
    </p:spTree>
    <p:extLst>
      <p:ext uri="{BB962C8B-B14F-4D97-AF65-F5344CB8AC3E}">
        <p14:creationId xmlns:p14="http://schemas.microsoft.com/office/powerpoint/2010/main" val="4120513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39762"/>
          </a:xfrm>
        </p:spPr>
        <p:txBody>
          <a:bodyPr>
            <a:normAutofit/>
          </a:bodyPr>
          <a:lstStyle/>
          <a:p>
            <a:r>
              <a:rPr lang="en-US" sz="2000" b="1" dirty="0"/>
              <a:t>Plasma Surface Preparation for </a:t>
            </a:r>
            <a:br>
              <a:rPr lang="en-US" sz="2000" b="1" dirty="0"/>
            </a:br>
            <a:r>
              <a:rPr lang="en-US" sz="2000" b="1" dirty="0"/>
              <a:t>Bonded </a:t>
            </a:r>
            <a:r>
              <a:rPr lang="en-US" sz="2000" b="1" dirty="0" err="1"/>
              <a:t>Nutplates</a:t>
            </a:r>
            <a:endParaRPr lang="en-US" sz="2000" b="1" dirty="0"/>
          </a:p>
        </p:txBody>
      </p:sp>
      <p:sp>
        <p:nvSpPr>
          <p:cNvPr id="3" name="Content Placeholder 2"/>
          <p:cNvSpPr>
            <a:spLocks noGrp="1"/>
          </p:cNvSpPr>
          <p:nvPr>
            <p:ph idx="4294967295"/>
          </p:nvPr>
        </p:nvSpPr>
        <p:spPr>
          <a:xfrm>
            <a:off x="304800" y="990600"/>
            <a:ext cx="8534400" cy="5486400"/>
          </a:xfrm>
        </p:spPr>
        <p:txBody>
          <a:bodyPr>
            <a:normAutofit fontScale="77500" lnSpcReduction="20000"/>
          </a:bodyPr>
          <a:lstStyle/>
          <a:p>
            <a:pPr>
              <a:buNone/>
            </a:pPr>
            <a:r>
              <a:rPr lang="en-US" sz="1800" dirty="0"/>
              <a:t>Platform:	F-35</a:t>
            </a:r>
            <a:endParaRPr lang="en-US" sz="1400" dirty="0"/>
          </a:p>
          <a:p>
            <a:pPr>
              <a:buNone/>
            </a:pPr>
            <a:endParaRPr lang="en-US" sz="1400" dirty="0"/>
          </a:p>
          <a:p>
            <a:pPr>
              <a:buNone/>
            </a:pPr>
            <a:endParaRPr lang="en-US" sz="1400" i="1" dirty="0"/>
          </a:p>
          <a:p>
            <a:pPr>
              <a:buNone/>
            </a:pPr>
            <a:endParaRPr lang="en-US" sz="1400" i="1" dirty="0"/>
          </a:p>
          <a:p>
            <a:pPr>
              <a:buNone/>
            </a:pPr>
            <a:endParaRPr lang="en-US" sz="1400" i="1" dirty="0"/>
          </a:p>
          <a:p>
            <a:pPr>
              <a:buNone/>
            </a:pPr>
            <a:endParaRPr lang="en-US" sz="1400" i="1" dirty="0"/>
          </a:p>
          <a:p>
            <a:pPr>
              <a:buNone/>
            </a:pPr>
            <a:endParaRPr lang="en-US" sz="1400" i="1" dirty="0"/>
          </a:p>
          <a:p>
            <a:pPr>
              <a:buNone/>
            </a:pPr>
            <a:endParaRPr lang="en-US" sz="1400" i="1" dirty="0"/>
          </a:p>
          <a:p>
            <a:pPr>
              <a:buNone/>
            </a:pPr>
            <a:endParaRPr lang="en-US" sz="1400" i="1" dirty="0"/>
          </a:p>
          <a:p>
            <a:pPr>
              <a:buNone/>
            </a:pPr>
            <a:endParaRPr lang="en-US" sz="1400" i="1" dirty="0"/>
          </a:p>
          <a:p>
            <a:pPr>
              <a:buNone/>
            </a:pPr>
            <a:endParaRPr lang="en-US" sz="1400" i="1" dirty="0"/>
          </a:p>
          <a:p>
            <a:pPr>
              <a:buNone/>
            </a:pPr>
            <a:endParaRPr lang="en-US" sz="1400" i="1" dirty="0"/>
          </a:p>
          <a:p>
            <a:pPr>
              <a:buNone/>
              <a:defRPr/>
            </a:pPr>
            <a:r>
              <a:rPr lang="en-US" dirty="0"/>
              <a:t>Issue Description:</a:t>
            </a:r>
          </a:p>
          <a:p>
            <a:pPr>
              <a:buNone/>
              <a:defRPr/>
            </a:pPr>
            <a:r>
              <a:rPr lang="en-US" sz="1300" i="1" dirty="0">
                <a:solidFill>
                  <a:srgbClr val="0070C0"/>
                </a:solidFill>
              </a:rPr>
              <a:t>	</a:t>
            </a:r>
            <a:r>
              <a:rPr lang="en-US" sz="1500" dirty="0"/>
              <a:t>Current designs for the airframe requires the extensive use of bonded nut plates for fasteners.  Manufacturing of these airframe structures require that the bonding surfaces of the airframe and the nut plate be cleaned and have the surfaces be activated to promoted acceptable bonding. The approximately 1500 </a:t>
            </a:r>
            <a:r>
              <a:rPr lang="en-US" sz="1500" dirty="0" err="1"/>
              <a:t>nutplates</a:t>
            </a:r>
            <a:r>
              <a:rPr lang="en-US" sz="1500" dirty="0"/>
              <a:t> bonded to composites. Many of the nut plates are in tight spaces or behind beams and stiffeners, which makes the surface preparation difficult and increases the probability of FOD within the airframe.  </a:t>
            </a:r>
            <a:r>
              <a:rPr lang="en-US" sz="1500" dirty="0" err="1"/>
              <a:t>Unbonded</a:t>
            </a:r>
            <a:r>
              <a:rPr lang="en-US" sz="1500" dirty="0"/>
              <a:t> </a:t>
            </a:r>
            <a:r>
              <a:rPr lang="en-US" sz="1500" dirty="0" err="1"/>
              <a:t>nutplates</a:t>
            </a:r>
            <a:r>
              <a:rPr lang="en-US" sz="1500" dirty="0"/>
              <a:t> has been the number one manufacturing is for several </a:t>
            </a:r>
            <a:r>
              <a:rPr lang="en-US" sz="1500" dirty="0" err="1"/>
              <a:t>years.The</a:t>
            </a:r>
            <a:r>
              <a:rPr lang="en-US" sz="1500" dirty="0"/>
              <a:t> proposed surface preparation method using atmospheric plasma devices will yield acceptable bonding without FOD.</a:t>
            </a:r>
          </a:p>
          <a:p>
            <a:pPr>
              <a:buNone/>
            </a:pPr>
            <a:endParaRPr lang="en-US" sz="1400" dirty="0"/>
          </a:p>
          <a:p>
            <a:pPr>
              <a:buNone/>
            </a:pPr>
            <a:endParaRPr lang="en-US" sz="1400" dirty="0"/>
          </a:p>
          <a:p>
            <a:pPr>
              <a:buNone/>
            </a:pPr>
            <a:r>
              <a:rPr lang="en-US" sz="1800" dirty="0"/>
              <a:t>Competing/Previous Development Efforts: </a:t>
            </a:r>
          </a:p>
          <a:p>
            <a:pPr>
              <a:buNone/>
            </a:pPr>
            <a:r>
              <a:rPr lang="en-US" sz="1800" i="1" dirty="0">
                <a:solidFill>
                  <a:srgbClr val="0070C0"/>
                </a:solidFill>
              </a:rPr>
              <a:t>	</a:t>
            </a:r>
            <a:r>
              <a:rPr lang="en-US" sz="1400" dirty="0"/>
              <a:t>Developments under the DARPA TRUST Program have demonstrated that plasma surface preparation for bonded joints significantly improves bond reliability.</a:t>
            </a:r>
            <a:endParaRPr lang="en-US" sz="1300" dirty="0"/>
          </a:p>
          <a:p>
            <a:pPr>
              <a:buNone/>
            </a:pPr>
            <a:endParaRPr lang="en-US" sz="1400" i="1" dirty="0"/>
          </a:p>
          <a:p>
            <a:pPr>
              <a:buNone/>
            </a:pPr>
            <a:r>
              <a:rPr lang="en-US" sz="1800" dirty="0"/>
              <a:t>ManTech Characteristics:</a:t>
            </a:r>
          </a:p>
          <a:p>
            <a:pPr marL="461963" indent="-231775">
              <a:lnSpc>
                <a:spcPct val="120000"/>
              </a:lnSpc>
              <a:spcBef>
                <a:spcPts val="0"/>
              </a:spcBef>
              <a:buFont typeface="Wingdings" pitchFamily="2" charset="2"/>
              <a:buChar char="q"/>
            </a:pPr>
            <a:r>
              <a:rPr lang="en-US" sz="1300" dirty="0"/>
              <a:t>Transitions manufacturing R&amp;D into production</a:t>
            </a:r>
          </a:p>
          <a:p>
            <a:pPr marL="461963" indent="-231775">
              <a:lnSpc>
                <a:spcPct val="120000"/>
              </a:lnSpc>
              <a:spcBef>
                <a:spcPts val="0"/>
              </a:spcBef>
              <a:buFont typeface="Wingdings" pitchFamily="2" charset="2"/>
              <a:buChar char="q"/>
            </a:pPr>
            <a:r>
              <a:rPr lang="en-US" sz="1300" dirty="0"/>
              <a:t>Attacks pervasive manufacturing issues</a:t>
            </a:r>
          </a:p>
          <a:p>
            <a:pPr marL="461963" indent="-231775">
              <a:lnSpc>
                <a:spcPct val="120000"/>
              </a:lnSpc>
              <a:spcBef>
                <a:spcPts val="0"/>
              </a:spcBef>
              <a:buFont typeface="Wingdings" pitchFamily="2" charset="2"/>
              <a:buChar char="q"/>
            </a:pPr>
            <a:endParaRPr lang="en-US" sz="1300" dirty="0"/>
          </a:p>
          <a:p>
            <a:pPr>
              <a:buNone/>
            </a:pPr>
            <a:r>
              <a:rPr lang="en-US" sz="1400" dirty="0"/>
              <a:t>		</a:t>
            </a:r>
            <a:endParaRPr lang="en-US" sz="1400" dirty="0">
              <a:solidFill>
                <a:srgbClr val="FF0000"/>
              </a:solidFill>
            </a:endParaRPr>
          </a:p>
          <a:p>
            <a:pPr>
              <a:buNone/>
            </a:pPr>
            <a:endParaRPr lang="en-US" sz="2000" dirty="0"/>
          </a:p>
          <a:p>
            <a:pPr>
              <a:buNone/>
            </a:pPr>
            <a:endParaRPr lang="en-US" sz="2000" dirty="0"/>
          </a:p>
          <a:p>
            <a:pPr>
              <a:buNone/>
            </a:pPr>
            <a:endParaRPr lang="en-US" sz="2000" dirty="0"/>
          </a:p>
          <a:p>
            <a:pPr>
              <a:buNone/>
            </a:pPr>
            <a:endParaRPr lang="en-US" sz="2000" dirty="0"/>
          </a:p>
        </p:txBody>
      </p:sp>
      <p:sp>
        <p:nvSpPr>
          <p:cNvPr id="8" name="Slide Number Placeholder 7"/>
          <p:cNvSpPr>
            <a:spLocks noGrp="1"/>
          </p:cNvSpPr>
          <p:nvPr>
            <p:ph type="sldNum" sz="quarter" idx="12"/>
          </p:nvPr>
        </p:nvSpPr>
        <p:spPr>
          <a:xfrm>
            <a:off x="7010400" y="6492875"/>
            <a:ext cx="2133600" cy="365125"/>
          </a:xfrm>
        </p:spPr>
        <p:txBody>
          <a:bodyPr/>
          <a:lstStyle/>
          <a:p>
            <a:fld id="{13E46FF2-8C0D-404B-BF58-DE4565A1968E}" type="slidenum">
              <a:rPr lang="en-US" smtClean="0"/>
              <a:pPr/>
              <a:t>10</a:t>
            </a:fld>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1096962"/>
            <a:ext cx="2591222" cy="1951038"/>
          </a:xfrm>
          <a:prstGeom prst="rect">
            <a:avLst/>
          </a:prstGeom>
        </p:spPr>
      </p:pic>
      <p:pic>
        <p:nvPicPr>
          <p:cNvPr id="6" name="Picture 8"/>
          <p:cNvPicPr>
            <a:picLocks noChangeAspect="1" noChangeArrowheads="1"/>
          </p:cNvPicPr>
          <p:nvPr/>
        </p:nvPicPr>
        <p:blipFill>
          <a:blip r:embed="rId4" cstate="print"/>
          <a:srcRect/>
          <a:stretch>
            <a:fillRect/>
          </a:stretch>
        </p:blipFill>
        <p:spPr bwMode="auto">
          <a:xfrm>
            <a:off x="1860331" y="1078185"/>
            <a:ext cx="2954723" cy="1969815"/>
          </a:xfrm>
          <a:prstGeom prst="rect">
            <a:avLst/>
          </a:prstGeom>
          <a:noFill/>
          <a:ln w="9525">
            <a:noFill/>
            <a:miter lim="800000"/>
            <a:headEnd/>
            <a:tailEnd/>
          </a:ln>
          <a:effectLst/>
        </p:spPr>
      </p:pic>
    </p:spTree>
    <p:extLst>
      <p:ext uri="{BB962C8B-B14F-4D97-AF65-F5344CB8AC3E}">
        <p14:creationId xmlns:p14="http://schemas.microsoft.com/office/powerpoint/2010/main" val="4144594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a:t>Implementation</a:t>
            </a:r>
          </a:p>
        </p:txBody>
      </p:sp>
      <p:sp>
        <p:nvSpPr>
          <p:cNvPr id="6" name="Content Placeholder 5"/>
          <p:cNvSpPr>
            <a:spLocks noGrp="1"/>
          </p:cNvSpPr>
          <p:nvPr>
            <p:ph idx="1"/>
          </p:nvPr>
        </p:nvSpPr>
        <p:spPr>
          <a:xfrm>
            <a:off x="769883" y="1363717"/>
            <a:ext cx="7848600" cy="4525963"/>
          </a:xfrm>
        </p:spPr>
        <p:txBody>
          <a:bodyPr>
            <a:normAutofit/>
          </a:bodyPr>
          <a:lstStyle/>
          <a:p>
            <a:pPr>
              <a:buClr>
                <a:srgbClr val="FFC000"/>
              </a:buClr>
              <a:buSzPct val="150000"/>
              <a:buFont typeface="Wingdings" pitchFamily="2" charset="2"/>
              <a:buChar char="§"/>
            </a:pPr>
            <a:r>
              <a:rPr lang="en-US" sz="2800" b="0" dirty="0"/>
              <a:t>The Navy uses Centers of Excellence to implement the Manufacturing Technology strategy</a:t>
            </a:r>
          </a:p>
          <a:p>
            <a:pPr>
              <a:buClr>
                <a:srgbClr val="FFC000"/>
              </a:buClr>
              <a:buSzPct val="150000"/>
              <a:buFont typeface="Wingdings" pitchFamily="2" charset="2"/>
              <a:buChar char="§"/>
            </a:pPr>
            <a:r>
              <a:rPr lang="en-US" sz="2800" b="0" dirty="0"/>
              <a:t>The Composites Manufacturing Technology Center (CMTC) is one of those centers</a:t>
            </a:r>
          </a:p>
          <a:p>
            <a:pPr>
              <a:buClr>
                <a:srgbClr val="FFC000"/>
              </a:buClr>
              <a:buSzPct val="150000"/>
              <a:buFont typeface="Wingdings" pitchFamily="2" charset="2"/>
              <a:buChar char="§"/>
            </a:pPr>
            <a:r>
              <a:rPr lang="en-US" sz="2800" b="0" dirty="0"/>
              <a:t>SCRA Applied R&amp;D in Charleston, SC has won the contract to develop and execute Navy ManTech projects related to composites</a:t>
            </a:r>
          </a:p>
          <a:p>
            <a:pPr>
              <a:buNone/>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600" dirty="0"/>
              <a:t>Navy ManTech</a:t>
            </a:r>
          </a:p>
        </p:txBody>
      </p:sp>
      <p:sp>
        <p:nvSpPr>
          <p:cNvPr id="8" name="Content Placeholder 7"/>
          <p:cNvSpPr>
            <a:spLocks noGrp="1"/>
          </p:cNvSpPr>
          <p:nvPr>
            <p:ph idx="1"/>
          </p:nvPr>
        </p:nvSpPr>
        <p:spPr>
          <a:xfrm>
            <a:off x="588579" y="1437289"/>
            <a:ext cx="8229600" cy="4525963"/>
          </a:xfrm>
        </p:spPr>
        <p:txBody>
          <a:bodyPr>
            <a:normAutofit/>
          </a:bodyPr>
          <a:lstStyle/>
          <a:p>
            <a:pPr lvl="1">
              <a:buClr>
                <a:srgbClr val="FFC000"/>
              </a:buClr>
              <a:buSzPct val="150000"/>
              <a:buFont typeface="Arial" pitchFamily="34" charset="0"/>
              <a:buChar char="•"/>
            </a:pPr>
            <a:r>
              <a:rPr lang="en-US" sz="2800" b="0" dirty="0"/>
              <a:t>Ideas Anytime</a:t>
            </a:r>
          </a:p>
          <a:p>
            <a:pPr lvl="1">
              <a:buClr>
                <a:srgbClr val="FFC000"/>
              </a:buClr>
              <a:buSzPct val="150000"/>
              <a:buFont typeface="Arial" pitchFamily="34" charset="0"/>
              <a:buChar char="•"/>
            </a:pPr>
            <a:r>
              <a:rPr lang="en-US" sz="2800" b="0" dirty="0"/>
              <a:t>Quad First</a:t>
            </a:r>
          </a:p>
          <a:p>
            <a:pPr lvl="1">
              <a:buClr>
                <a:srgbClr val="FFC000"/>
              </a:buClr>
              <a:buSzPct val="150000"/>
              <a:buFont typeface="Arial" pitchFamily="34" charset="0"/>
              <a:buChar char="•"/>
            </a:pPr>
            <a:r>
              <a:rPr lang="en-US" sz="2800" b="0" dirty="0"/>
              <a:t>Concept Charts</a:t>
            </a:r>
          </a:p>
          <a:p>
            <a:pPr lvl="1">
              <a:buClr>
                <a:srgbClr val="FFC000"/>
              </a:buClr>
              <a:buSzPct val="150000"/>
              <a:buFont typeface="Arial" pitchFamily="34" charset="0"/>
              <a:buChar char="•"/>
            </a:pPr>
            <a:r>
              <a:rPr lang="en-US" sz="2800" b="0" dirty="0"/>
              <a:t>Project Planning Document</a:t>
            </a:r>
          </a:p>
          <a:p>
            <a:pPr lvl="1">
              <a:buClr>
                <a:srgbClr val="FFC000"/>
              </a:buClr>
              <a:buSzPct val="150000"/>
              <a:buFont typeface="Arial" pitchFamily="34" charset="0"/>
              <a:buChar char="•"/>
            </a:pPr>
            <a:r>
              <a:rPr lang="en-US" sz="2800" b="0" dirty="0"/>
              <a:t>Proposal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p:txBody>
          <a:bodyPr/>
          <a:lstStyle/>
          <a:p>
            <a:pPr eaLnBrk="1" hangingPunct="1"/>
            <a:r>
              <a:rPr lang="en-US" sz="3600" dirty="0"/>
              <a:t>New Concept Definition</a:t>
            </a:r>
          </a:p>
        </p:txBody>
      </p:sp>
      <p:sp>
        <p:nvSpPr>
          <p:cNvPr id="19461" name="Rectangle 3"/>
          <p:cNvSpPr>
            <a:spLocks noGrp="1" noChangeArrowheads="1"/>
          </p:cNvSpPr>
          <p:nvPr>
            <p:ph type="body" idx="1"/>
          </p:nvPr>
        </p:nvSpPr>
        <p:spPr/>
        <p:txBody>
          <a:bodyPr>
            <a:normAutofit/>
          </a:bodyPr>
          <a:lstStyle/>
          <a:p>
            <a:pPr lvl="1" eaLnBrk="1" hangingPunct="1">
              <a:buClr>
                <a:srgbClr val="FFC000"/>
              </a:buClr>
              <a:buSzPct val="150000"/>
              <a:buFont typeface="Arial" pitchFamily="34" charset="0"/>
              <a:buChar char="•"/>
            </a:pPr>
            <a:r>
              <a:rPr lang="en-US" sz="2800" b="0" dirty="0"/>
              <a:t>Generate the Idea in the form of a Quad Chart</a:t>
            </a:r>
          </a:p>
          <a:p>
            <a:pPr lvl="1" eaLnBrk="1" hangingPunct="1">
              <a:buClr>
                <a:srgbClr val="FFC000"/>
              </a:buClr>
              <a:buSzPct val="150000"/>
              <a:buFont typeface="Arial" pitchFamily="34" charset="0"/>
              <a:buChar char="•"/>
            </a:pPr>
            <a:r>
              <a:rPr lang="en-US" sz="2800" b="0" dirty="0"/>
              <a:t>Put together a sound technical plan</a:t>
            </a:r>
          </a:p>
          <a:p>
            <a:pPr lvl="1" eaLnBrk="1" hangingPunct="1">
              <a:buClr>
                <a:srgbClr val="FFC000"/>
              </a:buClr>
              <a:buSzPct val="150000"/>
              <a:buFont typeface="Arial" pitchFamily="34" charset="0"/>
              <a:buChar char="•"/>
            </a:pPr>
            <a:r>
              <a:rPr lang="en-US" sz="2800" b="0" dirty="0"/>
              <a:t>Get support from Program Office</a:t>
            </a:r>
          </a:p>
          <a:p>
            <a:pPr lvl="1" eaLnBrk="1" hangingPunct="1">
              <a:buClr>
                <a:srgbClr val="FFC000"/>
              </a:buClr>
              <a:buSzPct val="150000"/>
              <a:buFont typeface="Arial" pitchFamily="34" charset="0"/>
              <a:buChar char="•"/>
            </a:pPr>
            <a:r>
              <a:rPr lang="en-US" sz="2800" b="0" dirty="0"/>
              <a:t>Prepare a PowerPoint presentation of your idea and the technical plan</a:t>
            </a:r>
          </a:p>
          <a:p>
            <a:pPr lvl="1" eaLnBrk="1" hangingPunct="1">
              <a:buClr>
                <a:srgbClr val="FFC000"/>
              </a:buClr>
              <a:buSzPct val="150000"/>
              <a:buFont typeface="Arial" pitchFamily="34" charset="0"/>
              <a:buChar char="•"/>
            </a:pPr>
            <a:r>
              <a:rPr lang="en-US" sz="2800" b="0" dirty="0"/>
              <a:t>Respond to Feedback from ONR</a:t>
            </a:r>
          </a:p>
          <a:p>
            <a:pPr lvl="1" eaLnBrk="1" hangingPunct="1">
              <a:buClr>
                <a:srgbClr val="FFC000"/>
              </a:buClr>
              <a:buSzPct val="150000"/>
              <a:buFont typeface="Arial" pitchFamily="34" charset="0"/>
              <a:buChar char="•"/>
            </a:pPr>
            <a:r>
              <a:rPr lang="en-US" sz="2800" b="0" dirty="0"/>
              <a:t>Upon request from SCRA generate the Project Planning Document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Date Placeholder 2"/>
          <p:cNvSpPr>
            <a:spLocks noGrp="1"/>
          </p:cNvSpPr>
          <p:nvPr>
            <p:ph type="dt" sz="quarter" idx="4294967295"/>
          </p:nvPr>
        </p:nvSpPr>
        <p:spPr>
          <a:xfrm>
            <a:off x="457200" y="6356350"/>
            <a:ext cx="2133600" cy="365125"/>
          </a:xfrm>
          <a:prstGeom prst="rect">
            <a:avLst/>
          </a:prstGeom>
        </p:spPr>
        <p:txBody>
          <a:bodyPr/>
          <a:lstStyle/>
          <a:p>
            <a:pPr>
              <a:defRPr/>
            </a:pPr>
            <a:fld id="{EEA87DEB-1DDD-425D-8B6E-83B77DD6FAC3}" type="datetime1">
              <a:rPr lang="en-US"/>
              <a:pPr>
                <a:defRPr/>
              </a:pPr>
              <a:t>6/13/2016</a:t>
            </a:fld>
            <a:endParaRPr lang="en-US"/>
          </a:p>
        </p:txBody>
      </p:sp>
      <p:sp>
        <p:nvSpPr>
          <p:cNvPr id="50" name="Slide Number Placeholder 4"/>
          <p:cNvSpPr>
            <a:spLocks noGrp="1"/>
          </p:cNvSpPr>
          <p:nvPr>
            <p:ph type="sldNum" sz="quarter" idx="4294967295"/>
          </p:nvPr>
        </p:nvSpPr>
        <p:spPr>
          <a:xfrm>
            <a:off x="6553200" y="6356350"/>
            <a:ext cx="2133600" cy="365125"/>
          </a:xfrm>
          <a:prstGeom prst="rect">
            <a:avLst/>
          </a:prstGeom>
        </p:spPr>
        <p:txBody>
          <a:bodyPr/>
          <a:lstStyle/>
          <a:p>
            <a:pPr>
              <a:defRPr/>
            </a:pPr>
            <a:fld id="{586D3FEB-9179-491F-B15A-3479146AF9F5}" type="slidenum">
              <a:rPr lang="en-US"/>
              <a:pPr>
                <a:defRPr/>
              </a:pPr>
              <a:t>14</a:t>
            </a:fld>
            <a:endParaRPr lang="en-US"/>
          </a:p>
        </p:txBody>
      </p:sp>
      <p:sp>
        <p:nvSpPr>
          <p:cNvPr id="4100" name="Rectangle 4"/>
          <p:cNvSpPr>
            <a:spLocks noGrp="1" noChangeArrowheads="1"/>
          </p:cNvSpPr>
          <p:nvPr>
            <p:ph type="title"/>
          </p:nvPr>
        </p:nvSpPr>
        <p:spPr/>
        <p:txBody>
          <a:bodyPr/>
          <a:lstStyle/>
          <a:p>
            <a:pPr eaLnBrk="1" hangingPunct="1"/>
            <a:r>
              <a:rPr lang="en-US" sz="3600" dirty="0"/>
              <a:t>Project Planning Process</a:t>
            </a:r>
          </a:p>
        </p:txBody>
      </p:sp>
      <p:sp>
        <p:nvSpPr>
          <p:cNvPr id="4101" name="Rectangle 5"/>
          <p:cNvSpPr>
            <a:spLocks noChangeArrowheads="1"/>
          </p:cNvSpPr>
          <p:nvPr/>
        </p:nvSpPr>
        <p:spPr bwMode="auto">
          <a:xfrm>
            <a:off x="685800" y="1828800"/>
            <a:ext cx="838200" cy="533400"/>
          </a:xfrm>
          <a:prstGeom prst="rect">
            <a:avLst/>
          </a:prstGeom>
          <a:noFill/>
          <a:ln w="9525" algn="ctr">
            <a:noFill/>
            <a:miter lim="800000"/>
            <a:headEnd/>
            <a:tailEnd/>
          </a:ln>
        </p:spPr>
        <p:txBody>
          <a:bodyPr wrap="none" anchor="ctr"/>
          <a:lstStyle/>
          <a:p>
            <a:endParaRPr lang="en-US"/>
          </a:p>
        </p:txBody>
      </p:sp>
      <p:sp>
        <p:nvSpPr>
          <p:cNvPr id="4102" name="Text Box 7"/>
          <p:cNvSpPr txBox="1">
            <a:spLocks noChangeArrowheads="1"/>
          </p:cNvSpPr>
          <p:nvPr/>
        </p:nvSpPr>
        <p:spPr bwMode="auto">
          <a:xfrm>
            <a:off x="914400" y="2209800"/>
            <a:ext cx="914400" cy="477054"/>
          </a:xfrm>
          <a:prstGeom prst="rect">
            <a:avLst/>
          </a:prstGeom>
          <a:noFill/>
          <a:ln w="25400" algn="ctr">
            <a:solidFill>
              <a:schemeClr val="tx1"/>
            </a:solidFill>
            <a:miter lim="800000"/>
            <a:headEnd/>
            <a:tailEnd/>
          </a:ln>
        </p:spPr>
        <p:txBody>
          <a:bodyPr>
            <a:spAutoFit/>
          </a:bodyPr>
          <a:lstStyle/>
          <a:p>
            <a:pPr algn="ctr">
              <a:spcBef>
                <a:spcPct val="50000"/>
              </a:spcBef>
            </a:pPr>
            <a:r>
              <a:rPr lang="en-US" sz="1000" b="1" dirty="0"/>
              <a:t>Define</a:t>
            </a:r>
          </a:p>
          <a:p>
            <a:pPr algn="ctr">
              <a:spcBef>
                <a:spcPct val="50000"/>
              </a:spcBef>
            </a:pPr>
            <a:r>
              <a:rPr lang="en-US" sz="1000" b="1" dirty="0"/>
              <a:t>Concept</a:t>
            </a:r>
          </a:p>
        </p:txBody>
      </p:sp>
      <p:sp>
        <p:nvSpPr>
          <p:cNvPr id="4103" name="Text Box 8"/>
          <p:cNvSpPr txBox="1">
            <a:spLocks noChangeArrowheads="1"/>
          </p:cNvSpPr>
          <p:nvPr/>
        </p:nvSpPr>
        <p:spPr bwMode="auto">
          <a:xfrm>
            <a:off x="7315200" y="2209800"/>
            <a:ext cx="914400" cy="477054"/>
          </a:xfrm>
          <a:prstGeom prst="rect">
            <a:avLst/>
          </a:prstGeom>
          <a:solidFill>
            <a:srgbClr val="FFFFCC"/>
          </a:solidFill>
          <a:ln w="25400" algn="ctr">
            <a:solidFill>
              <a:schemeClr val="tx1"/>
            </a:solidFill>
            <a:miter lim="800000"/>
            <a:headEnd/>
            <a:tailEnd/>
          </a:ln>
        </p:spPr>
        <p:txBody>
          <a:bodyPr>
            <a:spAutoFit/>
          </a:bodyPr>
          <a:lstStyle/>
          <a:p>
            <a:pPr algn="ctr">
              <a:spcBef>
                <a:spcPct val="50000"/>
              </a:spcBef>
            </a:pPr>
            <a:r>
              <a:rPr lang="en-US" sz="1000" b="1"/>
              <a:t>Submit</a:t>
            </a:r>
          </a:p>
          <a:p>
            <a:pPr algn="ctr">
              <a:spcBef>
                <a:spcPct val="50000"/>
              </a:spcBef>
            </a:pPr>
            <a:r>
              <a:rPr lang="en-US" sz="1000" b="1"/>
              <a:t>PPD</a:t>
            </a:r>
          </a:p>
        </p:txBody>
      </p:sp>
      <p:sp>
        <p:nvSpPr>
          <p:cNvPr id="4104" name="Text Box 9"/>
          <p:cNvSpPr txBox="1">
            <a:spLocks noChangeArrowheads="1"/>
          </p:cNvSpPr>
          <p:nvPr/>
        </p:nvSpPr>
        <p:spPr bwMode="auto">
          <a:xfrm>
            <a:off x="2514600" y="2209800"/>
            <a:ext cx="914400" cy="477054"/>
          </a:xfrm>
          <a:prstGeom prst="rect">
            <a:avLst/>
          </a:prstGeom>
          <a:solidFill>
            <a:srgbClr val="FFFFCC"/>
          </a:solidFill>
          <a:ln w="25400" algn="ctr">
            <a:solidFill>
              <a:schemeClr val="tx1"/>
            </a:solidFill>
            <a:miter lim="800000"/>
            <a:headEnd/>
            <a:tailEnd/>
          </a:ln>
        </p:spPr>
        <p:txBody>
          <a:bodyPr>
            <a:spAutoFit/>
          </a:bodyPr>
          <a:lstStyle/>
          <a:p>
            <a:pPr algn="ctr">
              <a:spcBef>
                <a:spcPct val="50000"/>
              </a:spcBef>
            </a:pPr>
            <a:r>
              <a:rPr lang="en-US" sz="1000" b="1"/>
              <a:t>Review</a:t>
            </a:r>
          </a:p>
          <a:p>
            <a:pPr algn="ctr">
              <a:spcBef>
                <a:spcPct val="50000"/>
              </a:spcBef>
            </a:pPr>
            <a:r>
              <a:rPr lang="en-US" sz="1000" b="1"/>
              <a:t>Concept</a:t>
            </a:r>
          </a:p>
        </p:txBody>
      </p:sp>
      <p:sp>
        <p:nvSpPr>
          <p:cNvPr id="4105" name="Text Box 10"/>
          <p:cNvSpPr txBox="1">
            <a:spLocks noChangeArrowheads="1"/>
          </p:cNvSpPr>
          <p:nvPr/>
        </p:nvSpPr>
        <p:spPr bwMode="auto">
          <a:xfrm>
            <a:off x="4114800" y="2209800"/>
            <a:ext cx="914400" cy="477054"/>
          </a:xfrm>
          <a:prstGeom prst="rect">
            <a:avLst/>
          </a:prstGeom>
          <a:solidFill>
            <a:srgbClr val="FFFFCC"/>
          </a:solidFill>
          <a:ln w="25400" algn="ctr">
            <a:solidFill>
              <a:schemeClr val="tx1"/>
            </a:solidFill>
            <a:miter lim="800000"/>
            <a:headEnd/>
            <a:tailEnd/>
          </a:ln>
        </p:spPr>
        <p:txBody>
          <a:bodyPr>
            <a:spAutoFit/>
          </a:bodyPr>
          <a:lstStyle/>
          <a:p>
            <a:pPr algn="ctr">
              <a:spcBef>
                <a:spcPct val="50000"/>
              </a:spcBef>
            </a:pPr>
            <a:r>
              <a:rPr lang="en-US" sz="1000" b="1"/>
              <a:t>Write</a:t>
            </a:r>
          </a:p>
          <a:p>
            <a:pPr algn="ctr">
              <a:spcBef>
                <a:spcPct val="50000"/>
              </a:spcBef>
            </a:pPr>
            <a:r>
              <a:rPr lang="en-US" sz="1000" b="1"/>
              <a:t>PPD</a:t>
            </a:r>
          </a:p>
        </p:txBody>
      </p:sp>
      <p:sp>
        <p:nvSpPr>
          <p:cNvPr id="4106" name="Text Box 11"/>
          <p:cNvSpPr txBox="1">
            <a:spLocks noChangeArrowheads="1"/>
          </p:cNvSpPr>
          <p:nvPr/>
        </p:nvSpPr>
        <p:spPr bwMode="auto">
          <a:xfrm>
            <a:off x="5715000" y="2209800"/>
            <a:ext cx="914400" cy="477054"/>
          </a:xfrm>
          <a:prstGeom prst="rect">
            <a:avLst/>
          </a:prstGeom>
          <a:solidFill>
            <a:srgbClr val="CCECFF"/>
          </a:solidFill>
          <a:ln w="25400" algn="ctr">
            <a:solidFill>
              <a:schemeClr val="tx1"/>
            </a:solidFill>
            <a:miter lim="800000"/>
            <a:headEnd/>
            <a:tailEnd/>
          </a:ln>
        </p:spPr>
        <p:txBody>
          <a:bodyPr>
            <a:spAutoFit/>
          </a:bodyPr>
          <a:lstStyle/>
          <a:p>
            <a:pPr algn="ctr">
              <a:spcBef>
                <a:spcPct val="50000"/>
              </a:spcBef>
            </a:pPr>
            <a:r>
              <a:rPr lang="en-US" sz="1000" b="1"/>
              <a:t>Review</a:t>
            </a:r>
          </a:p>
          <a:p>
            <a:pPr algn="ctr">
              <a:spcBef>
                <a:spcPct val="50000"/>
              </a:spcBef>
            </a:pPr>
            <a:r>
              <a:rPr lang="en-US" sz="1000" b="1"/>
              <a:t>PPD</a:t>
            </a:r>
          </a:p>
        </p:txBody>
      </p:sp>
      <p:sp>
        <p:nvSpPr>
          <p:cNvPr id="4107" name="Text Box 12"/>
          <p:cNvSpPr txBox="1">
            <a:spLocks noChangeArrowheads="1"/>
          </p:cNvSpPr>
          <p:nvPr/>
        </p:nvSpPr>
        <p:spPr bwMode="auto">
          <a:xfrm>
            <a:off x="914400" y="3657600"/>
            <a:ext cx="914400" cy="477054"/>
          </a:xfrm>
          <a:prstGeom prst="rect">
            <a:avLst/>
          </a:prstGeom>
          <a:solidFill>
            <a:srgbClr val="CCECFF"/>
          </a:solidFill>
          <a:ln w="25400" algn="ctr">
            <a:solidFill>
              <a:schemeClr val="tx1"/>
            </a:solidFill>
            <a:miter lim="800000"/>
            <a:headEnd/>
            <a:tailEnd/>
          </a:ln>
        </p:spPr>
        <p:txBody>
          <a:bodyPr>
            <a:spAutoFit/>
          </a:bodyPr>
          <a:lstStyle/>
          <a:p>
            <a:pPr algn="ctr">
              <a:spcBef>
                <a:spcPct val="50000"/>
              </a:spcBef>
            </a:pPr>
            <a:r>
              <a:rPr lang="en-US" sz="1000" b="1"/>
              <a:t>Issue</a:t>
            </a:r>
          </a:p>
          <a:p>
            <a:pPr algn="ctr">
              <a:spcBef>
                <a:spcPct val="50000"/>
              </a:spcBef>
            </a:pPr>
            <a:r>
              <a:rPr lang="en-US" sz="1000" b="1"/>
              <a:t>PDR</a:t>
            </a:r>
          </a:p>
        </p:txBody>
      </p:sp>
      <p:sp>
        <p:nvSpPr>
          <p:cNvPr id="4108" name="Text Box 13"/>
          <p:cNvSpPr txBox="1">
            <a:spLocks noChangeArrowheads="1"/>
          </p:cNvSpPr>
          <p:nvPr/>
        </p:nvSpPr>
        <p:spPr bwMode="auto">
          <a:xfrm>
            <a:off x="7315200" y="3657600"/>
            <a:ext cx="914400" cy="477054"/>
          </a:xfrm>
          <a:prstGeom prst="rect">
            <a:avLst/>
          </a:prstGeom>
          <a:solidFill>
            <a:srgbClr val="FFFFCC"/>
          </a:solidFill>
          <a:ln w="25400" algn="ctr">
            <a:solidFill>
              <a:schemeClr val="tx1"/>
            </a:solidFill>
            <a:miter lim="800000"/>
            <a:headEnd/>
            <a:tailEnd/>
          </a:ln>
        </p:spPr>
        <p:txBody>
          <a:bodyPr>
            <a:spAutoFit/>
          </a:bodyPr>
          <a:lstStyle/>
          <a:p>
            <a:pPr algn="ctr">
              <a:spcBef>
                <a:spcPct val="50000"/>
              </a:spcBef>
            </a:pPr>
            <a:r>
              <a:rPr lang="en-US" sz="1000" b="1"/>
              <a:t>Submit</a:t>
            </a:r>
          </a:p>
          <a:p>
            <a:pPr algn="ctr">
              <a:spcBef>
                <a:spcPct val="50000"/>
              </a:spcBef>
            </a:pPr>
            <a:r>
              <a:rPr lang="en-US" sz="1000" b="1"/>
              <a:t>PP</a:t>
            </a:r>
          </a:p>
        </p:txBody>
      </p:sp>
      <p:sp>
        <p:nvSpPr>
          <p:cNvPr id="4109" name="Text Box 14"/>
          <p:cNvSpPr txBox="1">
            <a:spLocks noChangeArrowheads="1"/>
          </p:cNvSpPr>
          <p:nvPr/>
        </p:nvSpPr>
        <p:spPr bwMode="auto">
          <a:xfrm>
            <a:off x="2514600" y="3657600"/>
            <a:ext cx="914400" cy="477054"/>
          </a:xfrm>
          <a:prstGeom prst="rect">
            <a:avLst/>
          </a:prstGeom>
          <a:solidFill>
            <a:srgbClr val="FFFFCC"/>
          </a:solidFill>
          <a:ln w="25400" algn="ctr">
            <a:solidFill>
              <a:schemeClr val="tx1"/>
            </a:solidFill>
            <a:miter lim="800000"/>
            <a:headEnd/>
            <a:tailEnd/>
          </a:ln>
        </p:spPr>
        <p:txBody>
          <a:bodyPr>
            <a:spAutoFit/>
          </a:bodyPr>
          <a:lstStyle/>
          <a:p>
            <a:pPr algn="ctr">
              <a:spcBef>
                <a:spcPct val="50000"/>
              </a:spcBef>
            </a:pPr>
            <a:r>
              <a:rPr lang="en-US" sz="1000" b="1"/>
              <a:t>RFP to</a:t>
            </a:r>
          </a:p>
          <a:p>
            <a:pPr algn="ctr">
              <a:spcBef>
                <a:spcPct val="50000"/>
              </a:spcBef>
            </a:pPr>
            <a:r>
              <a:rPr lang="en-US" sz="1000" b="1"/>
              <a:t>Subs</a:t>
            </a:r>
          </a:p>
        </p:txBody>
      </p:sp>
      <p:sp>
        <p:nvSpPr>
          <p:cNvPr id="4110" name="Text Box 15"/>
          <p:cNvSpPr txBox="1">
            <a:spLocks noChangeArrowheads="1"/>
          </p:cNvSpPr>
          <p:nvPr/>
        </p:nvSpPr>
        <p:spPr bwMode="auto">
          <a:xfrm>
            <a:off x="4114800" y="3657600"/>
            <a:ext cx="914400" cy="477054"/>
          </a:xfrm>
          <a:prstGeom prst="rect">
            <a:avLst/>
          </a:prstGeom>
          <a:noFill/>
          <a:ln w="25400" algn="ctr">
            <a:solidFill>
              <a:schemeClr val="tx1"/>
            </a:solidFill>
            <a:miter lim="800000"/>
            <a:headEnd/>
            <a:tailEnd/>
          </a:ln>
        </p:spPr>
        <p:txBody>
          <a:bodyPr>
            <a:spAutoFit/>
          </a:bodyPr>
          <a:lstStyle/>
          <a:p>
            <a:pPr algn="ctr">
              <a:spcBef>
                <a:spcPct val="50000"/>
              </a:spcBef>
            </a:pPr>
            <a:r>
              <a:rPr lang="en-US" sz="1000" b="1"/>
              <a:t>Tech</a:t>
            </a:r>
          </a:p>
          <a:p>
            <a:pPr algn="ctr">
              <a:spcBef>
                <a:spcPct val="50000"/>
              </a:spcBef>
            </a:pPr>
            <a:r>
              <a:rPr lang="en-US" sz="1000" b="1"/>
              <a:t>Proposal</a:t>
            </a:r>
          </a:p>
        </p:txBody>
      </p:sp>
      <p:sp>
        <p:nvSpPr>
          <p:cNvPr id="4111" name="Text Box 16"/>
          <p:cNvSpPr txBox="1">
            <a:spLocks noChangeArrowheads="1"/>
          </p:cNvSpPr>
          <p:nvPr/>
        </p:nvSpPr>
        <p:spPr bwMode="auto">
          <a:xfrm>
            <a:off x="5715000" y="3276600"/>
            <a:ext cx="914400" cy="477054"/>
          </a:xfrm>
          <a:prstGeom prst="rect">
            <a:avLst/>
          </a:prstGeom>
          <a:noFill/>
          <a:ln w="25400" algn="ctr">
            <a:solidFill>
              <a:schemeClr val="tx1"/>
            </a:solidFill>
            <a:miter lim="800000"/>
            <a:headEnd/>
            <a:tailEnd/>
          </a:ln>
        </p:spPr>
        <p:txBody>
          <a:bodyPr>
            <a:spAutoFit/>
          </a:bodyPr>
          <a:lstStyle/>
          <a:p>
            <a:pPr algn="ctr">
              <a:spcBef>
                <a:spcPct val="50000"/>
              </a:spcBef>
            </a:pPr>
            <a:r>
              <a:rPr lang="en-US" sz="1000" b="1"/>
              <a:t>Cost</a:t>
            </a:r>
          </a:p>
          <a:p>
            <a:pPr algn="ctr">
              <a:spcBef>
                <a:spcPct val="50000"/>
              </a:spcBef>
            </a:pPr>
            <a:r>
              <a:rPr lang="en-US" sz="1000" b="1"/>
              <a:t>Proposal</a:t>
            </a:r>
          </a:p>
        </p:txBody>
      </p:sp>
      <p:sp>
        <p:nvSpPr>
          <p:cNvPr id="4112" name="Text Box 17"/>
          <p:cNvSpPr txBox="1">
            <a:spLocks noChangeArrowheads="1"/>
          </p:cNvSpPr>
          <p:nvPr/>
        </p:nvSpPr>
        <p:spPr bwMode="auto">
          <a:xfrm>
            <a:off x="5715000" y="4038600"/>
            <a:ext cx="914400" cy="477054"/>
          </a:xfrm>
          <a:prstGeom prst="rect">
            <a:avLst/>
          </a:prstGeom>
          <a:solidFill>
            <a:srgbClr val="FFFFCC"/>
          </a:solidFill>
          <a:ln w="25400" algn="ctr">
            <a:solidFill>
              <a:schemeClr val="tx1"/>
            </a:solidFill>
            <a:miter lim="800000"/>
            <a:headEnd/>
            <a:tailEnd/>
          </a:ln>
        </p:spPr>
        <p:txBody>
          <a:bodyPr>
            <a:spAutoFit/>
          </a:bodyPr>
          <a:lstStyle/>
          <a:p>
            <a:pPr algn="ctr">
              <a:spcBef>
                <a:spcPct val="50000"/>
              </a:spcBef>
            </a:pPr>
            <a:r>
              <a:rPr lang="en-US" sz="1000" b="1"/>
              <a:t>Draft</a:t>
            </a:r>
          </a:p>
          <a:p>
            <a:pPr algn="ctr">
              <a:spcBef>
                <a:spcPct val="50000"/>
              </a:spcBef>
            </a:pPr>
            <a:r>
              <a:rPr lang="en-US" sz="1000" b="1"/>
              <a:t>PP</a:t>
            </a:r>
          </a:p>
        </p:txBody>
      </p:sp>
      <p:sp>
        <p:nvSpPr>
          <p:cNvPr id="4113" name="Text Box 18"/>
          <p:cNvSpPr txBox="1">
            <a:spLocks noChangeArrowheads="1"/>
          </p:cNvSpPr>
          <p:nvPr/>
        </p:nvSpPr>
        <p:spPr bwMode="auto">
          <a:xfrm>
            <a:off x="914400" y="5105400"/>
            <a:ext cx="914400" cy="477054"/>
          </a:xfrm>
          <a:prstGeom prst="rect">
            <a:avLst/>
          </a:prstGeom>
          <a:solidFill>
            <a:srgbClr val="CCECFF"/>
          </a:solidFill>
          <a:ln w="25400" algn="ctr">
            <a:solidFill>
              <a:schemeClr val="tx1"/>
            </a:solidFill>
            <a:miter lim="800000"/>
            <a:headEnd/>
            <a:tailEnd/>
          </a:ln>
        </p:spPr>
        <p:txBody>
          <a:bodyPr>
            <a:spAutoFit/>
          </a:bodyPr>
          <a:lstStyle/>
          <a:p>
            <a:pPr algn="ctr">
              <a:spcBef>
                <a:spcPct val="50000"/>
              </a:spcBef>
            </a:pPr>
            <a:r>
              <a:rPr lang="en-US" sz="1000" b="1"/>
              <a:t>Review</a:t>
            </a:r>
          </a:p>
          <a:p>
            <a:pPr algn="ctr">
              <a:spcBef>
                <a:spcPct val="50000"/>
              </a:spcBef>
            </a:pPr>
            <a:r>
              <a:rPr lang="en-US" sz="1000" b="1"/>
              <a:t>PP</a:t>
            </a:r>
          </a:p>
        </p:txBody>
      </p:sp>
      <p:sp>
        <p:nvSpPr>
          <p:cNvPr id="4114" name="Text Box 19"/>
          <p:cNvSpPr txBox="1">
            <a:spLocks noChangeArrowheads="1"/>
          </p:cNvSpPr>
          <p:nvPr/>
        </p:nvSpPr>
        <p:spPr bwMode="auto">
          <a:xfrm>
            <a:off x="7315200" y="5105400"/>
            <a:ext cx="914400" cy="477054"/>
          </a:xfrm>
          <a:prstGeom prst="rect">
            <a:avLst/>
          </a:prstGeom>
          <a:noFill/>
          <a:ln w="25400" algn="ctr">
            <a:solidFill>
              <a:schemeClr val="tx1"/>
            </a:solidFill>
            <a:miter lim="800000"/>
            <a:headEnd/>
            <a:tailEnd/>
          </a:ln>
        </p:spPr>
        <p:txBody>
          <a:bodyPr>
            <a:spAutoFit/>
          </a:bodyPr>
          <a:lstStyle/>
          <a:p>
            <a:pPr algn="ctr">
              <a:spcBef>
                <a:spcPct val="50000"/>
              </a:spcBef>
            </a:pPr>
            <a:r>
              <a:rPr lang="en-US" sz="1000" b="1"/>
              <a:t>Kickoff</a:t>
            </a:r>
          </a:p>
          <a:p>
            <a:pPr algn="ctr">
              <a:spcBef>
                <a:spcPct val="50000"/>
              </a:spcBef>
            </a:pPr>
            <a:r>
              <a:rPr lang="en-US" sz="1000" b="1"/>
              <a:t>Meeting</a:t>
            </a:r>
          </a:p>
        </p:txBody>
      </p:sp>
      <p:sp>
        <p:nvSpPr>
          <p:cNvPr id="4115" name="Text Box 20"/>
          <p:cNvSpPr txBox="1">
            <a:spLocks noChangeArrowheads="1"/>
          </p:cNvSpPr>
          <p:nvPr/>
        </p:nvSpPr>
        <p:spPr bwMode="auto">
          <a:xfrm>
            <a:off x="2514600" y="5105400"/>
            <a:ext cx="914400" cy="477054"/>
          </a:xfrm>
          <a:prstGeom prst="rect">
            <a:avLst/>
          </a:prstGeom>
          <a:solidFill>
            <a:srgbClr val="CCECFF"/>
          </a:solidFill>
          <a:ln w="25400" algn="ctr">
            <a:solidFill>
              <a:schemeClr val="tx1"/>
            </a:solidFill>
            <a:miter lim="800000"/>
            <a:headEnd/>
            <a:tailEnd/>
          </a:ln>
        </p:spPr>
        <p:txBody>
          <a:bodyPr>
            <a:spAutoFit/>
          </a:bodyPr>
          <a:lstStyle/>
          <a:p>
            <a:pPr algn="ctr">
              <a:spcBef>
                <a:spcPct val="50000"/>
              </a:spcBef>
            </a:pPr>
            <a:r>
              <a:rPr lang="en-US" sz="1000" b="1"/>
              <a:t>ONR</a:t>
            </a:r>
          </a:p>
          <a:p>
            <a:pPr algn="ctr">
              <a:spcBef>
                <a:spcPct val="50000"/>
              </a:spcBef>
            </a:pPr>
            <a:r>
              <a:rPr lang="en-US" sz="1000" b="1"/>
              <a:t>Contracts</a:t>
            </a:r>
          </a:p>
        </p:txBody>
      </p:sp>
      <p:sp>
        <p:nvSpPr>
          <p:cNvPr id="4116" name="Text Box 21"/>
          <p:cNvSpPr txBox="1">
            <a:spLocks noChangeArrowheads="1"/>
          </p:cNvSpPr>
          <p:nvPr/>
        </p:nvSpPr>
        <p:spPr bwMode="auto">
          <a:xfrm>
            <a:off x="4114800" y="5105400"/>
            <a:ext cx="914400" cy="477054"/>
          </a:xfrm>
          <a:prstGeom prst="rect">
            <a:avLst/>
          </a:prstGeom>
          <a:solidFill>
            <a:srgbClr val="CCECFF"/>
          </a:solidFill>
          <a:ln w="25400" algn="ctr">
            <a:solidFill>
              <a:schemeClr val="tx1"/>
            </a:solidFill>
            <a:miter lim="800000"/>
            <a:headEnd/>
            <a:tailEnd/>
          </a:ln>
        </p:spPr>
        <p:txBody>
          <a:bodyPr>
            <a:spAutoFit/>
          </a:bodyPr>
          <a:lstStyle/>
          <a:p>
            <a:pPr algn="ctr">
              <a:spcBef>
                <a:spcPct val="50000"/>
              </a:spcBef>
            </a:pPr>
            <a:r>
              <a:rPr lang="en-US" sz="1000" b="1"/>
              <a:t>Issue</a:t>
            </a:r>
          </a:p>
          <a:p>
            <a:pPr algn="ctr">
              <a:spcBef>
                <a:spcPct val="50000"/>
              </a:spcBef>
            </a:pPr>
            <a:r>
              <a:rPr lang="en-US" sz="1000" b="1"/>
              <a:t>Mod</a:t>
            </a:r>
          </a:p>
        </p:txBody>
      </p:sp>
      <p:sp>
        <p:nvSpPr>
          <p:cNvPr id="4117" name="Text Box 22"/>
          <p:cNvSpPr txBox="1">
            <a:spLocks noChangeArrowheads="1"/>
          </p:cNvSpPr>
          <p:nvPr/>
        </p:nvSpPr>
        <p:spPr bwMode="auto">
          <a:xfrm>
            <a:off x="5715000" y="5105400"/>
            <a:ext cx="914400" cy="477054"/>
          </a:xfrm>
          <a:prstGeom prst="rect">
            <a:avLst/>
          </a:prstGeom>
          <a:solidFill>
            <a:srgbClr val="FFFFCC"/>
          </a:solidFill>
          <a:ln w="25400" algn="ctr">
            <a:solidFill>
              <a:schemeClr val="tx1"/>
            </a:solidFill>
            <a:miter lim="800000"/>
            <a:headEnd/>
            <a:tailEnd/>
          </a:ln>
        </p:spPr>
        <p:txBody>
          <a:bodyPr>
            <a:spAutoFit/>
          </a:bodyPr>
          <a:lstStyle/>
          <a:p>
            <a:pPr algn="ctr">
              <a:spcBef>
                <a:spcPct val="50000"/>
              </a:spcBef>
            </a:pPr>
            <a:r>
              <a:rPr lang="en-US" sz="1000" b="1"/>
              <a:t>Issue</a:t>
            </a:r>
          </a:p>
          <a:p>
            <a:pPr algn="ctr">
              <a:spcBef>
                <a:spcPct val="50000"/>
              </a:spcBef>
            </a:pPr>
            <a:r>
              <a:rPr lang="en-US" sz="1000" b="1"/>
              <a:t>TO</a:t>
            </a:r>
          </a:p>
        </p:txBody>
      </p:sp>
      <p:sp>
        <p:nvSpPr>
          <p:cNvPr id="4118" name="Line 23"/>
          <p:cNvSpPr>
            <a:spLocks noChangeShapeType="1"/>
          </p:cNvSpPr>
          <p:nvPr/>
        </p:nvSpPr>
        <p:spPr bwMode="auto">
          <a:xfrm>
            <a:off x="1828800" y="2438400"/>
            <a:ext cx="685800" cy="0"/>
          </a:xfrm>
          <a:prstGeom prst="line">
            <a:avLst/>
          </a:prstGeom>
          <a:noFill/>
          <a:ln w="25400">
            <a:solidFill>
              <a:schemeClr val="tx1"/>
            </a:solidFill>
            <a:round/>
            <a:headEnd/>
            <a:tailEnd type="triangle" w="med" len="med"/>
          </a:ln>
        </p:spPr>
        <p:txBody>
          <a:bodyPr/>
          <a:lstStyle/>
          <a:p>
            <a:endParaRPr lang="en-US"/>
          </a:p>
        </p:txBody>
      </p:sp>
      <p:sp>
        <p:nvSpPr>
          <p:cNvPr id="4119" name="Line 25"/>
          <p:cNvSpPr>
            <a:spLocks noChangeShapeType="1"/>
          </p:cNvSpPr>
          <p:nvPr/>
        </p:nvSpPr>
        <p:spPr bwMode="auto">
          <a:xfrm>
            <a:off x="3429000" y="2438400"/>
            <a:ext cx="685800" cy="0"/>
          </a:xfrm>
          <a:prstGeom prst="line">
            <a:avLst/>
          </a:prstGeom>
          <a:noFill/>
          <a:ln w="25400">
            <a:solidFill>
              <a:schemeClr val="tx1"/>
            </a:solidFill>
            <a:round/>
            <a:headEnd/>
            <a:tailEnd type="triangle" w="med" len="med"/>
          </a:ln>
        </p:spPr>
        <p:txBody>
          <a:bodyPr/>
          <a:lstStyle/>
          <a:p>
            <a:endParaRPr lang="en-US"/>
          </a:p>
        </p:txBody>
      </p:sp>
      <p:sp>
        <p:nvSpPr>
          <p:cNvPr id="4120" name="Line 26"/>
          <p:cNvSpPr>
            <a:spLocks noChangeShapeType="1"/>
          </p:cNvSpPr>
          <p:nvPr/>
        </p:nvSpPr>
        <p:spPr bwMode="auto">
          <a:xfrm>
            <a:off x="5029200" y="2438400"/>
            <a:ext cx="685800" cy="0"/>
          </a:xfrm>
          <a:prstGeom prst="line">
            <a:avLst/>
          </a:prstGeom>
          <a:noFill/>
          <a:ln w="25400">
            <a:solidFill>
              <a:schemeClr val="tx1"/>
            </a:solidFill>
            <a:round/>
            <a:headEnd/>
            <a:tailEnd type="triangle" w="med" len="med"/>
          </a:ln>
        </p:spPr>
        <p:txBody>
          <a:bodyPr/>
          <a:lstStyle/>
          <a:p>
            <a:endParaRPr lang="en-US"/>
          </a:p>
        </p:txBody>
      </p:sp>
      <p:sp>
        <p:nvSpPr>
          <p:cNvPr id="4121" name="Line 27"/>
          <p:cNvSpPr>
            <a:spLocks noChangeShapeType="1"/>
          </p:cNvSpPr>
          <p:nvPr/>
        </p:nvSpPr>
        <p:spPr bwMode="auto">
          <a:xfrm>
            <a:off x="6629400" y="2438400"/>
            <a:ext cx="685800" cy="0"/>
          </a:xfrm>
          <a:prstGeom prst="line">
            <a:avLst/>
          </a:prstGeom>
          <a:noFill/>
          <a:ln w="25400">
            <a:solidFill>
              <a:schemeClr val="tx1"/>
            </a:solidFill>
            <a:round/>
            <a:headEnd/>
            <a:tailEnd type="triangle" w="med" len="med"/>
          </a:ln>
        </p:spPr>
        <p:txBody>
          <a:bodyPr/>
          <a:lstStyle/>
          <a:p>
            <a:endParaRPr lang="en-US"/>
          </a:p>
        </p:txBody>
      </p:sp>
      <p:sp>
        <p:nvSpPr>
          <p:cNvPr id="4122" name="Line 28"/>
          <p:cNvSpPr>
            <a:spLocks noChangeShapeType="1"/>
          </p:cNvSpPr>
          <p:nvPr/>
        </p:nvSpPr>
        <p:spPr bwMode="auto">
          <a:xfrm>
            <a:off x="5029200" y="5334000"/>
            <a:ext cx="685800" cy="0"/>
          </a:xfrm>
          <a:prstGeom prst="line">
            <a:avLst/>
          </a:prstGeom>
          <a:noFill/>
          <a:ln w="25400">
            <a:solidFill>
              <a:schemeClr val="tx1"/>
            </a:solidFill>
            <a:round/>
            <a:headEnd/>
            <a:tailEnd type="triangle" w="med" len="med"/>
          </a:ln>
        </p:spPr>
        <p:txBody>
          <a:bodyPr/>
          <a:lstStyle/>
          <a:p>
            <a:endParaRPr lang="en-US"/>
          </a:p>
        </p:txBody>
      </p:sp>
      <p:sp>
        <p:nvSpPr>
          <p:cNvPr id="4123" name="Line 29"/>
          <p:cNvSpPr>
            <a:spLocks noChangeShapeType="1"/>
          </p:cNvSpPr>
          <p:nvPr/>
        </p:nvSpPr>
        <p:spPr bwMode="auto">
          <a:xfrm>
            <a:off x="3429000" y="5334000"/>
            <a:ext cx="685800" cy="0"/>
          </a:xfrm>
          <a:prstGeom prst="line">
            <a:avLst/>
          </a:prstGeom>
          <a:noFill/>
          <a:ln w="25400">
            <a:solidFill>
              <a:schemeClr val="tx1"/>
            </a:solidFill>
            <a:round/>
            <a:headEnd/>
            <a:tailEnd type="triangle" w="med" len="med"/>
          </a:ln>
        </p:spPr>
        <p:txBody>
          <a:bodyPr/>
          <a:lstStyle/>
          <a:p>
            <a:endParaRPr lang="en-US"/>
          </a:p>
        </p:txBody>
      </p:sp>
      <p:sp>
        <p:nvSpPr>
          <p:cNvPr id="4124" name="Line 30"/>
          <p:cNvSpPr>
            <a:spLocks noChangeShapeType="1"/>
          </p:cNvSpPr>
          <p:nvPr/>
        </p:nvSpPr>
        <p:spPr bwMode="auto">
          <a:xfrm>
            <a:off x="1828800" y="5334000"/>
            <a:ext cx="685800" cy="0"/>
          </a:xfrm>
          <a:prstGeom prst="line">
            <a:avLst/>
          </a:prstGeom>
          <a:noFill/>
          <a:ln w="25400">
            <a:solidFill>
              <a:schemeClr val="tx1"/>
            </a:solidFill>
            <a:round/>
            <a:headEnd/>
            <a:tailEnd type="triangle" w="med" len="med"/>
          </a:ln>
        </p:spPr>
        <p:txBody>
          <a:bodyPr/>
          <a:lstStyle/>
          <a:p>
            <a:endParaRPr lang="en-US"/>
          </a:p>
        </p:txBody>
      </p:sp>
      <p:sp>
        <p:nvSpPr>
          <p:cNvPr id="4125" name="Line 31"/>
          <p:cNvSpPr>
            <a:spLocks noChangeShapeType="1"/>
          </p:cNvSpPr>
          <p:nvPr/>
        </p:nvSpPr>
        <p:spPr bwMode="auto">
          <a:xfrm>
            <a:off x="3429000" y="3886200"/>
            <a:ext cx="685800" cy="0"/>
          </a:xfrm>
          <a:prstGeom prst="line">
            <a:avLst/>
          </a:prstGeom>
          <a:noFill/>
          <a:ln w="25400">
            <a:solidFill>
              <a:schemeClr val="tx1"/>
            </a:solidFill>
            <a:round/>
            <a:headEnd/>
            <a:tailEnd type="triangle" w="med" len="med"/>
          </a:ln>
        </p:spPr>
        <p:txBody>
          <a:bodyPr/>
          <a:lstStyle/>
          <a:p>
            <a:endParaRPr lang="en-US"/>
          </a:p>
        </p:txBody>
      </p:sp>
      <p:sp>
        <p:nvSpPr>
          <p:cNvPr id="4126" name="Line 32"/>
          <p:cNvSpPr>
            <a:spLocks noChangeShapeType="1"/>
          </p:cNvSpPr>
          <p:nvPr/>
        </p:nvSpPr>
        <p:spPr bwMode="auto">
          <a:xfrm>
            <a:off x="1828800" y="3886200"/>
            <a:ext cx="685800" cy="0"/>
          </a:xfrm>
          <a:prstGeom prst="line">
            <a:avLst/>
          </a:prstGeom>
          <a:noFill/>
          <a:ln w="25400">
            <a:solidFill>
              <a:schemeClr val="tx1"/>
            </a:solidFill>
            <a:round/>
            <a:headEnd/>
            <a:tailEnd type="triangle" w="med" len="med"/>
          </a:ln>
        </p:spPr>
        <p:txBody>
          <a:bodyPr/>
          <a:lstStyle/>
          <a:p>
            <a:endParaRPr lang="en-US"/>
          </a:p>
        </p:txBody>
      </p:sp>
      <p:sp>
        <p:nvSpPr>
          <p:cNvPr id="4127" name="Line 33"/>
          <p:cNvSpPr>
            <a:spLocks noChangeShapeType="1"/>
          </p:cNvSpPr>
          <p:nvPr/>
        </p:nvSpPr>
        <p:spPr bwMode="auto">
          <a:xfrm>
            <a:off x="6629400" y="5334000"/>
            <a:ext cx="685800" cy="0"/>
          </a:xfrm>
          <a:prstGeom prst="line">
            <a:avLst/>
          </a:prstGeom>
          <a:noFill/>
          <a:ln w="25400">
            <a:solidFill>
              <a:schemeClr val="tx1"/>
            </a:solidFill>
            <a:round/>
            <a:headEnd/>
            <a:tailEnd type="triangle" w="med" len="med"/>
          </a:ln>
        </p:spPr>
        <p:txBody>
          <a:bodyPr/>
          <a:lstStyle/>
          <a:p>
            <a:endParaRPr lang="en-US"/>
          </a:p>
        </p:txBody>
      </p:sp>
      <p:sp>
        <p:nvSpPr>
          <p:cNvPr id="4128" name="Line 34"/>
          <p:cNvSpPr>
            <a:spLocks noChangeShapeType="1"/>
          </p:cNvSpPr>
          <p:nvPr/>
        </p:nvSpPr>
        <p:spPr bwMode="auto">
          <a:xfrm flipV="1">
            <a:off x="5029200" y="3505200"/>
            <a:ext cx="685800" cy="304800"/>
          </a:xfrm>
          <a:prstGeom prst="line">
            <a:avLst/>
          </a:prstGeom>
          <a:noFill/>
          <a:ln w="25400">
            <a:solidFill>
              <a:schemeClr val="tx1"/>
            </a:solidFill>
            <a:round/>
            <a:headEnd/>
            <a:tailEnd type="triangle" w="med" len="med"/>
          </a:ln>
        </p:spPr>
        <p:txBody>
          <a:bodyPr/>
          <a:lstStyle/>
          <a:p>
            <a:endParaRPr lang="en-US"/>
          </a:p>
        </p:txBody>
      </p:sp>
      <p:sp>
        <p:nvSpPr>
          <p:cNvPr id="4129" name="Line 35"/>
          <p:cNvSpPr>
            <a:spLocks noChangeShapeType="1"/>
          </p:cNvSpPr>
          <p:nvPr/>
        </p:nvSpPr>
        <p:spPr bwMode="auto">
          <a:xfrm>
            <a:off x="5029200" y="3962400"/>
            <a:ext cx="685800" cy="304800"/>
          </a:xfrm>
          <a:prstGeom prst="line">
            <a:avLst/>
          </a:prstGeom>
          <a:noFill/>
          <a:ln w="25400">
            <a:solidFill>
              <a:schemeClr val="tx1"/>
            </a:solidFill>
            <a:round/>
            <a:headEnd/>
            <a:tailEnd type="triangle" w="med" len="med"/>
          </a:ln>
        </p:spPr>
        <p:txBody>
          <a:bodyPr/>
          <a:lstStyle/>
          <a:p>
            <a:endParaRPr lang="en-US"/>
          </a:p>
        </p:txBody>
      </p:sp>
      <p:sp>
        <p:nvSpPr>
          <p:cNvPr id="4130" name="Line 38"/>
          <p:cNvSpPr>
            <a:spLocks noChangeShapeType="1"/>
          </p:cNvSpPr>
          <p:nvPr/>
        </p:nvSpPr>
        <p:spPr bwMode="auto">
          <a:xfrm>
            <a:off x="6629400" y="3505200"/>
            <a:ext cx="685800" cy="304800"/>
          </a:xfrm>
          <a:prstGeom prst="line">
            <a:avLst/>
          </a:prstGeom>
          <a:noFill/>
          <a:ln w="25400">
            <a:solidFill>
              <a:schemeClr val="tx1"/>
            </a:solidFill>
            <a:round/>
            <a:headEnd/>
            <a:tailEnd type="triangle" w="med" len="med"/>
          </a:ln>
        </p:spPr>
        <p:txBody>
          <a:bodyPr/>
          <a:lstStyle/>
          <a:p>
            <a:endParaRPr lang="en-US"/>
          </a:p>
        </p:txBody>
      </p:sp>
      <p:sp>
        <p:nvSpPr>
          <p:cNvPr id="4131" name="Line 39"/>
          <p:cNvSpPr>
            <a:spLocks noChangeShapeType="1"/>
          </p:cNvSpPr>
          <p:nvPr/>
        </p:nvSpPr>
        <p:spPr bwMode="auto">
          <a:xfrm flipV="1">
            <a:off x="6629400" y="3962400"/>
            <a:ext cx="685800" cy="304800"/>
          </a:xfrm>
          <a:prstGeom prst="line">
            <a:avLst/>
          </a:prstGeom>
          <a:noFill/>
          <a:ln w="25400">
            <a:solidFill>
              <a:schemeClr val="tx1"/>
            </a:solidFill>
            <a:round/>
            <a:headEnd/>
            <a:tailEnd type="triangle" w="med" len="med"/>
          </a:ln>
        </p:spPr>
        <p:txBody>
          <a:bodyPr/>
          <a:lstStyle/>
          <a:p>
            <a:endParaRPr lang="en-US"/>
          </a:p>
        </p:txBody>
      </p:sp>
      <p:sp>
        <p:nvSpPr>
          <p:cNvPr id="4132" name="Line 40"/>
          <p:cNvSpPr>
            <a:spLocks noChangeShapeType="1"/>
          </p:cNvSpPr>
          <p:nvPr/>
        </p:nvSpPr>
        <p:spPr bwMode="auto">
          <a:xfrm>
            <a:off x="7772400" y="2743200"/>
            <a:ext cx="0" cy="304800"/>
          </a:xfrm>
          <a:prstGeom prst="line">
            <a:avLst/>
          </a:prstGeom>
          <a:noFill/>
          <a:ln w="25400">
            <a:solidFill>
              <a:schemeClr val="tx1"/>
            </a:solidFill>
            <a:round/>
            <a:headEnd/>
            <a:tailEnd/>
          </a:ln>
        </p:spPr>
        <p:txBody>
          <a:bodyPr/>
          <a:lstStyle/>
          <a:p>
            <a:endParaRPr lang="en-US"/>
          </a:p>
        </p:txBody>
      </p:sp>
      <p:sp>
        <p:nvSpPr>
          <p:cNvPr id="4133" name="Line 41"/>
          <p:cNvSpPr>
            <a:spLocks noChangeShapeType="1"/>
          </p:cNvSpPr>
          <p:nvPr/>
        </p:nvSpPr>
        <p:spPr bwMode="auto">
          <a:xfrm flipH="1">
            <a:off x="1371600" y="3048000"/>
            <a:ext cx="6400800" cy="0"/>
          </a:xfrm>
          <a:prstGeom prst="line">
            <a:avLst/>
          </a:prstGeom>
          <a:noFill/>
          <a:ln w="25400">
            <a:solidFill>
              <a:schemeClr val="tx1"/>
            </a:solidFill>
            <a:round/>
            <a:headEnd/>
            <a:tailEnd/>
          </a:ln>
        </p:spPr>
        <p:txBody>
          <a:bodyPr/>
          <a:lstStyle/>
          <a:p>
            <a:endParaRPr lang="en-US"/>
          </a:p>
        </p:txBody>
      </p:sp>
      <p:sp>
        <p:nvSpPr>
          <p:cNvPr id="4134" name="Line 42"/>
          <p:cNvSpPr>
            <a:spLocks noChangeShapeType="1"/>
          </p:cNvSpPr>
          <p:nvPr/>
        </p:nvSpPr>
        <p:spPr bwMode="auto">
          <a:xfrm>
            <a:off x="1371600" y="3048000"/>
            <a:ext cx="0" cy="609600"/>
          </a:xfrm>
          <a:prstGeom prst="line">
            <a:avLst/>
          </a:prstGeom>
          <a:noFill/>
          <a:ln w="25400">
            <a:solidFill>
              <a:schemeClr val="tx1"/>
            </a:solidFill>
            <a:round/>
            <a:headEnd/>
            <a:tailEnd type="triangle" w="med" len="med"/>
          </a:ln>
        </p:spPr>
        <p:txBody>
          <a:bodyPr/>
          <a:lstStyle/>
          <a:p>
            <a:endParaRPr lang="en-US"/>
          </a:p>
        </p:txBody>
      </p:sp>
      <p:sp>
        <p:nvSpPr>
          <p:cNvPr id="4135" name="Line 43"/>
          <p:cNvSpPr>
            <a:spLocks noChangeShapeType="1"/>
          </p:cNvSpPr>
          <p:nvPr/>
        </p:nvSpPr>
        <p:spPr bwMode="auto">
          <a:xfrm>
            <a:off x="7772400" y="4191000"/>
            <a:ext cx="0" cy="609600"/>
          </a:xfrm>
          <a:prstGeom prst="line">
            <a:avLst/>
          </a:prstGeom>
          <a:noFill/>
          <a:ln w="25400">
            <a:solidFill>
              <a:schemeClr val="tx1"/>
            </a:solidFill>
            <a:round/>
            <a:headEnd/>
            <a:tailEnd/>
          </a:ln>
        </p:spPr>
        <p:txBody>
          <a:bodyPr/>
          <a:lstStyle/>
          <a:p>
            <a:endParaRPr lang="en-US"/>
          </a:p>
        </p:txBody>
      </p:sp>
      <p:sp>
        <p:nvSpPr>
          <p:cNvPr id="4136" name="Line 44"/>
          <p:cNvSpPr>
            <a:spLocks noChangeShapeType="1"/>
          </p:cNvSpPr>
          <p:nvPr/>
        </p:nvSpPr>
        <p:spPr bwMode="auto">
          <a:xfrm flipH="1">
            <a:off x="1371600" y="4800600"/>
            <a:ext cx="6400800" cy="0"/>
          </a:xfrm>
          <a:prstGeom prst="line">
            <a:avLst/>
          </a:prstGeom>
          <a:noFill/>
          <a:ln w="25400">
            <a:solidFill>
              <a:schemeClr val="tx1"/>
            </a:solidFill>
            <a:round/>
            <a:headEnd/>
            <a:tailEnd/>
          </a:ln>
        </p:spPr>
        <p:txBody>
          <a:bodyPr/>
          <a:lstStyle/>
          <a:p>
            <a:endParaRPr lang="en-US"/>
          </a:p>
        </p:txBody>
      </p:sp>
      <p:sp>
        <p:nvSpPr>
          <p:cNvPr id="4137" name="Line 45"/>
          <p:cNvSpPr>
            <a:spLocks noChangeShapeType="1"/>
          </p:cNvSpPr>
          <p:nvPr/>
        </p:nvSpPr>
        <p:spPr bwMode="auto">
          <a:xfrm>
            <a:off x="1371600" y="4800600"/>
            <a:ext cx="0" cy="304800"/>
          </a:xfrm>
          <a:prstGeom prst="line">
            <a:avLst/>
          </a:prstGeom>
          <a:noFill/>
          <a:ln w="25400">
            <a:solidFill>
              <a:schemeClr val="tx1"/>
            </a:solidFill>
            <a:round/>
            <a:headEnd/>
            <a:tailEnd type="triangle" w="med" len="med"/>
          </a:ln>
        </p:spPr>
        <p:txBody>
          <a:bodyPr/>
          <a:lstStyle/>
          <a:p>
            <a:endParaRPr lang="en-US"/>
          </a:p>
        </p:txBody>
      </p:sp>
      <p:sp>
        <p:nvSpPr>
          <p:cNvPr id="4138" name="Line 46"/>
          <p:cNvSpPr>
            <a:spLocks noChangeShapeType="1"/>
          </p:cNvSpPr>
          <p:nvPr/>
        </p:nvSpPr>
        <p:spPr bwMode="auto">
          <a:xfrm>
            <a:off x="2971800" y="2743200"/>
            <a:ext cx="0" cy="152400"/>
          </a:xfrm>
          <a:prstGeom prst="line">
            <a:avLst/>
          </a:prstGeom>
          <a:noFill/>
          <a:ln w="25400">
            <a:solidFill>
              <a:schemeClr val="tx1"/>
            </a:solidFill>
            <a:round/>
            <a:headEnd/>
            <a:tailEnd/>
          </a:ln>
        </p:spPr>
        <p:txBody>
          <a:bodyPr/>
          <a:lstStyle/>
          <a:p>
            <a:endParaRPr lang="en-US"/>
          </a:p>
        </p:txBody>
      </p:sp>
      <p:sp>
        <p:nvSpPr>
          <p:cNvPr id="4139" name="Line 47"/>
          <p:cNvSpPr>
            <a:spLocks noChangeShapeType="1"/>
          </p:cNvSpPr>
          <p:nvPr/>
        </p:nvSpPr>
        <p:spPr bwMode="auto">
          <a:xfrm flipH="1">
            <a:off x="1371600" y="2895600"/>
            <a:ext cx="1600200" cy="0"/>
          </a:xfrm>
          <a:prstGeom prst="line">
            <a:avLst/>
          </a:prstGeom>
          <a:noFill/>
          <a:ln w="25400">
            <a:solidFill>
              <a:schemeClr val="tx1"/>
            </a:solidFill>
            <a:round/>
            <a:headEnd/>
            <a:tailEnd/>
          </a:ln>
        </p:spPr>
        <p:txBody>
          <a:bodyPr/>
          <a:lstStyle/>
          <a:p>
            <a:endParaRPr lang="en-US"/>
          </a:p>
        </p:txBody>
      </p:sp>
      <p:sp>
        <p:nvSpPr>
          <p:cNvPr id="4140" name="Line 49"/>
          <p:cNvSpPr>
            <a:spLocks noChangeShapeType="1"/>
          </p:cNvSpPr>
          <p:nvPr/>
        </p:nvSpPr>
        <p:spPr bwMode="auto">
          <a:xfrm flipV="1">
            <a:off x="1371600" y="2743200"/>
            <a:ext cx="0" cy="152400"/>
          </a:xfrm>
          <a:prstGeom prst="line">
            <a:avLst/>
          </a:prstGeom>
          <a:noFill/>
          <a:ln w="25400">
            <a:solidFill>
              <a:schemeClr val="tx1"/>
            </a:solidFill>
            <a:round/>
            <a:headEnd/>
            <a:tailEnd type="triangle" w="med" len="med"/>
          </a:ln>
        </p:spPr>
        <p:txBody>
          <a:bodyPr/>
          <a:lstStyle/>
          <a:p>
            <a:endParaRPr lang="en-US"/>
          </a:p>
        </p:txBody>
      </p:sp>
      <p:sp>
        <p:nvSpPr>
          <p:cNvPr id="4141" name="Line 51"/>
          <p:cNvSpPr>
            <a:spLocks noChangeShapeType="1"/>
          </p:cNvSpPr>
          <p:nvPr/>
        </p:nvSpPr>
        <p:spPr bwMode="auto">
          <a:xfrm>
            <a:off x="6172200" y="2743200"/>
            <a:ext cx="0" cy="152400"/>
          </a:xfrm>
          <a:prstGeom prst="line">
            <a:avLst/>
          </a:prstGeom>
          <a:noFill/>
          <a:ln w="25400">
            <a:solidFill>
              <a:schemeClr val="tx1"/>
            </a:solidFill>
            <a:round/>
            <a:headEnd/>
            <a:tailEnd/>
          </a:ln>
        </p:spPr>
        <p:txBody>
          <a:bodyPr/>
          <a:lstStyle/>
          <a:p>
            <a:endParaRPr lang="en-US"/>
          </a:p>
        </p:txBody>
      </p:sp>
      <p:sp>
        <p:nvSpPr>
          <p:cNvPr id="4142" name="Line 52"/>
          <p:cNvSpPr>
            <a:spLocks noChangeShapeType="1"/>
          </p:cNvSpPr>
          <p:nvPr/>
        </p:nvSpPr>
        <p:spPr bwMode="auto">
          <a:xfrm flipH="1">
            <a:off x="4572000" y="2895600"/>
            <a:ext cx="1600200" cy="0"/>
          </a:xfrm>
          <a:prstGeom prst="line">
            <a:avLst/>
          </a:prstGeom>
          <a:noFill/>
          <a:ln w="25400">
            <a:solidFill>
              <a:schemeClr val="tx1"/>
            </a:solidFill>
            <a:round/>
            <a:headEnd/>
            <a:tailEnd/>
          </a:ln>
        </p:spPr>
        <p:txBody>
          <a:bodyPr/>
          <a:lstStyle/>
          <a:p>
            <a:endParaRPr lang="en-US"/>
          </a:p>
        </p:txBody>
      </p:sp>
      <p:sp>
        <p:nvSpPr>
          <p:cNvPr id="4143" name="Line 53"/>
          <p:cNvSpPr>
            <a:spLocks noChangeShapeType="1"/>
          </p:cNvSpPr>
          <p:nvPr/>
        </p:nvSpPr>
        <p:spPr bwMode="auto">
          <a:xfrm flipV="1">
            <a:off x="4572000" y="2743200"/>
            <a:ext cx="0" cy="152400"/>
          </a:xfrm>
          <a:prstGeom prst="line">
            <a:avLst/>
          </a:prstGeom>
          <a:noFill/>
          <a:ln w="25400">
            <a:solidFill>
              <a:schemeClr val="tx1"/>
            </a:solidFill>
            <a:round/>
            <a:headEnd/>
            <a:tailEnd type="triangle" w="med" len="med"/>
          </a:ln>
        </p:spPr>
        <p:txBody>
          <a:bodyPr/>
          <a:lstStyle/>
          <a:p>
            <a:endParaRPr lang="en-US"/>
          </a:p>
        </p:txBody>
      </p:sp>
      <p:sp>
        <p:nvSpPr>
          <p:cNvPr id="4144" name="Rectangle 54"/>
          <p:cNvSpPr>
            <a:spLocks noChangeArrowheads="1"/>
          </p:cNvSpPr>
          <p:nvPr/>
        </p:nvSpPr>
        <p:spPr bwMode="auto">
          <a:xfrm>
            <a:off x="1905000" y="2743200"/>
            <a:ext cx="609600" cy="126124"/>
          </a:xfrm>
          <a:prstGeom prst="rect">
            <a:avLst/>
          </a:prstGeom>
          <a:noFill/>
          <a:ln w="9525" algn="ctr">
            <a:noFill/>
            <a:miter lim="800000"/>
            <a:headEnd/>
            <a:tailEnd/>
          </a:ln>
        </p:spPr>
        <p:txBody>
          <a:bodyPr wrap="none" anchor="ctr"/>
          <a:lstStyle/>
          <a:p>
            <a:pPr algn="ctr"/>
            <a:r>
              <a:rPr lang="en-US" sz="1000" b="1" dirty="0"/>
              <a:t>Refine</a:t>
            </a:r>
          </a:p>
        </p:txBody>
      </p:sp>
      <p:sp>
        <p:nvSpPr>
          <p:cNvPr id="4145" name="Rectangle 55"/>
          <p:cNvSpPr>
            <a:spLocks noChangeArrowheads="1"/>
          </p:cNvSpPr>
          <p:nvPr/>
        </p:nvSpPr>
        <p:spPr bwMode="auto">
          <a:xfrm>
            <a:off x="5105400" y="2743199"/>
            <a:ext cx="609600" cy="147145"/>
          </a:xfrm>
          <a:prstGeom prst="rect">
            <a:avLst/>
          </a:prstGeom>
          <a:noFill/>
          <a:ln w="9525" algn="ctr">
            <a:noFill/>
            <a:miter lim="800000"/>
            <a:headEnd/>
            <a:tailEnd/>
          </a:ln>
        </p:spPr>
        <p:txBody>
          <a:bodyPr wrap="none" anchor="ctr"/>
          <a:lstStyle/>
          <a:p>
            <a:pPr algn="ctr"/>
            <a:r>
              <a:rPr lang="en-US" sz="1000" b="1" dirty="0"/>
              <a:t>Revise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Key Elements</a:t>
            </a:r>
          </a:p>
        </p:txBody>
      </p:sp>
      <p:sp>
        <p:nvSpPr>
          <p:cNvPr id="3" name="Content Placeholder 2"/>
          <p:cNvSpPr>
            <a:spLocks noGrp="1"/>
          </p:cNvSpPr>
          <p:nvPr>
            <p:ph idx="1"/>
          </p:nvPr>
        </p:nvSpPr>
        <p:spPr>
          <a:xfrm>
            <a:off x="685800" y="1828800"/>
            <a:ext cx="8229600" cy="4525963"/>
          </a:xfrm>
        </p:spPr>
        <p:txBody>
          <a:bodyPr/>
          <a:lstStyle/>
          <a:p>
            <a:pPr>
              <a:buClr>
                <a:srgbClr val="FFC000"/>
              </a:buClr>
              <a:buSzPct val="150000"/>
              <a:buFont typeface="Arial" pitchFamily="34" charset="0"/>
              <a:buChar char="•"/>
            </a:pPr>
            <a:r>
              <a:rPr lang="en-US" sz="2800" b="0" dirty="0"/>
              <a:t>Must support one of the current platforms</a:t>
            </a:r>
          </a:p>
          <a:p>
            <a:pPr>
              <a:buClr>
                <a:srgbClr val="FFC000"/>
              </a:buClr>
              <a:buSzPct val="150000"/>
              <a:buFont typeface="Arial" pitchFamily="34" charset="0"/>
              <a:buChar char="•"/>
            </a:pPr>
            <a:r>
              <a:rPr lang="en-US" sz="2800" b="0" dirty="0"/>
              <a:t>Must have positive return on investment for acquisition cost (reduced life cycle cost maybe added) </a:t>
            </a:r>
          </a:p>
          <a:p>
            <a:pPr>
              <a:buClr>
                <a:srgbClr val="FFC000"/>
              </a:buClr>
              <a:buSzPct val="150000"/>
              <a:buFont typeface="Arial" pitchFamily="34" charset="0"/>
              <a:buChar char="•"/>
            </a:pPr>
            <a:r>
              <a:rPr lang="en-US" sz="2800" b="0" dirty="0"/>
              <a:t>Must have a viable transition pathway</a:t>
            </a:r>
          </a:p>
          <a:p>
            <a:pPr>
              <a:buClr>
                <a:srgbClr val="FFC000"/>
              </a:buClr>
              <a:buSzPct val="150000"/>
              <a:buFont typeface="Arial" pitchFamily="34" charset="0"/>
              <a:buChar char="•"/>
            </a:pPr>
            <a:r>
              <a:rPr lang="en-US" sz="2800" b="0" dirty="0"/>
              <a:t>The Prime and the Program Office must have a need for the project</a:t>
            </a:r>
          </a:p>
        </p:txBody>
      </p:sp>
    </p:spTree>
    <p:extLst>
      <p:ext uri="{BB962C8B-B14F-4D97-AF65-F5344CB8AC3E}">
        <p14:creationId xmlns:p14="http://schemas.microsoft.com/office/powerpoint/2010/main" val="1359417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949" y="152401"/>
            <a:ext cx="8045451" cy="795337"/>
          </a:xfrm>
        </p:spPr>
        <p:txBody>
          <a:bodyPr/>
          <a:lstStyle/>
          <a:p>
            <a:r>
              <a:rPr lang="en-US" sz="3600" dirty="0"/>
              <a:t>Transition Pathway</a:t>
            </a:r>
          </a:p>
        </p:txBody>
      </p:sp>
      <p:sp>
        <p:nvSpPr>
          <p:cNvPr id="3" name="Content Placeholder 2"/>
          <p:cNvSpPr>
            <a:spLocks noGrp="1"/>
          </p:cNvSpPr>
          <p:nvPr>
            <p:ph idx="1"/>
          </p:nvPr>
        </p:nvSpPr>
        <p:spPr>
          <a:xfrm>
            <a:off x="654269" y="1376855"/>
            <a:ext cx="8229600" cy="4525963"/>
          </a:xfrm>
        </p:spPr>
        <p:txBody>
          <a:bodyPr>
            <a:normAutofit/>
          </a:bodyPr>
          <a:lstStyle/>
          <a:p>
            <a:pPr>
              <a:buClr>
                <a:srgbClr val="FFC000"/>
              </a:buClr>
              <a:buSzPct val="150000"/>
              <a:buFont typeface="Arial" pitchFamily="34" charset="0"/>
              <a:buChar char="•"/>
            </a:pPr>
            <a:r>
              <a:rPr lang="en-US" sz="2800" b="0" dirty="0"/>
              <a:t>Prior to the start of a ManTech project, a plan for implementing the new technology into the manufacturing of the weapon system must be defined.</a:t>
            </a:r>
          </a:p>
          <a:p>
            <a:pPr>
              <a:buClr>
                <a:srgbClr val="FFC000"/>
              </a:buClr>
              <a:buSzPct val="150000"/>
              <a:buFont typeface="Arial" pitchFamily="34" charset="0"/>
              <a:buChar char="•"/>
            </a:pPr>
            <a:r>
              <a:rPr lang="en-US" sz="2800" b="0" dirty="0"/>
              <a:t>The plan identifies:</a:t>
            </a:r>
          </a:p>
          <a:p>
            <a:pPr lvl="1">
              <a:buClr>
                <a:srgbClr val="FFC000"/>
              </a:buClr>
              <a:buSzPct val="150000"/>
              <a:buFont typeface="Arial" pitchFamily="34" charset="0"/>
              <a:buChar char="•"/>
            </a:pPr>
            <a:r>
              <a:rPr lang="en-US" b="0" dirty="0"/>
              <a:t>When and how the implementation will occur</a:t>
            </a:r>
          </a:p>
          <a:p>
            <a:pPr lvl="1">
              <a:buClr>
                <a:srgbClr val="FFC000"/>
              </a:buClr>
              <a:buSzPct val="150000"/>
              <a:buFont typeface="Arial" pitchFamily="34" charset="0"/>
              <a:buChar char="•"/>
            </a:pPr>
            <a:r>
              <a:rPr lang="en-US" b="0" dirty="0"/>
              <a:t>Who has to approve the implementation</a:t>
            </a:r>
          </a:p>
          <a:p>
            <a:pPr lvl="1">
              <a:buClr>
                <a:srgbClr val="FFC000"/>
              </a:buClr>
              <a:buSzPct val="150000"/>
              <a:buFont typeface="Arial" pitchFamily="34" charset="0"/>
              <a:buChar char="•"/>
            </a:pPr>
            <a:r>
              <a:rPr lang="en-US" b="0" dirty="0"/>
              <a:t>What Non-ManTech resources will be needed for design, testing, capital equipment, etc.</a:t>
            </a:r>
          </a:p>
        </p:txBody>
      </p:sp>
    </p:spTree>
    <p:extLst>
      <p:ext uri="{BB962C8B-B14F-4D97-AF65-F5344CB8AC3E}">
        <p14:creationId xmlns:p14="http://schemas.microsoft.com/office/powerpoint/2010/main" val="1359417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Barriers</a:t>
            </a:r>
          </a:p>
        </p:txBody>
      </p:sp>
      <p:sp>
        <p:nvSpPr>
          <p:cNvPr id="3" name="Content Placeholder 2"/>
          <p:cNvSpPr>
            <a:spLocks noGrp="1"/>
          </p:cNvSpPr>
          <p:nvPr>
            <p:ph idx="1"/>
          </p:nvPr>
        </p:nvSpPr>
        <p:spPr>
          <a:xfrm>
            <a:off x="609600" y="1752600"/>
            <a:ext cx="8229600" cy="4525963"/>
          </a:xfrm>
        </p:spPr>
        <p:txBody>
          <a:bodyPr/>
          <a:lstStyle/>
          <a:p>
            <a:pPr>
              <a:buClr>
                <a:srgbClr val="FFC000"/>
              </a:buClr>
              <a:buSzPct val="150000"/>
              <a:buFont typeface="Arial" pitchFamily="34" charset="0"/>
              <a:buChar char="•"/>
            </a:pPr>
            <a:r>
              <a:rPr lang="en-US" sz="2800" b="0" dirty="0"/>
              <a:t>Extensive Design Efforts Required</a:t>
            </a:r>
          </a:p>
          <a:p>
            <a:pPr>
              <a:buClr>
                <a:srgbClr val="FFC000"/>
              </a:buClr>
              <a:buSzPct val="150000"/>
              <a:buFont typeface="Arial" pitchFamily="34" charset="0"/>
              <a:buChar char="•"/>
            </a:pPr>
            <a:r>
              <a:rPr lang="en-US" sz="2800" b="0" dirty="0"/>
              <a:t>Extensive Qualification Testing Required</a:t>
            </a:r>
          </a:p>
          <a:p>
            <a:pPr>
              <a:buClr>
                <a:srgbClr val="FFC000"/>
              </a:buClr>
              <a:buSzPct val="150000"/>
              <a:buFont typeface="Arial" pitchFamily="34" charset="0"/>
              <a:buChar char="•"/>
            </a:pPr>
            <a:r>
              <a:rPr lang="en-US" sz="2800" b="0" dirty="0"/>
              <a:t>Major Capital Expenditures Required</a:t>
            </a:r>
          </a:p>
          <a:p>
            <a:pPr>
              <a:buClr>
                <a:srgbClr val="FFC000"/>
              </a:buClr>
              <a:buSzPct val="150000"/>
              <a:buFont typeface="Arial" pitchFamily="34" charset="0"/>
              <a:buChar char="•"/>
            </a:pPr>
            <a:r>
              <a:rPr lang="en-US" sz="2800" b="0" dirty="0"/>
              <a:t>Intellectual Property that Limits Reporting to the Navy</a:t>
            </a:r>
          </a:p>
        </p:txBody>
      </p:sp>
    </p:spTree>
    <p:extLst>
      <p:ext uri="{BB962C8B-B14F-4D97-AF65-F5344CB8AC3E}">
        <p14:creationId xmlns:p14="http://schemas.microsoft.com/office/powerpoint/2010/main" val="397426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Intellectual Property</a:t>
            </a:r>
          </a:p>
        </p:txBody>
      </p:sp>
      <p:sp>
        <p:nvSpPr>
          <p:cNvPr id="3" name="Content Placeholder 2"/>
          <p:cNvSpPr>
            <a:spLocks noGrp="1"/>
          </p:cNvSpPr>
          <p:nvPr>
            <p:ph idx="1"/>
          </p:nvPr>
        </p:nvSpPr>
        <p:spPr>
          <a:xfrm>
            <a:off x="609600" y="1752600"/>
            <a:ext cx="8229600" cy="4525963"/>
          </a:xfrm>
        </p:spPr>
        <p:txBody>
          <a:bodyPr/>
          <a:lstStyle/>
          <a:p>
            <a:pPr>
              <a:buClr>
                <a:srgbClr val="FFC000"/>
              </a:buClr>
              <a:buSzPct val="150000"/>
              <a:buFont typeface="Arial" pitchFamily="34" charset="0"/>
              <a:buChar char="•"/>
            </a:pPr>
            <a:r>
              <a:rPr lang="en-US" b="0" dirty="0"/>
              <a:t>The legislation establishing Manufacturing Technology requires that the new technology developed under the program be available to the U.S. Industrial Base.</a:t>
            </a:r>
          </a:p>
          <a:p>
            <a:pPr>
              <a:buClr>
                <a:srgbClr val="FFC000"/>
              </a:buClr>
              <a:buSzPct val="150000"/>
              <a:buFont typeface="Arial" pitchFamily="34" charset="0"/>
              <a:buChar char="•"/>
            </a:pPr>
            <a:r>
              <a:rPr lang="en-US" b="0" dirty="0"/>
              <a:t>ManTech projects cannot be used to develop proprietary technology just for the use of one manufacturer.</a:t>
            </a:r>
          </a:p>
          <a:p>
            <a:pPr>
              <a:buClr>
                <a:srgbClr val="0066FF"/>
              </a:buClr>
              <a:buFont typeface="Wingdings" pitchFamily="2" charset="2"/>
              <a:buChar char="§"/>
            </a:pPr>
            <a:endParaRPr lang="en-US" b="0" dirty="0"/>
          </a:p>
          <a:p>
            <a:pPr>
              <a:buClr>
                <a:srgbClr val="0066FF"/>
              </a:buClr>
              <a:buFont typeface="Wingdings" pitchFamily="2" charset="2"/>
              <a:buChar char="§"/>
            </a:pPr>
            <a:endParaRPr lang="en-US" b="0" dirty="0"/>
          </a:p>
        </p:txBody>
      </p:sp>
    </p:spTree>
    <p:extLst>
      <p:ext uri="{BB962C8B-B14F-4D97-AF65-F5344CB8AC3E}">
        <p14:creationId xmlns:p14="http://schemas.microsoft.com/office/powerpoint/2010/main" val="397426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z="3600" dirty="0"/>
              <a:t>IP Guidance</a:t>
            </a:r>
          </a:p>
        </p:txBody>
      </p:sp>
      <p:sp>
        <p:nvSpPr>
          <p:cNvPr id="3075" name="Content Placeholder 2"/>
          <p:cNvSpPr>
            <a:spLocks noGrp="1"/>
          </p:cNvSpPr>
          <p:nvPr>
            <p:ph sz="quarter" idx="1"/>
          </p:nvPr>
        </p:nvSpPr>
        <p:spPr>
          <a:xfrm>
            <a:off x="869731" y="1334813"/>
            <a:ext cx="7772400" cy="4525963"/>
          </a:xfrm>
        </p:spPr>
        <p:txBody>
          <a:bodyPr>
            <a:normAutofit/>
          </a:bodyPr>
          <a:lstStyle/>
          <a:p>
            <a:pPr>
              <a:buClr>
                <a:srgbClr val="FFC000"/>
              </a:buClr>
              <a:buSzPct val="150000"/>
              <a:buFont typeface="Arial" pitchFamily="34" charset="0"/>
              <a:buChar char="•"/>
            </a:pPr>
            <a:r>
              <a:rPr lang="en-US" b="0" dirty="0"/>
              <a:t>Specifically define your pre-existing IP; an overly broad definition is very hard to manage</a:t>
            </a:r>
          </a:p>
          <a:p>
            <a:pPr>
              <a:buClr>
                <a:srgbClr val="FFC000"/>
              </a:buClr>
              <a:buSzPct val="150000"/>
              <a:buFont typeface="Arial" pitchFamily="34" charset="0"/>
              <a:buChar char="•"/>
            </a:pPr>
            <a:r>
              <a:rPr lang="en-US" b="0" dirty="0"/>
              <a:t>Isolate your pre-existing IP so that it does not interfere with reviewing and reporting for this project</a:t>
            </a:r>
          </a:p>
          <a:p>
            <a:pPr>
              <a:buClr>
                <a:srgbClr val="FFC000"/>
              </a:buClr>
              <a:buSzPct val="150000"/>
              <a:buFont typeface="Arial" pitchFamily="34" charset="0"/>
              <a:buChar char="•"/>
            </a:pPr>
            <a:r>
              <a:rPr lang="en-US" b="0" dirty="0"/>
              <a:t>Organize and isolate your company funded work that may be done concurrently so that it does not interfere with reviewing and reporting</a:t>
            </a:r>
          </a:p>
          <a:p>
            <a:pPr>
              <a:buClr>
                <a:srgbClr val="FFC000"/>
              </a:buClr>
              <a:buSzPct val="150000"/>
              <a:buFont typeface="Arial" pitchFamily="34" charset="0"/>
              <a:buChar char="•"/>
            </a:pPr>
            <a:r>
              <a:rPr lang="en-US" b="0" dirty="0"/>
              <a:t>Do not show or report IP to the Navy if you don’t have to; if IP is needed to explain what is being done in the project, a side meeting with the Navy can be held.</a:t>
            </a:r>
          </a:p>
        </p:txBody>
      </p:sp>
    </p:spTree>
    <p:extLst>
      <p:ext uri="{BB962C8B-B14F-4D97-AF65-F5344CB8AC3E}">
        <p14:creationId xmlns:p14="http://schemas.microsoft.com/office/powerpoint/2010/main" val="3180719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Disclaimer</a:t>
            </a:r>
          </a:p>
        </p:txBody>
      </p:sp>
      <p:sp>
        <p:nvSpPr>
          <p:cNvPr id="3" name="Content Placeholder 2"/>
          <p:cNvSpPr>
            <a:spLocks noGrp="1"/>
          </p:cNvSpPr>
          <p:nvPr>
            <p:ph idx="1"/>
          </p:nvPr>
        </p:nvSpPr>
        <p:spPr>
          <a:xfrm>
            <a:off x="1524000" y="2501463"/>
            <a:ext cx="5307723" cy="2207172"/>
          </a:xfrm>
        </p:spPr>
        <p:txBody>
          <a:bodyPr>
            <a:normAutofit/>
          </a:bodyPr>
          <a:lstStyle/>
          <a:p>
            <a:pPr>
              <a:buNone/>
            </a:pPr>
            <a:r>
              <a:rPr lang="en-US" dirty="0"/>
              <a:t>	</a:t>
            </a:r>
            <a:r>
              <a:rPr lang="en-US" b="0" dirty="0"/>
              <a:t>This briefing does not represent the policy of Office of Naval Research related to Manufacturing Technology for Composites.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36398" y="199697"/>
            <a:ext cx="6978650" cy="795337"/>
          </a:xfrm>
        </p:spPr>
        <p:txBody>
          <a:bodyPr/>
          <a:lstStyle/>
          <a:p>
            <a:r>
              <a:rPr lang="en-US" sz="3600" dirty="0"/>
              <a:t>Potential New Opportunity</a:t>
            </a:r>
          </a:p>
        </p:txBody>
      </p:sp>
      <p:sp>
        <p:nvSpPr>
          <p:cNvPr id="3075" name="Content Placeholder 2"/>
          <p:cNvSpPr>
            <a:spLocks noGrp="1"/>
          </p:cNvSpPr>
          <p:nvPr>
            <p:ph sz="quarter" idx="1"/>
          </p:nvPr>
        </p:nvSpPr>
        <p:spPr>
          <a:xfrm>
            <a:off x="743607" y="1324303"/>
            <a:ext cx="7772400" cy="4525963"/>
          </a:xfrm>
        </p:spPr>
        <p:txBody>
          <a:bodyPr>
            <a:normAutofit fontScale="92500" lnSpcReduction="20000"/>
          </a:bodyPr>
          <a:lstStyle/>
          <a:p>
            <a:pPr>
              <a:buClr>
                <a:srgbClr val="FFC000"/>
              </a:buClr>
              <a:buSzPct val="150000"/>
              <a:buFont typeface="Arial" pitchFamily="34" charset="0"/>
              <a:buChar char="•"/>
            </a:pPr>
            <a:r>
              <a:rPr lang="en-US" sz="2400" b="0" dirty="0"/>
              <a:t>The Navy ManTech Program has been shifted in a 6.3 Advanced Development Program Element</a:t>
            </a:r>
          </a:p>
          <a:p>
            <a:pPr>
              <a:buClr>
                <a:srgbClr val="FFC000"/>
              </a:buClr>
              <a:buSzPct val="150000"/>
              <a:buFont typeface="Arial" pitchFamily="34" charset="0"/>
              <a:buChar char="•"/>
            </a:pPr>
            <a:r>
              <a:rPr lang="en-US" sz="2400" b="0" dirty="0"/>
              <a:t>The objective of this shift is to introduce more innovation into Navy ManTech projects</a:t>
            </a:r>
          </a:p>
          <a:p>
            <a:pPr>
              <a:buClr>
                <a:srgbClr val="FFC000"/>
              </a:buClr>
              <a:buSzPct val="150000"/>
              <a:buFont typeface="Arial" pitchFamily="34" charset="0"/>
              <a:buChar char="•"/>
            </a:pPr>
            <a:r>
              <a:rPr lang="en-US" sz="2400" b="0" dirty="0"/>
              <a:t>ONR has also introduced Manufacturing Science &amp; Technology projects that can address manufacturing issues, but do not have to have a detailed transition pathway </a:t>
            </a:r>
          </a:p>
          <a:p>
            <a:pPr>
              <a:buClr>
                <a:srgbClr val="FFC000"/>
              </a:buClr>
              <a:buSzPct val="150000"/>
              <a:buFont typeface="Arial" pitchFamily="34" charset="0"/>
              <a:buChar char="•"/>
            </a:pPr>
            <a:r>
              <a:rPr lang="en-US" sz="2400" b="0" dirty="0"/>
              <a:t>This may be an opportunity to address composite maintenance issues, but they should still be related to F-35 and CH-53K</a:t>
            </a:r>
          </a:p>
          <a:p>
            <a:pPr>
              <a:buClr>
                <a:srgbClr val="FFC000"/>
              </a:buClr>
              <a:buSzPct val="150000"/>
              <a:buFont typeface="Arial" pitchFamily="34" charset="0"/>
              <a:buChar char="•"/>
            </a:pPr>
            <a:r>
              <a:rPr lang="en-US" b="0" dirty="0"/>
              <a:t>Composite Maintainers should participate in ManTech projects to provide guidance to maintenance issues and add value to the projects</a:t>
            </a:r>
            <a:endParaRPr lang="en-US" sz="2400" b="0" dirty="0"/>
          </a:p>
        </p:txBody>
      </p:sp>
    </p:spTree>
    <p:extLst>
      <p:ext uri="{BB962C8B-B14F-4D97-AF65-F5344CB8AC3E}">
        <p14:creationId xmlns:p14="http://schemas.microsoft.com/office/powerpoint/2010/main" val="31807199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p:txBody>
          <a:bodyPr/>
          <a:lstStyle/>
          <a:p>
            <a:pPr eaLnBrk="1" hangingPunct="1"/>
            <a:r>
              <a:rPr lang="en-US" sz="3600" dirty="0"/>
              <a:t>Summary</a:t>
            </a:r>
          </a:p>
        </p:txBody>
      </p:sp>
      <p:sp>
        <p:nvSpPr>
          <p:cNvPr id="20485" name="Rectangle 3"/>
          <p:cNvSpPr>
            <a:spLocks noGrp="1" noChangeArrowheads="1"/>
          </p:cNvSpPr>
          <p:nvPr>
            <p:ph type="body" idx="1"/>
          </p:nvPr>
        </p:nvSpPr>
        <p:spPr>
          <a:xfrm>
            <a:off x="517689" y="1376856"/>
            <a:ext cx="8288337" cy="4084966"/>
          </a:xfrm>
        </p:spPr>
        <p:txBody>
          <a:bodyPr>
            <a:normAutofit fontScale="92500" lnSpcReduction="10000"/>
          </a:bodyPr>
          <a:lstStyle/>
          <a:p>
            <a:pPr lvl="1">
              <a:buClr>
                <a:srgbClr val="0066FF"/>
              </a:buClr>
              <a:buFont typeface="Wingdings" pitchFamily="2" charset="2"/>
              <a:buChar char="§"/>
            </a:pPr>
            <a:endParaRPr lang="en-US" sz="2000" dirty="0"/>
          </a:p>
          <a:p>
            <a:pPr lvl="1">
              <a:buClr>
                <a:srgbClr val="FFC000"/>
              </a:buClr>
              <a:buSzPct val="150000"/>
              <a:buFont typeface="Arial" pitchFamily="34" charset="0"/>
              <a:buChar char="•"/>
            </a:pPr>
            <a:r>
              <a:rPr lang="en-US" sz="3000" b="0" dirty="0"/>
              <a:t>The key elements of a successful new concept are:</a:t>
            </a:r>
          </a:p>
          <a:p>
            <a:pPr lvl="2">
              <a:buClr>
                <a:srgbClr val="FFC000"/>
              </a:buClr>
              <a:buSzPct val="150000"/>
              <a:buFont typeface="Arial" pitchFamily="34" charset="0"/>
              <a:buChar char="•"/>
            </a:pPr>
            <a:r>
              <a:rPr lang="en-US" sz="2600" b="0" dirty="0"/>
              <a:t>The technology supports one of six platforms on the Navy Strategy</a:t>
            </a:r>
          </a:p>
          <a:p>
            <a:pPr lvl="2">
              <a:buClr>
                <a:srgbClr val="FFC000"/>
              </a:buClr>
              <a:buSzPct val="150000"/>
              <a:buFont typeface="Arial" pitchFamily="34" charset="0"/>
              <a:buChar char="•"/>
            </a:pPr>
            <a:r>
              <a:rPr lang="en-US" sz="2600" b="0" dirty="0"/>
              <a:t>The project has a viable transition pathway</a:t>
            </a:r>
          </a:p>
          <a:p>
            <a:pPr lvl="2">
              <a:buClr>
                <a:srgbClr val="FFC000"/>
              </a:buClr>
              <a:buSzPct val="150000"/>
              <a:buFont typeface="Arial" pitchFamily="34" charset="0"/>
              <a:buChar char="•"/>
            </a:pPr>
            <a:r>
              <a:rPr lang="en-US" sz="2600" b="0" dirty="0"/>
              <a:t>The project has a positive return on investment for acquisition cost</a:t>
            </a:r>
          </a:p>
          <a:p>
            <a:pPr lvl="2">
              <a:buClr>
                <a:srgbClr val="FFC000"/>
              </a:buClr>
              <a:buSzPct val="150000"/>
              <a:buFont typeface="Arial" pitchFamily="34" charset="0"/>
              <a:buChar char="•"/>
            </a:pPr>
            <a:r>
              <a:rPr lang="en-US" sz="2600" b="0" dirty="0"/>
              <a:t>The Prime and the Program Office must demonstrate a need for the project</a:t>
            </a:r>
          </a:p>
          <a:p>
            <a:pPr eaLnBrk="1" hangingPunct="1">
              <a:buFont typeface="Wingdings" pitchFamily="2" charset="2"/>
              <a:buNone/>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Contact Information</a:t>
            </a:r>
          </a:p>
        </p:txBody>
      </p:sp>
      <p:sp>
        <p:nvSpPr>
          <p:cNvPr id="4" name="Rectangle 3"/>
          <p:cNvSpPr/>
          <p:nvPr/>
        </p:nvSpPr>
        <p:spPr>
          <a:xfrm>
            <a:off x="838200" y="1366345"/>
            <a:ext cx="8077200" cy="3724096"/>
          </a:xfrm>
          <a:prstGeom prst="rect">
            <a:avLst/>
          </a:prstGeom>
        </p:spPr>
        <p:txBody>
          <a:bodyPr wrap="square">
            <a:spAutoFit/>
          </a:bodyPr>
          <a:lstStyle/>
          <a:p>
            <a:pPr>
              <a:buClr>
                <a:srgbClr val="FFC000"/>
              </a:buClr>
              <a:buSzPct val="150000"/>
              <a:buFont typeface="Wingdings" pitchFamily="2" charset="2"/>
              <a:buChar char="§"/>
            </a:pPr>
            <a:r>
              <a:rPr lang="en-US" sz="2400" dirty="0"/>
              <a:t>Neil Graf – 		</a:t>
            </a:r>
            <a:r>
              <a:rPr lang="en-US" sz="2000" dirty="0"/>
              <a:t>ONR Program Officer</a:t>
            </a:r>
          </a:p>
          <a:p>
            <a:pPr lvl="6">
              <a:buClr>
                <a:srgbClr val="FFC000"/>
              </a:buClr>
              <a:buSzPct val="150000"/>
              <a:buFont typeface="Wingdings" pitchFamily="2" charset="2"/>
              <a:buChar char="§"/>
            </a:pPr>
            <a:r>
              <a:rPr lang="en-US" sz="2000" dirty="0"/>
              <a:t>(703) 696-0344</a:t>
            </a:r>
          </a:p>
          <a:p>
            <a:pPr lvl="1">
              <a:buClr>
                <a:srgbClr val="FFC000"/>
              </a:buClr>
              <a:buSzPct val="150000"/>
            </a:pPr>
            <a:endParaRPr lang="en-US" sz="2000" dirty="0"/>
          </a:p>
          <a:p>
            <a:pPr>
              <a:buClr>
                <a:srgbClr val="FFC000"/>
              </a:buClr>
              <a:buSzPct val="150000"/>
              <a:buFont typeface="Wingdings" pitchFamily="2" charset="2"/>
              <a:buChar char="§"/>
            </a:pPr>
            <a:r>
              <a:rPr lang="en-US" sz="2400" dirty="0"/>
              <a:t>Jon Osborn – 	</a:t>
            </a:r>
            <a:r>
              <a:rPr lang="en-US" sz="2000" dirty="0"/>
              <a:t>SCRA Deputy Executive Director for CMTC </a:t>
            </a:r>
          </a:p>
          <a:p>
            <a:pPr lvl="6">
              <a:buClr>
                <a:srgbClr val="FFC000"/>
              </a:buClr>
              <a:buSzPct val="150000"/>
              <a:buFont typeface="Wingdings" pitchFamily="2" charset="2"/>
              <a:buChar char="§"/>
            </a:pPr>
            <a:r>
              <a:rPr lang="en-US" sz="2000" dirty="0"/>
              <a:t>(864) 646-4508</a:t>
            </a:r>
          </a:p>
          <a:p>
            <a:pPr lvl="1">
              <a:buClr>
                <a:srgbClr val="FFC000"/>
              </a:buClr>
              <a:buSzPct val="150000"/>
            </a:pPr>
            <a:endParaRPr lang="en-US" sz="2000" dirty="0"/>
          </a:p>
          <a:p>
            <a:pPr>
              <a:buClr>
                <a:srgbClr val="FFC000"/>
              </a:buClr>
              <a:buSzPct val="150000"/>
              <a:buFont typeface="Wingdings" pitchFamily="2" charset="2"/>
              <a:buChar char="§"/>
            </a:pPr>
            <a:r>
              <a:rPr lang="en-US" sz="2400" dirty="0"/>
              <a:t>Jim Sutter – 	</a:t>
            </a:r>
            <a:r>
              <a:rPr lang="en-US" sz="2000" dirty="0"/>
              <a:t>SCRA Technical Director for CMTC</a:t>
            </a:r>
          </a:p>
          <a:p>
            <a:pPr lvl="6">
              <a:buClr>
                <a:srgbClr val="FFC000"/>
              </a:buClr>
              <a:buSzPct val="150000"/>
              <a:buFont typeface="Wingdings" pitchFamily="2" charset="2"/>
              <a:buChar char="§"/>
            </a:pPr>
            <a:r>
              <a:rPr lang="en-US" sz="2000" dirty="0"/>
              <a:t>(216) 630-4536</a:t>
            </a:r>
          </a:p>
          <a:p>
            <a:pPr lvl="1">
              <a:buClr>
                <a:srgbClr val="FFC000"/>
              </a:buClr>
              <a:buSzPct val="150000"/>
              <a:buFont typeface="Wingdings" pitchFamily="2" charset="2"/>
              <a:buChar char="§"/>
            </a:pPr>
            <a:endParaRPr lang="en-US" sz="2000" dirty="0"/>
          </a:p>
          <a:p>
            <a:pPr>
              <a:buClr>
                <a:srgbClr val="FFC000"/>
              </a:buClr>
              <a:buSzPct val="150000"/>
              <a:buFont typeface="Wingdings" pitchFamily="2" charset="2"/>
              <a:buChar char="§"/>
            </a:pPr>
            <a:r>
              <a:rPr lang="en-US" sz="2400" dirty="0"/>
              <a:t>Charlie Rowe – 	</a:t>
            </a:r>
            <a:r>
              <a:rPr lang="en-US" sz="2000" dirty="0"/>
              <a:t>SCRA Consultant</a:t>
            </a:r>
          </a:p>
          <a:p>
            <a:pPr lvl="6">
              <a:buClr>
                <a:srgbClr val="FFC000"/>
              </a:buClr>
              <a:buSzPct val="150000"/>
              <a:buFont typeface="Wingdings" pitchFamily="2" charset="2"/>
              <a:buChar char="§"/>
            </a:pPr>
            <a:r>
              <a:rPr lang="en-US" sz="2000" dirty="0"/>
              <a:t>(864) 280-4846</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40828" y="152401"/>
            <a:ext cx="6626772" cy="795337"/>
          </a:xfrm>
        </p:spPr>
        <p:txBody>
          <a:bodyPr>
            <a:normAutofit/>
          </a:bodyPr>
          <a:lstStyle/>
          <a:p>
            <a:r>
              <a:rPr lang="en-US" sz="3600" dirty="0"/>
              <a:t>Outline</a:t>
            </a:r>
          </a:p>
        </p:txBody>
      </p:sp>
      <p:sp>
        <p:nvSpPr>
          <p:cNvPr id="6" name="Content Placeholder 5"/>
          <p:cNvSpPr>
            <a:spLocks noGrp="1"/>
          </p:cNvSpPr>
          <p:nvPr>
            <p:ph idx="1"/>
          </p:nvPr>
        </p:nvSpPr>
        <p:spPr>
          <a:xfrm>
            <a:off x="685800" y="1752600"/>
            <a:ext cx="7848600" cy="4525963"/>
          </a:xfrm>
        </p:spPr>
        <p:txBody>
          <a:bodyPr/>
          <a:lstStyle/>
          <a:p>
            <a:pPr>
              <a:buClr>
                <a:srgbClr val="F6B829"/>
              </a:buClr>
              <a:buSzPct val="150000"/>
            </a:pPr>
            <a:r>
              <a:rPr lang="en-US" b="0" dirty="0"/>
              <a:t>Navy Manufacturing Technology Strategy</a:t>
            </a:r>
          </a:p>
          <a:p>
            <a:pPr>
              <a:buClr>
                <a:srgbClr val="F6B829"/>
              </a:buClr>
              <a:buSzPct val="150000"/>
            </a:pPr>
            <a:r>
              <a:rPr lang="en-US" b="0" dirty="0"/>
              <a:t>Examples of Navy ManTech Projects</a:t>
            </a:r>
          </a:p>
          <a:p>
            <a:pPr>
              <a:buClr>
                <a:srgbClr val="F6B829"/>
              </a:buClr>
              <a:buSzPct val="150000"/>
            </a:pPr>
            <a:r>
              <a:rPr lang="en-US" b="0" dirty="0"/>
              <a:t>Process for Developing a Navy ManTech Project</a:t>
            </a:r>
          </a:p>
          <a:p>
            <a:pPr>
              <a:buClr>
                <a:srgbClr val="F6B829"/>
              </a:buClr>
              <a:buSzPct val="150000"/>
            </a:pPr>
            <a:r>
              <a:rPr lang="en-US" b="0" dirty="0"/>
              <a:t>Key Elements of a Navy ManTech Project</a:t>
            </a:r>
          </a:p>
          <a:p>
            <a:pPr>
              <a:buClr>
                <a:srgbClr val="F6B829"/>
              </a:buClr>
              <a:buSzPct val="150000"/>
            </a:pPr>
            <a:r>
              <a:rPr lang="en-US" b="0" dirty="0"/>
              <a:t>Barriers to Developing a New Project</a:t>
            </a:r>
          </a:p>
          <a:p>
            <a:pPr>
              <a:buClr>
                <a:srgbClr val="0066FF"/>
              </a:buClr>
              <a:buFont typeface="Wingdings" pitchFamily="2" charset="2"/>
              <a:buChar char="§"/>
            </a:pPr>
            <a:endParaRPr lang="en-US" b="0" dirty="0"/>
          </a:p>
          <a:p>
            <a:pPr>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09296" y="152401"/>
            <a:ext cx="6658303" cy="795337"/>
          </a:xfrm>
        </p:spPr>
        <p:txBody>
          <a:bodyPr>
            <a:normAutofit/>
          </a:bodyPr>
          <a:lstStyle/>
          <a:p>
            <a:r>
              <a:rPr lang="en-US" sz="3600" dirty="0"/>
              <a:t>Background</a:t>
            </a:r>
          </a:p>
        </p:txBody>
      </p:sp>
      <p:sp>
        <p:nvSpPr>
          <p:cNvPr id="6" name="Content Placeholder 5"/>
          <p:cNvSpPr>
            <a:spLocks noGrp="1"/>
          </p:cNvSpPr>
          <p:nvPr>
            <p:ph idx="1"/>
          </p:nvPr>
        </p:nvSpPr>
        <p:spPr>
          <a:xfrm>
            <a:off x="685800" y="1752600"/>
            <a:ext cx="7848600" cy="4525963"/>
          </a:xfrm>
          <a:ln>
            <a:noFill/>
          </a:ln>
        </p:spPr>
        <p:txBody>
          <a:bodyPr>
            <a:normAutofit/>
          </a:bodyPr>
          <a:lstStyle/>
          <a:p>
            <a:pPr>
              <a:buClr>
                <a:srgbClr val="FFC000"/>
              </a:buClr>
              <a:buSzPct val="150000"/>
              <a:buFont typeface="Arial" pitchFamily="34" charset="0"/>
              <a:buChar char="•"/>
            </a:pPr>
            <a:r>
              <a:rPr lang="en-US" dirty="0"/>
              <a:t>10 USC 2521 </a:t>
            </a:r>
            <a:r>
              <a:rPr lang="en-US" sz="2000" b="0" dirty="0"/>
              <a:t>“The Secretary </a:t>
            </a:r>
            <a:r>
              <a:rPr lang="en-US" sz="2200" b="0" dirty="0"/>
              <a:t>of Defense shall establish a Manufacturing Technology Program to further the national security objectives of section 2501(a) of this title through the development and application of advanced manufacturing technologies and processes that will </a:t>
            </a:r>
            <a:r>
              <a:rPr lang="en-US" sz="2200" dirty="0"/>
              <a:t>reduce the acquisition and supportability costs of defense weapon systems and reduce manufacturing and repair cycle times across the life cycles of such systems</a:t>
            </a:r>
            <a:r>
              <a:rPr lang="en-US" sz="2200" b="0" dirty="0"/>
              <a:t>.”</a:t>
            </a:r>
            <a:endParaRPr lang="en-US" b="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a:t>Navy ManTech Strategy</a:t>
            </a:r>
          </a:p>
        </p:txBody>
      </p:sp>
      <p:sp>
        <p:nvSpPr>
          <p:cNvPr id="6" name="Content Placeholder 5"/>
          <p:cNvSpPr>
            <a:spLocks noGrp="1"/>
          </p:cNvSpPr>
          <p:nvPr>
            <p:ph idx="1"/>
          </p:nvPr>
        </p:nvSpPr>
        <p:spPr>
          <a:xfrm>
            <a:off x="685800" y="1752600"/>
            <a:ext cx="7848600" cy="4525963"/>
          </a:xfrm>
        </p:spPr>
        <p:txBody>
          <a:bodyPr/>
          <a:lstStyle/>
          <a:p>
            <a:pPr>
              <a:buClr>
                <a:srgbClr val="FFC000"/>
              </a:buClr>
              <a:buSzPct val="150000"/>
              <a:buFont typeface="Arial" pitchFamily="34" charset="0"/>
              <a:buChar char="•"/>
            </a:pPr>
            <a:r>
              <a:rPr lang="en-US" b="0" dirty="0"/>
              <a:t>Focus on reducing manufacturing costs of major acquisition programs for six key Navy weapon system platforms</a:t>
            </a:r>
          </a:p>
          <a:p>
            <a:pPr>
              <a:buClr>
                <a:srgbClr val="FFC000"/>
              </a:buClr>
              <a:buSzPct val="150000"/>
              <a:buFont typeface="Arial" pitchFamily="34" charset="0"/>
              <a:buChar char="•"/>
            </a:pPr>
            <a:r>
              <a:rPr lang="en-US" b="0" dirty="0"/>
              <a:t>Develop projects that advance the state of manufacturing for those weapon systems</a:t>
            </a:r>
          </a:p>
          <a:p>
            <a:pPr>
              <a:buClr>
                <a:srgbClr val="FFC000"/>
              </a:buClr>
              <a:buSzPct val="150000"/>
              <a:buFont typeface="Arial" pitchFamily="34" charset="0"/>
              <a:buChar char="•"/>
            </a:pPr>
            <a:r>
              <a:rPr lang="en-US" b="0" dirty="0"/>
              <a:t>Develop a business case for a project based on savings of acquisition costs, then reduced life cycle costs</a:t>
            </a:r>
          </a:p>
          <a:p>
            <a:pPr>
              <a:buClr>
                <a:srgbClr val="0066FF"/>
              </a:buClr>
              <a:buFont typeface="Wingdings" pitchFamily="2" charset="2"/>
              <a:buChar char="§"/>
            </a:pPr>
            <a:endParaRPr lang="en-US" dirty="0"/>
          </a:p>
          <a:p>
            <a:pPr>
              <a:buNone/>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5"/>
          <p:cNvSpPr>
            <a:spLocks noGrp="1"/>
          </p:cNvSpPr>
          <p:nvPr>
            <p:ph type="title"/>
          </p:nvPr>
        </p:nvSpPr>
        <p:spPr/>
        <p:txBody>
          <a:bodyPr/>
          <a:lstStyle/>
          <a:p>
            <a:pPr eaLnBrk="1" hangingPunct="1"/>
            <a:r>
              <a:rPr lang="en-US" sz="4000" dirty="0"/>
              <a:t>Navy Platforms</a:t>
            </a:r>
          </a:p>
        </p:txBody>
      </p:sp>
      <p:sp>
        <p:nvSpPr>
          <p:cNvPr id="13315" name="Content Placeholder 6"/>
          <p:cNvSpPr>
            <a:spLocks noGrp="1"/>
          </p:cNvSpPr>
          <p:nvPr>
            <p:ph sz="half" idx="1"/>
          </p:nvPr>
        </p:nvSpPr>
        <p:spPr>
          <a:xfrm>
            <a:off x="714703" y="1539765"/>
            <a:ext cx="6747641" cy="4525963"/>
          </a:xfrm>
        </p:spPr>
        <p:txBody>
          <a:bodyPr/>
          <a:lstStyle/>
          <a:p>
            <a:pPr lvl="1" eaLnBrk="1" hangingPunct="1">
              <a:buClr>
                <a:srgbClr val="FFC000"/>
              </a:buClr>
              <a:buSzPct val="150000"/>
              <a:buFont typeface="Arial" pitchFamily="34" charset="0"/>
              <a:buChar char="•"/>
            </a:pPr>
            <a:r>
              <a:rPr lang="en-US" sz="2800" b="0" dirty="0"/>
              <a:t>Virginia Class Submarine</a:t>
            </a:r>
          </a:p>
          <a:p>
            <a:pPr lvl="1">
              <a:buClr>
                <a:srgbClr val="FFC000"/>
              </a:buClr>
              <a:buSzPct val="150000"/>
              <a:buFont typeface="Arial" pitchFamily="34" charset="0"/>
              <a:buChar char="•"/>
            </a:pPr>
            <a:r>
              <a:rPr lang="en-US" sz="2800" b="0" dirty="0"/>
              <a:t>Ohio Replacement Submarine</a:t>
            </a:r>
          </a:p>
          <a:p>
            <a:pPr lvl="1" eaLnBrk="1" hangingPunct="1">
              <a:buClr>
                <a:srgbClr val="FFC000"/>
              </a:buClr>
              <a:buSzPct val="150000"/>
              <a:buFont typeface="Arial" pitchFamily="34" charset="0"/>
              <a:buChar char="•"/>
            </a:pPr>
            <a:r>
              <a:rPr lang="en-US" sz="2800" b="0" dirty="0"/>
              <a:t>CVN Aircraft Carrier</a:t>
            </a:r>
          </a:p>
          <a:p>
            <a:pPr lvl="1" eaLnBrk="1" hangingPunct="1">
              <a:buClr>
                <a:srgbClr val="FFC000"/>
              </a:buClr>
              <a:buSzPct val="150000"/>
              <a:buFont typeface="Arial" pitchFamily="34" charset="0"/>
              <a:buChar char="•"/>
            </a:pPr>
            <a:r>
              <a:rPr lang="en-US" sz="2800" b="0" dirty="0"/>
              <a:t>DDG-51 Cruiser</a:t>
            </a:r>
          </a:p>
          <a:p>
            <a:pPr lvl="1" eaLnBrk="1" hangingPunct="1">
              <a:buClr>
                <a:srgbClr val="FFC000"/>
              </a:buClr>
              <a:buSzPct val="150000"/>
              <a:buFont typeface="Arial" pitchFamily="34" charset="0"/>
              <a:buChar char="•"/>
            </a:pPr>
            <a:r>
              <a:rPr lang="en-US" sz="2800" b="0" dirty="0"/>
              <a:t>F-35 Fighter</a:t>
            </a:r>
          </a:p>
          <a:p>
            <a:pPr lvl="1" eaLnBrk="1" hangingPunct="1">
              <a:buClr>
                <a:srgbClr val="FFC000"/>
              </a:buClr>
              <a:buSzPct val="150000"/>
              <a:buFont typeface="Arial" pitchFamily="34" charset="0"/>
              <a:buChar char="•"/>
            </a:pPr>
            <a:r>
              <a:rPr lang="en-US" sz="2800" b="0" dirty="0"/>
              <a:t>CH-53K Heavy Lift Helicopter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21"/>
          <p:cNvSpPr txBox="1">
            <a:spLocks noChangeArrowheads="1"/>
          </p:cNvSpPr>
          <p:nvPr/>
        </p:nvSpPr>
        <p:spPr bwMode="auto">
          <a:xfrm>
            <a:off x="4648200" y="342900"/>
            <a:ext cx="4495800" cy="2614562"/>
          </a:xfrm>
          <a:prstGeom prst="rect">
            <a:avLst/>
          </a:prstGeom>
          <a:noFill/>
          <a:ln w="9525">
            <a:noFill/>
            <a:miter lim="800000"/>
            <a:headEnd/>
            <a:tailEnd/>
          </a:ln>
        </p:spPr>
        <p:txBody>
          <a:bodyPr>
            <a:spAutoFit/>
          </a:bodyPr>
          <a:lstStyle/>
          <a:p>
            <a:endParaRPr lang="en-US" sz="1100" b="1" dirty="0"/>
          </a:p>
          <a:p>
            <a:endParaRPr lang="en-US" sz="1100" b="1" dirty="0"/>
          </a:p>
          <a:p>
            <a:endParaRPr lang="en-US" sz="1100" b="1" dirty="0"/>
          </a:p>
          <a:p>
            <a:endParaRPr lang="en-US" sz="1100" b="1" dirty="0"/>
          </a:p>
          <a:p>
            <a:r>
              <a:rPr lang="en-US" sz="1100" b="1" dirty="0"/>
              <a:t>Project Number:</a:t>
            </a:r>
            <a:r>
              <a:rPr lang="en-US" sz="1100" dirty="0"/>
              <a:t>	A2535</a:t>
            </a:r>
          </a:p>
          <a:p>
            <a:pPr>
              <a:lnSpc>
                <a:spcPct val="95000"/>
              </a:lnSpc>
            </a:pPr>
            <a:r>
              <a:rPr lang="en-US" sz="1100" b="1" dirty="0"/>
              <a:t>Title: 	</a:t>
            </a:r>
            <a:r>
              <a:rPr lang="en-US" sz="1100" dirty="0"/>
              <a:t>	F-35 High Fidelity Fastener Feature 		Measurement</a:t>
            </a:r>
          </a:p>
          <a:p>
            <a:r>
              <a:rPr lang="en-US" sz="1100" b="1" dirty="0"/>
              <a:t>Performing Activity</a:t>
            </a:r>
            <a:r>
              <a:rPr lang="en-US" sz="1100" dirty="0"/>
              <a:t>:  	CMTC, </a:t>
            </a:r>
            <a:r>
              <a:rPr lang="en-US" sz="1100" dirty="0" err="1"/>
              <a:t>Creare</a:t>
            </a:r>
            <a:endParaRPr lang="en-US" sz="1100" dirty="0"/>
          </a:p>
          <a:p>
            <a:r>
              <a:rPr lang="en-US" sz="1100" b="1" dirty="0"/>
              <a:t>Objective:</a:t>
            </a:r>
            <a:r>
              <a:rPr lang="en-US" sz="1100" dirty="0"/>
              <a:t>     		Develop a hand held measurement tool 		to measure fastener flushness prior to 		filling		</a:t>
            </a:r>
          </a:p>
          <a:p>
            <a:r>
              <a:rPr lang="en-US" sz="1100" b="1" dirty="0"/>
              <a:t>Start / End Dates:</a:t>
            </a:r>
            <a:r>
              <a:rPr lang="en-US" sz="1100" dirty="0"/>
              <a:t> 	September 2013 – September 2015</a:t>
            </a:r>
          </a:p>
          <a:p>
            <a:r>
              <a:rPr lang="en-US" sz="1100" b="1" dirty="0"/>
              <a:t>Project Cost:</a:t>
            </a:r>
          </a:p>
          <a:p>
            <a:r>
              <a:rPr lang="en-US" sz="1100" b="1" dirty="0"/>
              <a:t>     ManTech Investment: 	~</a:t>
            </a:r>
            <a:r>
              <a:rPr lang="en-US" sz="1100" dirty="0"/>
              <a:t>$ 500k </a:t>
            </a:r>
          </a:p>
          <a:p>
            <a:r>
              <a:rPr lang="en-US" sz="1100" b="1" dirty="0"/>
              <a:t>Weapon System:</a:t>
            </a:r>
            <a:r>
              <a:rPr lang="en-US" sz="1100" dirty="0"/>
              <a:t>	F-35</a:t>
            </a:r>
          </a:p>
        </p:txBody>
      </p:sp>
      <p:sp>
        <p:nvSpPr>
          <p:cNvPr id="3076" name="Text Box 22"/>
          <p:cNvSpPr txBox="1">
            <a:spLocks noChangeArrowheads="1"/>
          </p:cNvSpPr>
          <p:nvPr/>
        </p:nvSpPr>
        <p:spPr bwMode="auto">
          <a:xfrm>
            <a:off x="0" y="3476625"/>
            <a:ext cx="4343400" cy="2508379"/>
          </a:xfrm>
          <a:prstGeom prst="rect">
            <a:avLst/>
          </a:prstGeom>
          <a:noFill/>
          <a:ln w="9525">
            <a:noFill/>
            <a:miter lim="800000"/>
            <a:headEnd/>
            <a:tailEnd/>
          </a:ln>
        </p:spPr>
        <p:txBody>
          <a:bodyPr>
            <a:spAutoFit/>
          </a:bodyPr>
          <a:lstStyle/>
          <a:p>
            <a:r>
              <a:rPr lang="en-US" sz="1200" b="1" dirty="0"/>
              <a:t>Performing Activities:</a:t>
            </a:r>
          </a:p>
          <a:p>
            <a:endParaRPr lang="en-US" sz="1200" b="1" dirty="0"/>
          </a:p>
          <a:p>
            <a:pPr marL="627063" lvl="1" indent="-169863">
              <a:buFont typeface="Arial" charset="0"/>
              <a:buChar char="•"/>
            </a:pPr>
            <a:r>
              <a:rPr lang="en-US" sz="1100" dirty="0"/>
              <a:t>SCRA/CMTC – Program Manger/COE</a:t>
            </a:r>
          </a:p>
          <a:p>
            <a:pPr marL="627063" lvl="1" indent="-169863">
              <a:buFont typeface="Arial" charset="0"/>
              <a:buChar char="•"/>
            </a:pPr>
            <a:r>
              <a:rPr lang="en-US" sz="1100" dirty="0"/>
              <a:t>ONR – Government sponsor</a:t>
            </a:r>
          </a:p>
          <a:p>
            <a:pPr marL="627063" lvl="1" indent="-169863">
              <a:buFont typeface="Arial" charset="0"/>
              <a:buChar char="•"/>
            </a:pPr>
            <a:r>
              <a:rPr lang="en-US" sz="1100" dirty="0"/>
              <a:t>JPO – Platform Program Office</a:t>
            </a:r>
          </a:p>
          <a:p>
            <a:pPr marL="627063" lvl="1" indent="-169863">
              <a:buFont typeface="Arial" charset="0"/>
              <a:buChar char="•"/>
            </a:pPr>
            <a:r>
              <a:rPr lang="en-US" sz="1100" dirty="0" err="1"/>
              <a:t>Creare</a:t>
            </a:r>
            <a:r>
              <a:rPr lang="en-US" sz="1100" dirty="0"/>
              <a:t> – Process Development and Qualification</a:t>
            </a:r>
          </a:p>
          <a:p>
            <a:pPr marL="627063" lvl="1" indent="-169863"/>
            <a:endParaRPr lang="en-US" sz="1100" dirty="0"/>
          </a:p>
          <a:p>
            <a:r>
              <a:rPr lang="en-US" sz="1200" b="1" dirty="0"/>
              <a:t>Technical Achievements:</a:t>
            </a:r>
          </a:p>
          <a:p>
            <a:pPr marL="627063" lvl="1" indent="-169863">
              <a:buFontTx/>
              <a:buChar char="•"/>
            </a:pPr>
            <a:r>
              <a:rPr lang="en-US" sz="1100" dirty="0"/>
              <a:t>System requirements document nearly complete</a:t>
            </a:r>
          </a:p>
          <a:p>
            <a:pPr marL="627063" lvl="1" indent="-169863">
              <a:buFontTx/>
              <a:buChar char="•"/>
            </a:pPr>
            <a:r>
              <a:rPr lang="en-US" sz="1100" dirty="0"/>
              <a:t>Initial hardware selections made and purchased</a:t>
            </a:r>
          </a:p>
          <a:p>
            <a:pPr marL="627063" lvl="1" indent="-169863">
              <a:buFontTx/>
              <a:buChar char="•"/>
            </a:pPr>
            <a:r>
              <a:rPr lang="en-US" sz="1100" dirty="0"/>
              <a:t>Early trials show that performance requirements are achievable</a:t>
            </a:r>
          </a:p>
          <a:p>
            <a:pPr marL="627063" lvl="1" indent="-169863">
              <a:buFontTx/>
              <a:buChar char="•"/>
            </a:pPr>
            <a:r>
              <a:rPr lang="en-US" sz="1100" dirty="0"/>
              <a:t>Module level testing progressing</a:t>
            </a:r>
          </a:p>
          <a:p>
            <a:pPr marL="627063" lvl="1" indent="-169863">
              <a:buFontTx/>
              <a:buChar char="•"/>
            </a:pPr>
            <a:endParaRPr lang="en-US" sz="1100" dirty="0"/>
          </a:p>
        </p:txBody>
      </p:sp>
      <p:sp>
        <p:nvSpPr>
          <p:cNvPr id="3077" name="Text Box 23"/>
          <p:cNvSpPr txBox="1">
            <a:spLocks noChangeArrowheads="1"/>
          </p:cNvSpPr>
          <p:nvPr/>
        </p:nvSpPr>
        <p:spPr bwMode="auto">
          <a:xfrm>
            <a:off x="4495800" y="3505200"/>
            <a:ext cx="4648200" cy="2154436"/>
          </a:xfrm>
          <a:prstGeom prst="rect">
            <a:avLst/>
          </a:prstGeom>
          <a:noFill/>
          <a:ln w="9525">
            <a:noFill/>
            <a:miter lim="800000"/>
            <a:headEnd/>
            <a:tailEnd/>
          </a:ln>
        </p:spPr>
        <p:txBody>
          <a:bodyPr>
            <a:spAutoFit/>
          </a:bodyPr>
          <a:lstStyle/>
          <a:p>
            <a:r>
              <a:rPr lang="en-US" sz="1200" b="1" dirty="0"/>
              <a:t>Implementation:</a:t>
            </a:r>
          </a:p>
          <a:p>
            <a:pPr lvl="1"/>
            <a:r>
              <a:rPr lang="en-US" sz="1100" b="1" dirty="0"/>
              <a:t>System:</a:t>
            </a:r>
            <a:r>
              <a:rPr lang="en-US" sz="1100" dirty="0"/>
              <a:t>              	F-35</a:t>
            </a:r>
          </a:p>
          <a:p>
            <a:pPr lvl="1"/>
            <a:r>
              <a:rPr lang="en-US" sz="1100" b="1" dirty="0"/>
              <a:t>Site:</a:t>
            </a:r>
            <a:r>
              <a:rPr lang="en-US" sz="1100" dirty="0"/>
              <a:t>		</a:t>
            </a:r>
            <a:r>
              <a:rPr lang="en-US" sz="1100" dirty="0" err="1"/>
              <a:t>Creare</a:t>
            </a:r>
            <a:r>
              <a:rPr lang="en-US" sz="1100" dirty="0"/>
              <a:t>, Hanover, NH</a:t>
            </a:r>
          </a:p>
          <a:p>
            <a:pPr lvl="1"/>
            <a:r>
              <a:rPr lang="en-US" sz="1100" b="1" dirty="0"/>
              <a:t>Schedule:	</a:t>
            </a:r>
            <a:r>
              <a:rPr lang="en-US" sz="1100" dirty="0"/>
              <a:t>FY14</a:t>
            </a:r>
          </a:p>
          <a:p>
            <a:pPr lvl="1"/>
            <a:r>
              <a:rPr lang="en-US" sz="1100" b="1" dirty="0"/>
              <a:t>Status:	</a:t>
            </a:r>
            <a:r>
              <a:rPr lang="en-US" sz="1100" dirty="0"/>
              <a:t>New Start</a:t>
            </a:r>
          </a:p>
          <a:p>
            <a:pPr lvl="1"/>
            <a:endParaRPr lang="en-US" sz="1100" b="1" dirty="0"/>
          </a:p>
          <a:p>
            <a:r>
              <a:rPr lang="en-US" sz="1200" b="1" dirty="0"/>
              <a:t>Payoff:</a:t>
            </a:r>
          </a:p>
          <a:p>
            <a:pPr lvl="1">
              <a:buFontTx/>
              <a:buChar char="•"/>
            </a:pPr>
            <a:r>
              <a:rPr lang="en-US" sz="1100" dirty="0"/>
              <a:t>  Cost Savings</a:t>
            </a:r>
          </a:p>
          <a:p>
            <a:pPr lvl="2">
              <a:buFontTx/>
              <a:buChar char="•"/>
            </a:pPr>
            <a:r>
              <a:rPr lang="en-US" sz="1100" dirty="0"/>
              <a:t>  Unfilled Fasteners - $13M</a:t>
            </a:r>
          </a:p>
          <a:p>
            <a:pPr lvl="2">
              <a:buFontTx/>
              <a:buChar char="•"/>
            </a:pPr>
            <a:r>
              <a:rPr lang="en-US" sz="1100" dirty="0"/>
              <a:t>  Countersink Depth - $9M</a:t>
            </a:r>
          </a:p>
          <a:p>
            <a:pPr lvl="2">
              <a:buFontTx/>
              <a:buChar char="•"/>
            </a:pPr>
            <a:r>
              <a:rPr lang="en-US" sz="1100" dirty="0"/>
              <a:t>  Filled Fasteners - $11M</a:t>
            </a:r>
          </a:p>
          <a:p>
            <a:pPr lvl="1">
              <a:buFontTx/>
              <a:buChar char="•"/>
            </a:pPr>
            <a:r>
              <a:rPr lang="en-US" sz="1100" dirty="0"/>
              <a:t>  ROI = 60</a:t>
            </a:r>
          </a:p>
        </p:txBody>
      </p:sp>
      <p:sp>
        <p:nvSpPr>
          <p:cNvPr id="3078" name="Text Box 26"/>
          <p:cNvSpPr txBox="1">
            <a:spLocks noChangeArrowheads="1"/>
          </p:cNvSpPr>
          <p:nvPr/>
        </p:nvSpPr>
        <p:spPr bwMode="auto">
          <a:xfrm>
            <a:off x="7543800" y="6324600"/>
            <a:ext cx="1447800" cy="366713"/>
          </a:xfrm>
          <a:prstGeom prst="rect">
            <a:avLst/>
          </a:prstGeom>
          <a:noFill/>
          <a:ln w="9525">
            <a:noFill/>
            <a:miter lim="800000"/>
            <a:headEnd/>
            <a:tailEnd/>
          </a:ln>
        </p:spPr>
        <p:txBody>
          <a:bodyPr>
            <a:spAutoFit/>
          </a:bodyPr>
          <a:lstStyle/>
          <a:p>
            <a:r>
              <a:rPr lang="en-US" sz="1000"/>
              <a:t>Rev </a:t>
            </a:r>
            <a:r>
              <a:rPr lang="en-US" sz="1000" dirty="0"/>
              <a:t>C</a:t>
            </a:r>
            <a:r>
              <a:rPr lang="en-US" sz="1000"/>
              <a:t> </a:t>
            </a:r>
            <a:r>
              <a:rPr lang="en-US" sz="1000" dirty="0"/>
              <a:t>APR14</a:t>
            </a:r>
            <a:r>
              <a:rPr lang="en-US" dirty="0"/>
              <a:t> </a:t>
            </a:r>
          </a:p>
        </p:txBody>
      </p:sp>
      <p:pic>
        <p:nvPicPr>
          <p:cNvPr id="3079" name="Picture 2"/>
          <p:cNvPicPr>
            <a:picLocks noChangeAspect="1" noChangeArrowheads="1"/>
          </p:cNvPicPr>
          <p:nvPr/>
        </p:nvPicPr>
        <p:blipFill>
          <a:blip r:embed="rId2" cstate="print"/>
          <a:srcRect/>
          <a:stretch>
            <a:fillRect/>
          </a:stretch>
        </p:blipFill>
        <p:spPr bwMode="auto">
          <a:xfrm>
            <a:off x="488731" y="1190296"/>
            <a:ext cx="3279366" cy="2183525"/>
          </a:xfrm>
          <a:prstGeom prst="rect">
            <a:avLst/>
          </a:prstGeom>
          <a:noFill/>
          <a:ln w="9525">
            <a:noFill/>
            <a:miter lim="800000"/>
            <a:headEnd/>
            <a:tailEnd/>
          </a:ln>
        </p:spPr>
      </p:pic>
      <p:sp>
        <p:nvSpPr>
          <p:cNvPr id="7" name="TextBox 6"/>
          <p:cNvSpPr txBox="1"/>
          <p:nvPr/>
        </p:nvSpPr>
        <p:spPr>
          <a:xfrm>
            <a:off x="420414" y="189186"/>
            <a:ext cx="5211683" cy="646331"/>
          </a:xfrm>
          <a:prstGeom prst="rect">
            <a:avLst/>
          </a:prstGeom>
          <a:noFill/>
        </p:spPr>
        <p:txBody>
          <a:bodyPr wrap="none" rtlCol="0">
            <a:spAutoFit/>
          </a:bodyPr>
          <a:lstStyle/>
          <a:p>
            <a:r>
              <a:rPr lang="en-US" sz="3600" b="1" dirty="0"/>
              <a:t>Fastener Measurement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0"/>
          <p:cNvSpPr txBox="1">
            <a:spLocks noChangeArrowheads="1"/>
          </p:cNvSpPr>
          <p:nvPr/>
        </p:nvSpPr>
        <p:spPr bwMode="auto">
          <a:xfrm>
            <a:off x="336331" y="3182006"/>
            <a:ext cx="3962400" cy="274638"/>
          </a:xfrm>
          <a:prstGeom prst="rect">
            <a:avLst/>
          </a:prstGeom>
          <a:noFill/>
          <a:ln w="9525">
            <a:noFill/>
            <a:miter lim="800000"/>
            <a:headEnd/>
            <a:tailEnd/>
          </a:ln>
        </p:spPr>
        <p:txBody>
          <a:bodyPr>
            <a:spAutoFit/>
          </a:bodyPr>
          <a:lstStyle/>
          <a:p>
            <a:pPr algn="ctr">
              <a:spcBef>
                <a:spcPct val="50000"/>
              </a:spcBef>
            </a:pPr>
            <a:r>
              <a:rPr lang="en-US" sz="1200" b="1" dirty="0"/>
              <a:t>F-35 Canopy</a:t>
            </a:r>
          </a:p>
        </p:txBody>
      </p:sp>
      <p:sp>
        <p:nvSpPr>
          <p:cNvPr id="3075" name="Text Box 21"/>
          <p:cNvSpPr txBox="1">
            <a:spLocks noChangeArrowheads="1"/>
          </p:cNvSpPr>
          <p:nvPr/>
        </p:nvSpPr>
        <p:spPr bwMode="auto">
          <a:xfrm>
            <a:off x="4648200" y="342900"/>
            <a:ext cx="4267200" cy="2614562"/>
          </a:xfrm>
          <a:prstGeom prst="rect">
            <a:avLst/>
          </a:prstGeom>
          <a:noFill/>
          <a:ln w="9525">
            <a:noFill/>
            <a:miter lim="800000"/>
            <a:headEnd/>
            <a:tailEnd/>
          </a:ln>
        </p:spPr>
        <p:txBody>
          <a:bodyPr wrap="square">
            <a:spAutoFit/>
          </a:bodyPr>
          <a:lstStyle/>
          <a:p>
            <a:endParaRPr lang="en-US" sz="1100" b="1" dirty="0"/>
          </a:p>
          <a:p>
            <a:endParaRPr lang="en-US" sz="1100" b="1" dirty="0"/>
          </a:p>
          <a:p>
            <a:endParaRPr lang="en-US" sz="1100" b="1" dirty="0"/>
          </a:p>
          <a:p>
            <a:endParaRPr lang="en-US" sz="1100" b="1" dirty="0"/>
          </a:p>
          <a:p>
            <a:r>
              <a:rPr lang="en-US" sz="1100" b="1" dirty="0"/>
              <a:t>Project Number:</a:t>
            </a:r>
            <a:r>
              <a:rPr lang="en-US" sz="1100" dirty="0"/>
              <a:t>	A2534</a:t>
            </a:r>
          </a:p>
          <a:p>
            <a:pPr>
              <a:lnSpc>
                <a:spcPct val="95000"/>
              </a:lnSpc>
            </a:pPr>
            <a:r>
              <a:rPr lang="en-US" sz="1100" b="1" dirty="0"/>
              <a:t>Title: 	</a:t>
            </a:r>
            <a:r>
              <a:rPr lang="en-US" sz="1100" dirty="0"/>
              <a:t>	F-35 Transparency Clean-up 			Automation</a:t>
            </a:r>
          </a:p>
          <a:p>
            <a:r>
              <a:rPr lang="en-US" sz="1100" b="1" dirty="0"/>
              <a:t>Performing Activity</a:t>
            </a:r>
            <a:r>
              <a:rPr lang="en-US" sz="1100" dirty="0"/>
              <a:t>:  	CMTC, GKN ATS, </a:t>
            </a:r>
            <a:r>
              <a:rPr lang="en-US" sz="1100" dirty="0" err="1"/>
              <a:t>AeRobotix</a:t>
            </a:r>
            <a:endParaRPr lang="en-US" sz="1100" dirty="0"/>
          </a:p>
          <a:p>
            <a:r>
              <a:rPr lang="en-US" sz="1100" b="1" dirty="0"/>
              <a:t>Objective:</a:t>
            </a:r>
            <a:r>
              <a:rPr lang="en-US" sz="1100" dirty="0"/>
              <a:t>     		Reduce the overall cost of the F-35 		Canopy by automating clean-up</a:t>
            </a:r>
          </a:p>
          <a:p>
            <a:r>
              <a:rPr lang="en-US" sz="1100" b="1" dirty="0"/>
              <a:t>Start / End Dates:</a:t>
            </a:r>
            <a:r>
              <a:rPr lang="en-US" sz="1100" dirty="0"/>
              <a:t> 	November 2013 – January 2015 </a:t>
            </a:r>
          </a:p>
          <a:p>
            <a:r>
              <a:rPr lang="en-US" sz="1100" b="1" dirty="0"/>
              <a:t>Project Cost:</a:t>
            </a:r>
          </a:p>
          <a:p>
            <a:r>
              <a:rPr lang="en-US" sz="1100" b="1" dirty="0"/>
              <a:t>     ManTech Investment: 	~</a:t>
            </a:r>
            <a:r>
              <a:rPr lang="en-US" sz="1100" dirty="0"/>
              <a:t>$ 1,153,000 </a:t>
            </a:r>
          </a:p>
          <a:p>
            <a:r>
              <a:rPr lang="en-US" sz="1100" b="1" dirty="0"/>
              <a:t>Weapon System:</a:t>
            </a:r>
            <a:r>
              <a:rPr lang="en-US" sz="1100" dirty="0"/>
              <a:t>	F-35 CTOL/CV and STOVL and 		others</a:t>
            </a:r>
          </a:p>
        </p:txBody>
      </p:sp>
      <p:sp>
        <p:nvSpPr>
          <p:cNvPr id="3076" name="Text Box 22"/>
          <p:cNvSpPr txBox="1">
            <a:spLocks noChangeArrowheads="1"/>
          </p:cNvSpPr>
          <p:nvPr/>
        </p:nvSpPr>
        <p:spPr bwMode="auto">
          <a:xfrm>
            <a:off x="0" y="3476625"/>
            <a:ext cx="4343400" cy="2508379"/>
          </a:xfrm>
          <a:prstGeom prst="rect">
            <a:avLst/>
          </a:prstGeom>
          <a:noFill/>
          <a:ln w="9525">
            <a:noFill/>
            <a:miter lim="800000"/>
            <a:headEnd/>
            <a:tailEnd/>
          </a:ln>
        </p:spPr>
        <p:txBody>
          <a:bodyPr>
            <a:spAutoFit/>
          </a:bodyPr>
          <a:lstStyle/>
          <a:p>
            <a:r>
              <a:rPr lang="en-US" sz="1200" b="1" dirty="0"/>
              <a:t>Performing Activities:</a:t>
            </a:r>
          </a:p>
          <a:p>
            <a:endParaRPr lang="en-US" sz="1200" b="1" dirty="0"/>
          </a:p>
          <a:p>
            <a:pPr marL="627063" lvl="1" indent="-169863">
              <a:buFont typeface="Arial" charset="0"/>
              <a:buChar char="•"/>
            </a:pPr>
            <a:r>
              <a:rPr lang="en-US" sz="1100" dirty="0"/>
              <a:t>SCRACMTC – Program Manger/COE, Technical Oversight</a:t>
            </a:r>
          </a:p>
          <a:p>
            <a:pPr marL="627063" lvl="1" indent="-169863">
              <a:buFont typeface="Arial" charset="0"/>
              <a:buChar char="•"/>
            </a:pPr>
            <a:r>
              <a:rPr lang="en-US" sz="1100" dirty="0"/>
              <a:t>ONR – Government sponsor</a:t>
            </a:r>
          </a:p>
          <a:p>
            <a:pPr marL="627063" lvl="1" indent="-169863">
              <a:buFont typeface="Arial" charset="0"/>
              <a:buChar char="•"/>
            </a:pPr>
            <a:r>
              <a:rPr lang="en-US" sz="1100" dirty="0"/>
              <a:t>JPO – Platform Program Office</a:t>
            </a:r>
          </a:p>
          <a:p>
            <a:pPr marL="627063" lvl="1" indent="-169863">
              <a:buFont typeface="Arial" charset="0"/>
              <a:buChar char="•"/>
            </a:pPr>
            <a:r>
              <a:rPr lang="en-US" sz="1100" dirty="0"/>
              <a:t>GKN-ATS – Process Development</a:t>
            </a:r>
          </a:p>
          <a:p>
            <a:pPr marL="627063" lvl="1" indent="-169863">
              <a:buFont typeface="Arial" charset="0"/>
              <a:buChar char="•"/>
            </a:pPr>
            <a:r>
              <a:rPr lang="en-US" sz="1100" dirty="0" err="1"/>
              <a:t>AeRobotix</a:t>
            </a:r>
            <a:r>
              <a:rPr lang="en-US" sz="1100" dirty="0"/>
              <a:t> – Automation Developer</a:t>
            </a:r>
          </a:p>
          <a:p>
            <a:pPr marL="627063" lvl="1" indent="-169863">
              <a:buFont typeface="Arial" charset="0"/>
              <a:buChar char="•"/>
            </a:pPr>
            <a:r>
              <a:rPr lang="en-US" sz="1100" dirty="0"/>
              <a:t>NAVAIR –  Navy Technical Authority</a:t>
            </a:r>
          </a:p>
          <a:p>
            <a:pPr marL="627063" lvl="1" indent="-169863"/>
            <a:endParaRPr lang="en-US" sz="1100" dirty="0"/>
          </a:p>
          <a:p>
            <a:r>
              <a:rPr lang="en-US" sz="1200" b="1" dirty="0"/>
              <a:t>Technical Achievements:</a:t>
            </a:r>
          </a:p>
          <a:p>
            <a:pPr marL="627063" lvl="1" indent="-169863">
              <a:buFontTx/>
              <a:buChar char="•"/>
            </a:pPr>
            <a:r>
              <a:rPr lang="en-US" sz="1100" dirty="0"/>
              <a:t>Polishing system requirements defined</a:t>
            </a:r>
          </a:p>
          <a:p>
            <a:pPr marL="627063" lvl="1" indent="-169863">
              <a:buFontTx/>
              <a:buChar char="•"/>
            </a:pPr>
            <a:r>
              <a:rPr lang="en-US" sz="1100" dirty="0"/>
              <a:t>Initial sanding trials showing promise.</a:t>
            </a:r>
          </a:p>
          <a:p>
            <a:pPr marL="627063" lvl="1" indent="-169863">
              <a:buFontTx/>
              <a:buChar char="•"/>
            </a:pPr>
            <a:r>
              <a:rPr lang="en-US" sz="1100" dirty="0"/>
              <a:t>System concept progressing</a:t>
            </a:r>
          </a:p>
        </p:txBody>
      </p:sp>
      <p:sp>
        <p:nvSpPr>
          <p:cNvPr id="3077" name="Text Box 23"/>
          <p:cNvSpPr txBox="1">
            <a:spLocks noChangeArrowheads="1"/>
          </p:cNvSpPr>
          <p:nvPr/>
        </p:nvSpPr>
        <p:spPr bwMode="auto">
          <a:xfrm>
            <a:off x="4495800" y="3505200"/>
            <a:ext cx="4419600" cy="3170099"/>
          </a:xfrm>
          <a:prstGeom prst="rect">
            <a:avLst/>
          </a:prstGeom>
          <a:noFill/>
          <a:ln w="9525">
            <a:noFill/>
            <a:miter lim="800000"/>
            <a:headEnd/>
            <a:tailEnd/>
          </a:ln>
        </p:spPr>
        <p:txBody>
          <a:bodyPr wrap="square">
            <a:spAutoFit/>
          </a:bodyPr>
          <a:lstStyle/>
          <a:p>
            <a:r>
              <a:rPr lang="en-US" sz="1200" b="1" dirty="0"/>
              <a:t>Implementation:</a:t>
            </a:r>
          </a:p>
          <a:p>
            <a:pPr lvl="1"/>
            <a:r>
              <a:rPr lang="en-US" sz="1100" b="1" dirty="0"/>
              <a:t>System:</a:t>
            </a:r>
            <a:r>
              <a:rPr lang="en-US" sz="1100" dirty="0"/>
              <a:t>              	F-35 CTOL/CV and STOVL</a:t>
            </a:r>
          </a:p>
          <a:p>
            <a:pPr lvl="1"/>
            <a:r>
              <a:rPr lang="en-US" sz="1100" b="1" dirty="0"/>
              <a:t>Site:</a:t>
            </a:r>
            <a:r>
              <a:rPr lang="en-US" sz="1100" dirty="0"/>
              <a:t>		GKN-ATS</a:t>
            </a:r>
          </a:p>
          <a:p>
            <a:pPr lvl="1"/>
            <a:r>
              <a:rPr lang="en-US" sz="1100" b="1" dirty="0"/>
              <a:t>Schedule:	</a:t>
            </a:r>
            <a:r>
              <a:rPr lang="en-US" sz="1100" dirty="0"/>
              <a:t>FY13</a:t>
            </a:r>
          </a:p>
          <a:p>
            <a:pPr lvl="1"/>
            <a:r>
              <a:rPr lang="en-US" sz="1100" b="1" dirty="0"/>
              <a:t>Status:	</a:t>
            </a:r>
            <a:r>
              <a:rPr lang="en-US" sz="1100" dirty="0"/>
              <a:t>Starting November 2013</a:t>
            </a:r>
          </a:p>
          <a:p>
            <a:pPr lvl="1"/>
            <a:endParaRPr lang="en-US" sz="1100" b="1" dirty="0"/>
          </a:p>
          <a:p>
            <a:r>
              <a:rPr lang="en-US" sz="1200" b="1" dirty="0"/>
              <a:t>Payoff:</a:t>
            </a:r>
          </a:p>
          <a:p>
            <a:pPr lvl="1">
              <a:buFontTx/>
              <a:buChar char="•"/>
            </a:pPr>
            <a:r>
              <a:rPr lang="en-US" sz="1100" dirty="0"/>
              <a:t>Reduce cost of F-35 Canopies:</a:t>
            </a:r>
          </a:p>
          <a:p>
            <a:pPr lvl="2">
              <a:buFontTx/>
              <a:buChar char="•"/>
            </a:pPr>
            <a:r>
              <a:rPr lang="en-US" sz="1100" dirty="0"/>
              <a:t>Eliminate hand sanding and polishing for mark-off and surface preparation</a:t>
            </a:r>
          </a:p>
          <a:p>
            <a:pPr lvl="2">
              <a:buFontTx/>
              <a:buChar char="•"/>
            </a:pPr>
            <a:r>
              <a:rPr lang="en-US" sz="1100" dirty="0"/>
              <a:t>Reduce chance of damage to sensitive substrate by hand sanding</a:t>
            </a:r>
          </a:p>
          <a:p>
            <a:pPr lvl="2">
              <a:buFontTx/>
              <a:buChar char="•"/>
            </a:pPr>
            <a:r>
              <a:rPr lang="en-US" sz="1100" dirty="0"/>
              <a:t>Reduce amount of highly skilled labor required</a:t>
            </a:r>
          </a:p>
          <a:p>
            <a:pPr lvl="1">
              <a:buFontTx/>
              <a:buChar char="•"/>
            </a:pPr>
            <a:r>
              <a:rPr lang="en-US" sz="1100" dirty="0"/>
              <a:t>Reduce process variability</a:t>
            </a:r>
          </a:p>
          <a:p>
            <a:pPr lvl="1">
              <a:buFontTx/>
              <a:buChar char="•"/>
            </a:pPr>
            <a:r>
              <a:rPr lang="en-US" sz="1100" dirty="0"/>
              <a:t>Meet the quantity requirements of F-35 production schedule</a:t>
            </a:r>
          </a:p>
          <a:p>
            <a:pPr lvl="1">
              <a:buFontTx/>
              <a:buChar char="•"/>
            </a:pPr>
            <a:r>
              <a:rPr lang="en-US" sz="1100" dirty="0"/>
              <a:t>Technology applicable to F-18 canopies</a:t>
            </a:r>
          </a:p>
          <a:p>
            <a:pPr lvl="1">
              <a:buFontTx/>
              <a:buChar char="•"/>
            </a:pPr>
            <a:r>
              <a:rPr lang="en-US" sz="1100" dirty="0"/>
              <a:t>Assume 3 – 5 year life, $4k cost savings per canopy</a:t>
            </a:r>
          </a:p>
          <a:p>
            <a:pPr lvl="1">
              <a:buFontTx/>
              <a:buChar char="•"/>
            </a:pPr>
            <a:r>
              <a:rPr lang="en-US" sz="1100" dirty="0"/>
              <a:t>ROI = 42 - 85</a:t>
            </a:r>
          </a:p>
        </p:txBody>
      </p:sp>
      <p:sp>
        <p:nvSpPr>
          <p:cNvPr id="3078" name="Text Box 26"/>
          <p:cNvSpPr txBox="1">
            <a:spLocks noChangeArrowheads="1"/>
          </p:cNvSpPr>
          <p:nvPr/>
        </p:nvSpPr>
        <p:spPr bwMode="auto">
          <a:xfrm>
            <a:off x="7543800" y="6324600"/>
            <a:ext cx="1447800" cy="366713"/>
          </a:xfrm>
          <a:prstGeom prst="rect">
            <a:avLst/>
          </a:prstGeom>
          <a:noFill/>
          <a:ln w="9525">
            <a:noFill/>
            <a:miter lim="800000"/>
            <a:headEnd/>
            <a:tailEnd/>
          </a:ln>
        </p:spPr>
        <p:txBody>
          <a:bodyPr>
            <a:spAutoFit/>
          </a:bodyPr>
          <a:lstStyle/>
          <a:p>
            <a:r>
              <a:rPr lang="en-US" sz="1000" dirty="0"/>
              <a:t>Rev D APR14</a:t>
            </a:r>
            <a:r>
              <a:rPr lang="en-US" dirty="0"/>
              <a:t> </a:t>
            </a:r>
          </a:p>
        </p:txBody>
      </p:sp>
      <p:pic>
        <p:nvPicPr>
          <p:cNvPr id="8" name="Picture 7" descr="STOVL Canopy Open.jpg"/>
          <p:cNvPicPr>
            <a:picLocks noChangeAspect="1"/>
          </p:cNvPicPr>
          <p:nvPr/>
        </p:nvPicPr>
        <p:blipFill>
          <a:blip r:embed="rId2" cstate="print"/>
          <a:stretch>
            <a:fillRect/>
          </a:stretch>
        </p:blipFill>
        <p:spPr>
          <a:xfrm>
            <a:off x="903889" y="1016218"/>
            <a:ext cx="2937641" cy="2203231"/>
          </a:xfrm>
          <a:prstGeom prst="rect">
            <a:avLst/>
          </a:prstGeom>
        </p:spPr>
      </p:pic>
      <p:sp>
        <p:nvSpPr>
          <p:cNvPr id="9" name="TextBox 8"/>
          <p:cNvSpPr txBox="1"/>
          <p:nvPr/>
        </p:nvSpPr>
        <p:spPr>
          <a:xfrm>
            <a:off x="525518" y="189186"/>
            <a:ext cx="4083169" cy="646331"/>
          </a:xfrm>
          <a:prstGeom prst="rect">
            <a:avLst/>
          </a:prstGeom>
          <a:noFill/>
        </p:spPr>
        <p:txBody>
          <a:bodyPr wrap="none" rtlCol="0">
            <a:spAutoFit/>
          </a:bodyPr>
          <a:lstStyle/>
          <a:p>
            <a:r>
              <a:rPr lang="en-US" sz="3600" b="1" dirty="0"/>
              <a:t>Canopy Polishing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21"/>
          <p:cNvSpPr txBox="1">
            <a:spLocks noChangeArrowheads="1"/>
          </p:cNvSpPr>
          <p:nvPr/>
        </p:nvSpPr>
        <p:spPr bwMode="auto">
          <a:xfrm>
            <a:off x="4648200" y="342900"/>
            <a:ext cx="4495800" cy="2445285"/>
          </a:xfrm>
          <a:prstGeom prst="rect">
            <a:avLst/>
          </a:prstGeom>
          <a:noFill/>
          <a:ln w="9525">
            <a:noFill/>
            <a:miter lim="800000"/>
            <a:headEnd/>
            <a:tailEnd/>
          </a:ln>
        </p:spPr>
        <p:txBody>
          <a:bodyPr>
            <a:spAutoFit/>
          </a:bodyPr>
          <a:lstStyle/>
          <a:p>
            <a:endParaRPr lang="en-US" sz="1100" b="1" dirty="0"/>
          </a:p>
          <a:p>
            <a:endParaRPr lang="en-US" sz="1100" b="1" dirty="0"/>
          </a:p>
          <a:p>
            <a:endParaRPr lang="en-US" sz="1100" b="1" dirty="0"/>
          </a:p>
          <a:p>
            <a:endParaRPr lang="en-US" sz="1100" b="1" dirty="0"/>
          </a:p>
          <a:p>
            <a:r>
              <a:rPr lang="en-US" sz="1100" b="1" dirty="0"/>
              <a:t>Project Number:</a:t>
            </a:r>
            <a:r>
              <a:rPr lang="en-US" sz="1100" dirty="0"/>
              <a:t>	A2513</a:t>
            </a:r>
          </a:p>
          <a:p>
            <a:pPr>
              <a:lnSpc>
                <a:spcPct val="95000"/>
              </a:lnSpc>
            </a:pPr>
            <a:r>
              <a:rPr lang="en-US" sz="1100" b="1" dirty="0"/>
              <a:t>Title: 	</a:t>
            </a:r>
            <a:r>
              <a:rPr lang="en-US" sz="1100" dirty="0"/>
              <a:t>	F-35 Automated and Rapid Boot 		Installation </a:t>
            </a:r>
          </a:p>
          <a:p>
            <a:pPr>
              <a:lnSpc>
                <a:spcPct val="95000"/>
              </a:lnSpc>
            </a:pPr>
            <a:r>
              <a:rPr lang="en-US" sz="1100" b="1" dirty="0"/>
              <a:t>Performing Activity</a:t>
            </a:r>
            <a:r>
              <a:rPr lang="en-US" sz="1100" dirty="0"/>
              <a:t>:  	CMTC, LM Ft. Worth</a:t>
            </a:r>
          </a:p>
          <a:p>
            <a:r>
              <a:rPr lang="en-US" sz="1100" b="1" dirty="0"/>
              <a:t>Objective:</a:t>
            </a:r>
            <a:r>
              <a:rPr lang="en-US" sz="1100" dirty="0"/>
              <a:t>     		Reduce the overall cost of the F-35 		Boot Installation Process</a:t>
            </a:r>
          </a:p>
          <a:p>
            <a:r>
              <a:rPr lang="en-US" sz="1100" b="1" dirty="0"/>
              <a:t>Start / End Dates:</a:t>
            </a:r>
            <a:r>
              <a:rPr lang="en-US" sz="1100" dirty="0"/>
              <a:t> 	April 2013 – March 2016 </a:t>
            </a:r>
          </a:p>
          <a:p>
            <a:r>
              <a:rPr lang="en-US" sz="1100" b="1" dirty="0"/>
              <a:t>Project Cost:</a:t>
            </a:r>
          </a:p>
          <a:p>
            <a:r>
              <a:rPr lang="en-US" sz="1100" b="1" dirty="0"/>
              <a:t>     ManTech Investment: 	~</a:t>
            </a:r>
            <a:r>
              <a:rPr lang="en-US" sz="1100" dirty="0"/>
              <a:t>$ 2.1M (Phase I Only)</a:t>
            </a:r>
          </a:p>
          <a:p>
            <a:r>
              <a:rPr lang="en-US" sz="1100" b="1" dirty="0"/>
              <a:t>Weapon System:</a:t>
            </a:r>
            <a:r>
              <a:rPr lang="en-US" sz="1100" dirty="0"/>
              <a:t>	F-35</a:t>
            </a:r>
          </a:p>
        </p:txBody>
      </p:sp>
      <p:sp>
        <p:nvSpPr>
          <p:cNvPr id="3076" name="Text Box 22"/>
          <p:cNvSpPr txBox="1">
            <a:spLocks noChangeArrowheads="1"/>
          </p:cNvSpPr>
          <p:nvPr/>
        </p:nvSpPr>
        <p:spPr bwMode="auto">
          <a:xfrm>
            <a:off x="0" y="3476625"/>
            <a:ext cx="4343400" cy="2846933"/>
          </a:xfrm>
          <a:prstGeom prst="rect">
            <a:avLst/>
          </a:prstGeom>
          <a:noFill/>
          <a:ln w="9525">
            <a:noFill/>
            <a:miter lim="800000"/>
            <a:headEnd/>
            <a:tailEnd/>
          </a:ln>
        </p:spPr>
        <p:txBody>
          <a:bodyPr>
            <a:spAutoFit/>
          </a:bodyPr>
          <a:lstStyle/>
          <a:p>
            <a:r>
              <a:rPr lang="en-US" sz="1200" b="1" dirty="0"/>
              <a:t>Performing Activities:</a:t>
            </a:r>
          </a:p>
          <a:p>
            <a:endParaRPr lang="en-US" sz="1200" b="1" dirty="0"/>
          </a:p>
          <a:p>
            <a:pPr marL="627063" lvl="1" indent="-169863">
              <a:buFont typeface="Arial" charset="0"/>
              <a:buChar char="•"/>
            </a:pPr>
            <a:r>
              <a:rPr lang="en-US" sz="1100" dirty="0"/>
              <a:t>SCRA/CMTC – Program Manger/COE</a:t>
            </a:r>
          </a:p>
          <a:p>
            <a:pPr marL="627063" lvl="1" indent="-169863">
              <a:buFont typeface="Arial" charset="0"/>
              <a:buChar char="•"/>
            </a:pPr>
            <a:r>
              <a:rPr lang="en-US" sz="1100" dirty="0"/>
              <a:t>ONR – Government sponsor</a:t>
            </a:r>
          </a:p>
          <a:p>
            <a:pPr marL="627063" lvl="1" indent="-169863">
              <a:buFont typeface="Arial" charset="0"/>
              <a:buChar char="•"/>
            </a:pPr>
            <a:r>
              <a:rPr lang="en-US" sz="1100" dirty="0"/>
              <a:t>JPO – Platform Program Office</a:t>
            </a:r>
          </a:p>
          <a:p>
            <a:pPr marL="627063" lvl="1" indent="-169863">
              <a:buFont typeface="Arial" charset="0"/>
              <a:buChar char="•"/>
            </a:pPr>
            <a:r>
              <a:rPr lang="en-US" sz="1100" dirty="0"/>
              <a:t>LM Ft. Worth – Process Development and Qualification</a:t>
            </a:r>
          </a:p>
          <a:p>
            <a:pPr marL="1084263" lvl="2" indent="-169863">
              <a:buFont typeface="Arial" charset="0"/>
              <a:buChar char="•"/>
            </a:pPr>
            <a:r>
              <a:rPr lang="en-US" sz="1100" dirty="0"/>
              <a:t>Cuming Microwave – Boot Thermoforming</a:t>
            </a:r>
          </a:p>
          <a:p>
            <a:pPr marL="1084263" lvl="2" indent="-169863">
              <a:buFont typeface="Arial" charset="0"/>
              <a:buChar char="•"/>
            </a:pPr>
            <a:r>
              <a:rPr lang="en-US" sz="1100" dirty="0"/>
              <a:t>ARC</a:t>
            </a:r>
          </a:p>
          <a:p>
            <a:pPr marL="1084263" lvl="2" indent="-169863">
              <a:buFont typeface="Arial" charset="0"/>
              <a:buChar char="•"/>
            </a:pPr>
            <a:r>
              <a:rPr lang="en-US" sz="1100" dirty="0"/>
              <a:t>Edison Welding Institute</a:t>
            </a:r>
          </a:p>
          <a:p>
            <a:pPr marL="627063" lvl="1" indent="-169863"/>
            <a:endParaRPr lang="en-US" sz="1100" dirty="0"/>
          </a:p>
          <a:p>
            <a:r>
              <a:rPr lang="en-US" sz="1200" b="1" dirty="0"/>
              <a:t>Technical Achievements:</a:t>
            </a:r>
          </a:p>
          <a:p>
            <a:pPr marL="627063" lvl="1" indent="-169863">
              <a:buFontTx/>
              <a:buChar char="•"/>
            </a:pPr>
            <a:r>
              <a:rPr lang="en-US" sz="1100" dirty="0"/>
              <a:t>Complex Boot Fabrication Kick-Off Meetings were held</a:t>
            </a:r>
          </a:p>
          <a:p>
            <a:pPr marL="627063" lvl="1" indent="-169863">
              <a:buFontTx/>
              <a:buChar char="•"/>
            </a:pPr>
            <a:r>
              <a:rPr lang="en-US" sz="1100" dirty="0"/>
              <a:t>UBHC Gate Review successfully passed, first prototype demonstrated outstanding results</a:t>
            </a:r>
          </a:p>
          <a:p>
            <a:pPr marL="627063" lvl="1" indent="-169863">
              <a:buFontTx/>
              <a:buChar char="•"/>
            </a:pPr>
            <a:r>
              <a:rPr lang="en-US" sz="1100" dirty="0"/>
              <a:t>Adhesive Application documents being drafted for RFP to potential subcontractors</a:t>
            </a:r>
          </a:p>
        </p:txBody>
      </p:sp>
      <p:sp>
        <p:nvSpPr>
          <p:cNvPr id="3077" name="Text Box 23"/>
          <p:cNvSpPr txBox="1">
            <a:spLocks noChangeArrowheads="1"/>
          </p:cNvSpPr>
          <p:nvPr/>
        </p:nvSpPr>
        <p:spPr bwMode="auto">
          <a:xfrm>
            <a:off x="4495800" y="3505200"/>
            <a:ext cx="4648200" cy="2492990"/>
          </a:xfrm>
          <a:prstGeom prst="rect">
            <a:avLst/>
          </a:prstGeom>
          <a:noFill/>
          <a:ln w="9525">
            <a:noFill/>
            <a:miter lim="800000"/>
            <a:headEnd/>
            <a:tailEnd/>
          </a:ln>
        </p:spPr>
        <p:txBody>
          <a:bodyPr>
            <a:spAutoFit/>
          </a:bodyPr>
          <a:lstStyle/>
          <a:p>
            <a:r>
              <a:rPr lang="en-US" sz="1200" b="1" dirty="0"/>
              <a:t>Implementation:</a:t>
            </a:r>
          </a:p>
          <a:p>
            <a:pPr lvl="1"/>
            <a:r>
              <a:rPr lang="en-US" sz="1100" b="1" dirty="0"/>
              <a:t>System:</a:t>
            </a:r>
            <a:r>
              <a:rPr lang="en-US" sz="1100" dirty="0"/>
              <a:t>              	F-35</a:t>
            </a:r>
          </a:p>
          <a:p>
            <a:pPr lvl="1"/>
            <a:r>
              <a:rPr lang="en-US" sz="1100" b="1" dirty="0"/>
              <a:t>Site:</a:t>
            </a:r>
            <a:r>
              <a:rPr lang="en-US" sz="1100" dirty="0"/>
              <a:t>		LM Ft. Worth</a:t>
            </a:r>
          </a:p>
          <a:p>
            <a:pPr lvl="1"/>
            <a:r>
              <a:rPr lang="en-US" sz="1100" b="1" dirty="0"/>
              <a:t>Schedule:	</a:t>
            </a:r>
            <a:r>
              <a:rPr lang="en-US" sz="1100" dirty="0"/>
              <a:t>Expected to complete March 2016</a:t>
            </a:r>
          </a:p>
          <a:p>
            <a:pPr lvl="1"/>
            <a:r>
              <a:rPr lang="en-US" sz="1100" b="1" dirty="0"/>
              <a:t>Status:	</a:t>
            </a:r>
            <a:r>
              <a:rPr lang="en-US" sz="1100" dirty="0"/>
              <a:t>In Progress</a:t>
            </a:r>
          </a:p>
          <a:p>
            <a:pPr lvl="1"/>
            <a:endParaRPr lang="en-US" sz="1100" b="1" dirty="0"/>
          </a:p>
          <a:p>
            <a:r>
              <a:rPr lang="en-US" sz="1200" b="1" dirty="0"/>
              <a:t>Payoff:</a:t>
            </a:r>
          </a:p>
          <a:p>
            <a:pPr lvl="1">
              <a:buFontTx/>
              <a:buChar char="•"/>
            </a:pPr>
            <a:r>
              <a:rPr lang="en-US" sz="1100" dirty="0"/>
              <a:t>  Reduce cost of F-35 Boot Installation:</a:t>
            </a:r>
          </a:p>
          <a:p>
            <a:pPr lvl="2">
              <a:buFontTx/>
              <a:buChar char="•"/>
            </a:pPr>
            <a:r>
              <a:rPr lang="en-US" sz="1100" dirty="0"/>
              <a:t>  Ultrasonic Boot Hole Cutting</a:t>
            </a:r>
          </a:p>
          <a:p>
            <a:pPr lvl="2">
              <a:buFontTx/>
              <a:buChar char="•"/>
            </a:pPr>
            <a:r>
              <a:rPr lang="en-US" sz="1100" dirty="0"/>
              <a:t>  Complex Boot Fabrication</a:t>
            </a:r>
          </a:p>
          <a:p>
            <a:pPr lvl="2">
              <a:buFontTx/>
              <a:buChar char="•"/>
            </a:pPr>
            <a:r>
              <a:rPr lang="en-US" sz="1100" dirty="0"/>
              <a:t>  Improved Boot Adhesive Development</a:t>
            </a:r>
          </a:p>
          <a:p>
            <a:pPr lvl="1">
              <a:buFontTx/>
              <a:buChar char="•"/>
            </a:pPr>
            <a:r>
              <a:rPr lang="en-US" sz="1100" dirty="0"/>
              <a:t>  Reduced Labor Cost</a:t>
            </a:r>
          </a:p>
          <a:p>
            <a:pPr lvl="1">
              <a:buFontTx/>
              <a:buChar char="•"/>
            </a:pPr>
            <a:r>
              <a:rPr lang="en-US" sz="1100" dirty="0"/>
              <a:t>  Reduced Span Time</a:t>
            </a:r>
          </a:p>
          <a:p>
            <a:pPr lvl="1">
              <a:buFontTx/>
              <a:buChar char="•"/>
            </a:pPr>
            <a:r>
              <a:rPr lang="en-US" sz="1100" dirty="0"/>
              <a:t>  Improved Quality</a:t>
            </a:r>
          </a:p>
        </p:txBody>
      </p:sp>
      <p:sp>
        <p:nvSpPr>
          <p:cNvPr id="3078" name="Text Box 26"/>
          <p:cNvSpPr txBox="1">
            <a:spLocks noChangeArrowheads="1"/>
          </p:cNvSpPr>
          <p:nvPr/>
        </p:nvSpPr>
        <p:spPr bwMode="auto">
          <a:xfrm>
            <a:off x="7543800" y="6324600"/>
            <a:ext cx="1447800" cy="366713"/>
          </a:xfrm>
          <a:prstGeom prst="rect">
            <a:avLst/>
          </a:prstGeom>
          <a:noFill/>
          <a:ln w="9525">
            <a:noFill/>
            <a:miter lim="800000"/>
            <a:headEnd/>
            <a:tailEnd/>
          </a:ln>
        </p:spPr>
        <p:txBody>
          <a:bodyPr>
            <a:spAutoFit/>
          </a:bodyPr>
          <a:lstStyle/>
          <a:p>
            <a:r>
              <a:rPr lang="en-US" sz="1000" dirty="0"/>
              <a:t>Rev E APR14</a:t>
            </a:r>
            <a:r>
              <a:rPr lang="en-US" dirty="0"/>
              <a:t> </a:t>
            </a:r>
          </a:p>
        </p:txBody>
      </p:sp>
      <p:sp>
        <p:nvSpPr>
          <p:cNvPr id="7" name="TextBox 6"/>
          <p:cNvSpPr txBox="1"/>
          <p:nvPr/>
        </p:nvSpPr>
        <p:spPr>
          <a:xfrm>
            <a:off x="683172" y="189187"/>
            <a:ext cx="3801041" cy="646331"/>
          </a:xfrm>
          <a:prstGeom prst="rect">
            <a:avLst/>
          </a:prstGeom>
          <a:noFill/>
        </p:spPr>
        <p:txBody>
          <a:bodyPr wrap="none" rtlCol="0">
            <a:spAutoFit/>
          </a:bodyPr>
          <a:lstStyle/>
          <a:p>
            <a:r>
              <a:rPr lang="en-US" sz="3600" b="1" dirty="0"/>
              <a:t>Boot Installation</a:t>
            </a:r>
          </a:p>
        </p:txBody>
      </p:sp>
      <p:pic>
        <p:nvPicPr>
          <p:cNvPr id="8" name="Picture 8"/>
          <p:cNvPicPr>
            <a:picLocks noChangeAspect="1" noChangeArrowheads="1"/>
          </p:cNvPicPr>
          <p:nvPr/>
        </p:nvPicPr>
        <p:blipFill>
          <a:blip r:embed="rId2" cstate="print"/>
          <a:srcRect/>
          <a:stretch>
            <a:fillRect/>
          </a:stretch>
        </p:blipFill>
        <p:spPr bwMode="auto">
          <a:xfrm>
            <a:off x="672662" y="1067675"/>
            <a:ext cx="3121572" cy="2081048"/>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Program Review Project Briefing Template REV0 MAY07">
  <a:themeElements>
    <a:clrScheme name="Program Review Project Briefing Template REV0 MAY0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gram Review Project Briefing Template REV0 MAY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9525" cap="flat" cmpd="sng" algn="ctr">
          <a:solidFill>
            <a:srgbClr val="00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000000"/>
        </a:solidFill>
        <a:ln w="9525" cap="flat" cmpd="sng" algn="ctr">
          <a:solidFill>
            <a:srgbClr val="00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rogram Review Project Briefing Template REV0 MAY07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gram Review Project Briefing Template REV0 MAY07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gram Review Project Briefing Template REV0 MAY07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gram Review Project Briefing Template REV0 MAY07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gram Review Project Briefing Template REV0 MAY0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gram Review Project Briefing Template REV0 MAY0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gram Review Project Briefing Template REV0 MAY0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33C3397119B54BA9951E0F686167AC" ma:contentTypeVersion="2" ma:contentTypeDescription="Create a new document." ma:contentTypeScope="" ma:versionID="cbf7d485eee1cb7fbacbceaf2b82e359">
  <xsd:schema xmlns:xsd="http://www.w3.org/2001/XMLSchema" xmlns:xs="http://www.w3.org/2001/XMLSchema" xmlns:p="http://schemas.microsoft.com/office/2006/metadata/properties" xmlns:ns2="66ff65ea-bfd1-4a55-82f2-2eabee1bfc02" targetNamespace="http://schemas.microsoft.com/office/2006/metadata/properties" ma:root="true" ma:fieldsID="ae02ac1ca2a86f0ae061cd454e228b89" ns2:_="">
    <xsd:import namespace="66ff65ea-bfd1-4a55-82f2-2eabee1bfc02"/>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ff65ea-bfd1-4a55-82f2-2eabee1bfc0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0ADB421-5239-43CB-9D3A-0DB7AA9076C9}"/>
</file>

<file path=customXml/itemProps2.xml><?xml version="1.0" encoding="utf-8"?>
<ds:datastoreItem xmlns:ds="http://schemas.openxmlformats.org/officeDocument/2006/customXml" ds:itemID="{F264F8C6-46FA-4AF9-9FA9-FE2C7A05149E}"/>
</file>

<file path=customXml/itemProps3.xml><?xml version="1.0" encoding="utf-8"?>
<ds:datastoreItem xmlns:ds="http://schemas.openxmlformats.org/officeDocument/2006/customXml" ds:itemID="{B15DEC09-E5BB-4249-8069-C01188B7073D}"/>
</file>

<file path=docProps/app.xml><?xml version="1.0" encoding="utf-8"?>
<Properties xmlns="http://schemas.openxmlformats.org/officeDocument/2006/extended-properties" xmlns:vt="http://schemas.openxmlformats.org/officeDocument/2006/docPropsVTypes">
  <Template/>
  <TotalTime>0</TotalTime>
  <Words>950</Words>
  <Application>Microsoft Office PowerPoint</Application>
  <PresentationFormat>On-screen Show (4:3)</PresentationFormat>
  <Paragraphs>283</Paragraphs>
  <Slides>22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Humnst777 Lt BT</vt:lpstr>
      <vt:lpstr>Times New Roman</vt:lpstr>
      <vt:lpstr>Wingdings</vt:lpstr>
      <vt:lpstr>Program Review Project Briefing Template REV0 MAY07</vt:lpstr>
      <vt:lpstr>PowerPoint Presentation</vt:lpstr>
      <vt:lpstr>Disclaimer</vt:lpstr>
      <vt:lpstr>Outline</vt:lpstr>
      <vt:lpstr>Background</vt:lpstr>
      <vt:lpstr>Navy ManTech Strategy</vt:lpstr>
      <vt:lpstr>Navy Platforms</vt:lpstr>
      <vt:lpstr>PowerPoint Presentation</vt:lpstr>
      <vt:lpstr>PowerPoint Presentation</vt:lpstr>
      <vt:lpstr>PowerPoint Presentation</vt:lpstr>
      <vt:lpstr>Plasma Surface Preparation for  Bonded Nutplates</vt:lpstr>
      <vt:lpstr>Implementation</vt:lpstr>
      <vt:lpstr>Navy ManTech</vt:lpstr>
      <vt:lpstr>New Concept Definition</vt:lpstr>
      <vt:lpstr>Project Planning Process</vt:lpstr>
      <vt:lpstr>Key Elements</vt:lpstr>
      <vt:lpstr>Transition Pathway</vt:lpstr>
      <vt:lpstr>Barriers</vt:lpstr>
      <vt:lpstr>Intellectual Property</vt:lpstr>
      <vt:lpstr>IP Guidance</vt:lpstr>
      <vt:lpstr>Potential New Opportunity</vt:lpstr>
      <vt:lpstr>Summary</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 - Project Title  Presenter, Organization</dc:title>
  <dc:creator/>
  <cp:lastModifiedBy/>
  <cp:revision>2</cp:revision>
  <cp:lastPrinted>1901-01-01T05:00:00Z</cp:lastPrinted>
  <dcterms:created xsi:type="dcterms:W3CDTF">2007-06-01T18:36:40Z</dcterms:created>
  <dcterms:modified xsi:type="dcterms:W3CDTF">2016-06-13T10:42:39Z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0x0101004033C3397119B54BA9951E0F686167AC</vt:lpwstr>
  </property>
</Properties>
</file>