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7" r:id="rId7"/>
    <p:sldId id="259" r:id="rId8"/>
    <p:sldId id="260" r:id="rId9"/>
    <p:sldId id="264" r:id="rId10"/>
    <p:sldId id="262" r:id="rId11"/>
    <p:sldId id="268" r:id="rId12"/>
    <p:sldId id="26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ini Nambisan" initials="MA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0000"/>
    <a:srgbClr val="0000CC"/>
    <a:srgbClr val="D9D9D9"/>
    <a:srgbClr val="003399"/>
    <a:srgbClr val="000099"/>
    <a:srgbClr val="FFCC00"/>
    <a:srgbClr val="0000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92670" autoAdjust="0"/>
  </p:normalViewPr>
  <p:slideViewPr>
    <p:cSldViewPr snapToGrid="0">
      <p:cViewPr>
        <p:scale>
          <a:sx n="110" d="100"/>
          <a:sy n="110" d="100"/>
        </p:scale>
        <p:origin x="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180" y="-96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t" anchorCtr="0" compatLnSpc="1">
            <a:prstTxWarp prst="textNoShape">
              <a:avLst/>
            </a:prstTxWarp>
          </a:bodyPr>
          <a:lstStyle>
            <a:lvl1pPr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67" y="1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t" anchorCtr="0" compatLnSpc="1">
            <a:prstTxWarp prst="textNoShape">
              <a:avLst/>
            </a:prstTxWarp>
          </a:bodyPr>
          <a:lstStyle>
            <a:lvl1pPr algn="r"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95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b" anchorCtr="0" compatLnSpc="1">
            <a:prstTxWarp prst="textNoShape">
              <a:avLst/>
            </a:prstTxWarp>
          </a:bodyPr>
          <a:lstStyle>
            <a:lvl1pPr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67" y="883095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b" anchorCtr="0" compatLnSpc="1">
            <a:prstTxWarp prst="textNoShape">
              <a:avLst/>
            </a:prstTxWarp>
          </a:bodyPr>
          <a:lstStyle>
            <a:lvl1pPr algn="r"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49CB666-9F07-4A96-9507-55E095945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t" anchorCtr="0" compatLnSpc="1">
            <a:prstTxWarp prst="textNoShape">
              <a:avLst/>
            </a:prstTxWarp>
          </a:bodyPr>
          <a:lstStyle>
            <a:lvl1pPr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67" y="1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t" anchorCtr="0" compatLnSpc="1">
            <a:prstTxWarp prst="textNoShape">
              <a:avLst/>
            </a:prstTxWarp>
          </a:bodyPr>
          <a:lstStyle>
            <a:lvl1pPr algn="r"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34" y="4415479"/>
            <a:ext cx="5140134" cy="41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95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b" anchorCtr="0" compatLnSpc="1">
            <a:prstTxWarp prst="textNoShape">
              <a:avLst/>
            </a:prstTxWarp>
          </a:bodyPr>
          <a:lstStyle>
            <a:lvl1pPr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67" y="883095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6" tIns="46613" rIns="93226" bIns="46613" numCol="1" anchor="b" anchorCtr="0" compatLnSpc="1">
            <a:prstTxWarp prst="textNoShape">
              <a:avLst/>
            </a:prstTxWarp>
          </a:bodyPr>
          <a:lstStyle>
            <a:lvl1pPr algn="r" defTabSz="93294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9C9FF3-94A7-47C4-A06E-52262F55D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1"/>
          <p:cNvSpPr>
            <a:spLocks noChangeArrowheads="1"/>
          </p:cNvSpPr>
          <p:nvPr userDrawn="1"/>
        </p:nvSpPr>
        <p:spPr bwMode="auto">
          <a:xfrm>
            <a:off x="508000" y="2768600"/>
            <a:ext cx="8226425" cy="1825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046"/>
          <p:cNvSpPr>
            <a:spLocks noChangeArrowheads="1"/>
          </p:cNvSpPr>
          <p:nvPr userDrawn="1"/>
        </p:nvSpPr>
        <p:spPr bwMode="auto">
          <a:xfrm>
            <a:off x="501650" y="2311400"/>
            <a:ext cx="8232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CH-53K DoD Advanced Composite Maintainer’s TIM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1051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33350"/>
            <a:ext cx="7985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501650" y="3022600"/>
            <a:ext cx="8226425" cy="20574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r">
              <a:buFontTx/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008684" y="6400800"/>
            <a:ext cx="912812" cy="4572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59DFB59-BB8A-4ADA-82F4-41F86CE308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8684" y="6400800"/>
            <a:ext cx="9128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FB59-BB8A-4ADA-82F4-41F86CE30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8684" y="6400800"/>
            <a:ext cx="9128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FB59-BB8A-4ADA-82F4-41F86CE30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8684" y="6400800"/>
            <a:ext cx="9128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FB59-BB8A-4ADA-82F4-41F86CE30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200150" y="681038"/>
            <a:ext cx="7024688" cy="457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9363" y="180975"/>
            <a:ext cx="6172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7828" y="640080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02A12BB-9940-4479-B1EF-5C9A1D031F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6" name="Picture 32" descr="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3" y="133350"/>
            <a:ext cx="7985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  <p:sldLayoutId id="214748366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CH-53K</a:t>
            </a:r>
            <a:br>
              <a:rPr lang="en-US" sz="3200" dirty="0" smtClean="0"/>
            </a:br>
            <a:r>
              <a:rPr lang="en-US" sz="3200" dirty="0" smtClean="0"/>
              <a:t>Marine Heavy Lift Replacement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460" y="4955389"/>
            <a:ext cx="4071599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1400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sz="1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Miller</a:t>
            </a:r>
          </a:p>
          <a:p>
            <a:pPr lvl="0" algn="r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CH-53K Deputy </a:t>
            </a:r>
            <a:r>
              <a:rPr lang="en-US" sz="11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APMSE</a:t>
            </a:r>
          </a:p>
          <a:p>
            <a:pPr lvl="0" algn="r">
              <a:spcBef>
                <a:spcPct val="20000"/>
              </a:spcBef>
            </a:pPr>
            <a:r>
              <a:rPr lang="en-US" sz="11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301-342-4712</a:t>
            </a:r>
          </a:p>
          <a:p>
            <a:pPr lvl="0" algn="r">
              <a:spcBef>
                <a:spcPct val="20000"/>
              </a:spcBef>
            </a:pPr>
            <a:r>
              <a:rPr lang="en-US" sz="11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Daniel.j.miller12@navy.mil</a:t>
            </a:r>
            <a:endParaRPr lang="en-US" sz="11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CH-</a:t>
            </a:r>
            <a:r>
              <a:rPr lang="en-US" altLang="en-US" dirty="0" err="1" smtClean="0"/>
              <a:t>53K</a:t>
            </a:r>
            <a:r>
              <a:rPr lang="en-US" altLang="en-US" dirty="0" smtClean="0"/>
              <a:t> Program Overview </a:t>
            </a:r>
          </a:p>
        </p:txBody>
      </p:sp>
      <p:pic>
        <p:nvPicPr>
          <p:cNvPr id="7172" name="Picture 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993775"/>
            <a:ext cx="43037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201613" y="3698875"/>
            <a:ext cx="42005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15" tIns="43509" rIns="87015" bIns="43509"/>
          <a:lstStyle/>
          <a:p>
            <a:pPr marL="274575" indent="-10953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13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CH-53K enables future warfighting concepts</a:t>
            </a:r>
          </a:p>
          <a:p>
            <a:pPr marL="535647" lvl="1" indent="-151542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–"/>
              <a:defRPr/>
            </a:pPr>
            <a:r>
              <a:rPr lang="en-US" sz="1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Lift/Range to support the future Marine Air Ground Task Force. </a:t>
            </a:r>
          </a:p>
          <a:p>
            <a:pPr marL="535647" lvl="1" indent="-151542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–"/>
              <a:defRPr/>
            </a:pPr>
            <a:r>
              <a:rPr lang="en-US" sz="1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Dual up-armored HMMWV and combat loaded crew for vertical transport (~27,000 lbs)</a:t>
            </a:r>
          </a:p>
          <a:p>
            <a:pPr marL="535647" lvl="1" indent="-151542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–"/>
              <a:defRPr/>
            </a:pPr>
            <a:r>
              <a:rPr lang="en-US" sz="1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~3 times the external lift capacity of the CH-53E</a:t>
            </a:r>
          </a:p>
          <a:p>
            <a:pPr marL="535647" lvl="1" indent="-151542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–"/>
              <a:defRPr/>
            </a:pPr>
            <a:r>
              <a:rPr lang="en-US" sz="1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Light Armored Vehicle (LAVA2) (~31,000 lbs)</a:t>
            </a:r>
          </a:p>
          <a:p>
            <a:pPr marL="535647" lvl="1" indent="-151542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–"/>
              <a:defRPr/>
            </a:pPr>
            <a:r>
              <a:rPr lang="en-US" sz="1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Joint Light Tactical Vehicle (JLTV, HMMWV replacement) (~23,600 lbs)</a:t>
            </a:r>
          </a:p>
          <a:p>
            <a:pPr marL="274575" indent="-10953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13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Improves Sustainability</a:t>
            </a:r>
          </a:p>
          <a:p>
            <a:pPr marL="274575" indent="-10953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sz="13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Inventory supports USMC expeditionary middle-weight force concept</a:t>
            </a:r>
          </a:p>
          <a:p>
            <a:pPr marL="535647" lvl="1" indent="-151542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Char char="–"/>
              <a:defRPr/>
            </a:pPr>
            <a:r>
              <a:rPr lang="en-US" sz="1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8 Active, 1 Reserve Squadrons = 200 A/C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403850" y="993775"/>
            <a:ext cx="2549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7" tIns="43085" rIns="86167" bIns="43085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u="sng">
                <a:solidFill>
                  <a:srgbClr val="000000"/>
                </a:solidFill>
                <a:latin typeface="Times New Roman" pitchFamily="18" charset="0"/>
              </a:rPr>
              <a:t>Program Status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591050" y="1160463"/>
            <a:ext cx="435451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12" rIns="86424" bIns="43212">
            <a:spAutoFit/>
          </a:bodyPr>
          <a:lstStyle/>
          <a:p>
            <a:pPr marL="108030" indent="-108030"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ACAT ID </a:t>
            </a:r>
          </a:p>
          <a:p>
            <a:pPr marL="108030" indent="-108030"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Major Contract Actions</a:t>
            </a:r>
          </a:p>
          <a:p>
            <a:pPr marL="216060" lvl="1" indent="-108030">
              <a:buClr>
                <a:srgbClr val="000000"/>
              </a:buClr>
              <a:buFont typeface="Calibri" pitchFamily="34" charset="0"/>
              <a:buChar char="-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Sikorsky Aircraft, SDD, CPIF, current LRE - $3.877B</a:t>
            </a:r>
          </a:p>
          <a:p>
            <a:pPr marL="216060" lvl="1" indent="-108030">
              <a:buClr>
                <a:srgbClr val="000000"/>
              </a:buClr>
              <a:buFont typeface="Calibri" pitchFamily="34" charset="0"/>
              <a:buChar char="-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Sikorsky Aircraft, SDTA 1-4, (mod to SDD) CPIF, current LRE - $484.89M</a:t>
            </a:r>
          </a:p>
          <a:p>
            <a:pPr marL="216060" lvl="1" indent="-108030">
              <a:buClr>
                <a:srgbClr val="000000"/>
              </a:buClr>
              <a:buFont typeface="Calibri" pitchFamily="34" charset="0"/>
              <a:buChar char="-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General Electric, SDTA Engines, FFP, current LRE - $114.24M</a:t>
            </a:r>
          </a:p>
          <a:p>
            <a:pPr marL="108030" lvl="1" indent="-108030"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Program Milestones</a:t>
            </a:r>
          </a:p>
          <a:p>
            <a:pPr marL="432119" lvl="1" indent="-216060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Ground Test Vehicle Light Off - 23 December 2013</a:t>
            </a:r>
          </a:p>
          <a:p>
            <a:pPr marL="432119" lvl="1" indent="-216060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Shakedown commenced - 17 April 2014</a:t>
            </a:r>
          </a:p>
          <a:p>
            <a:pPr marL="432119" lvl="1" indent="-216060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Acquisition Strategy, Revision 2 approved 18 April 2014</a:t>
            </a:r>
          </a:p>
          <a:p>
            <a:pPr marL="432119" lvl="1" indent="-216060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Subsystem qualification underway </a:t>
            </a:r>
          </a:p>
          <a:p>
            <a:pPr marL="432119" lvl="1" indent="-216060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First Flight 27 October 2015</a:t>
            </a:r>
          </a:p>
          <a:p>
            <a:pPr marL="432119" indent="-21606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Defense Acquisition Board (LRIP Long Lead)  - March 2016</a:t>
            </a:r>
          </a:p>
          <a:p>
            <a:pPr marL="432119" indent="-21606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OT-B1 - September 2016 </a:t>
            </a:r>
            <a:endParaRPr lang="en-US" sz="11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432119" indent="-21606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Milestone C – February 2017</a:t>
            </a:r>
          </a:p>
          <a:p>
            <a:pPr marL="432119" indent="-21606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IOT&amp;E – February 2019</a:t>
            </a:r>
          </a:p>
          <a:p>
            <a:pPr marL="432119" indent="-21606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IOC – July 2019</a:t>
            </a:r>
          </a:p>
        </p:txBody>
      </p:sp>
      <p:pic>
        <p:nvPicPr>
          <p:cNvPr id="7176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008438"/>
            <a:ext cx="4038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9"/>
          <p:cNvSpPr txBox="1">
            <a:spLocks/>
          </p:cNvSpPr>
          <p:nvPr/>
        </p:nvSpPr>
        <p:spPr>
          <a:xfrm>
            <a:off x="3124200" y="6538912"/>
            <a:ext cx="2895600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539A1CD-2AC2-4C1F-AD61-F5255F384713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38" y="6538912"/>
            <a:ext cx="7996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FOR PUBLIC RELEASE: DISTRIBUTION UNLIMITED – PRA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16-420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3" y="180975"/>
            <a:ext cx="6755950" cy="493713"/>
          </a:xfrm>
        </p:spPr>
        <p:txBody>
          <a:bodyPr/>
          <a:lstStyle/>
          <a:p>
            <a:r>
              <a:rPr lang="en-US" dirty="0"/>
              <a:t>CH-53K Aircraft Configuration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FB59-BB8A-4ADA-82F4-41F86CE308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17" y="762968"/>
            <a:ext cx="8833449" cy="532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8793" y="6349038"/>
            <a:ext cx="86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FOR PUBLIC RELEASE: DISTRIBUTION UNLIMITED – PRA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15-684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1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CH-53K Helicopter Requirements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FB59-BB8A-4ADA-82F4-41F86CE308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14" y="1400417"/>
            <a:ext cx="7772400" cy="4318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68276" y="5809087"/>
            <a:ext cx="3355677" cy="36933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Projected to Meet All KPPs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371" y="914406"/>
            <a:ext cx="753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Requirements Document: ORD #AAS 34.6 </a:t>
            </a:r>
            <a:r>
              <a:rPr lang="en-US" sz="1600" dirty="0" err="1" smtClean="0"/>
              <a:t>Ch</a:t>
            </a:r>
            <a:r>
              <a:rPr lang="en-US" sz="1600" dirty="0" smtClean="0"/>
              <a:t> 4 / JROCM 142-10 of Sep 2010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8793" y="6349038"/>
            <a:ext cx="86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FOR PUBLIC RELEASE: DISTRIBUTION UNLIMITED – PRA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15-264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Payload Efficiency</a:t>
            </a:r>
            <a:br>
              <a:rPr lang="en-US" dirty="0" smtClean="0"/>
            </a:br>
            <a:r>
              <a:rPr lang="en-US" dirty="0" smtClean="0"/>
              <a:t>CH-53K Cabin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FB59-BB8A-4ADA-82F4-41F86CE308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6" t="26152" r="43341" b="12481"/>
          <a:stretch/>
        </p:blipFill>
        <p:spPr bwMode="auto">
          <a:xfrm>
            <a:off x="293298" y="1270908"/>
            <a:ext cx="8229600" cy="502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793" y="6349038"/>
            <a:ext cx="86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FOR PUBLIC RELEASE: DISTRIBUTION UNLIMITED – PRA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16-047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1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7" t="25039" r="44561" b="13370"/>
          <a:stretch/>
        </p:blipFill>
        <p:spPr bwMode="auto">
          <a:xfrm>
            <a:off x="466735" y="1104180"/>
            <a:ext cx="7917229" cy="51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3" y="180975"/>
            <a:ext cx="6919852" cy="493713"/>
          </a:xfrm>
        </p:spPr>
        <p:txBody>
          <a:bodyPr/>
          <a:lstStyle/>
          <a:p>
            <a:r>
              <a:rPr lang="en-US" dirty="0" smtClean="0"/>
              <a:t>Big Iron Static Ground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FB59-BB8A-4ADA-82F4-41F86CE308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8793" y="6349038"/>
            <a:ext cx="86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FOR PUBLIC RELEASE: DISTRIBUTION UNLIMITED – PRA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16-308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6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CH53K Production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FB59-BB8A-4ADA-82F4-41F86CE308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5" t="26520" r="43514" b="16095"/>
          <a:stretch/>
        </p:blipFill>
        <p:spPr bwMode="auto">
          <a:xfrm>
            <a:off x="160833" y="1104182"/>
            <a:ext cx="8724375" cy="504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793" y="6349038"/>
            <a:ext cx="86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FOR PUBLIC RELEASE: DISTRIBUTION UNLIMITED –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PEOA #047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-2016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and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FB59-BB8A-4ADA-82F4-41F86CE308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4" t="28402" r="43453" b="17801"/>
          <a:stretch/>
        </p:blipFill>
        <p:spPr bwMode="auto">
          <a:xfrm>
            <a:off x="236537" y="1104181"/>
            <a:ext cx="8670926" cy="46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793" y="6349038"/>
            <a:ext cx="86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FOR PUBLIC RELEASE: DISTRIBUTION UNLIMITED – PRA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16-308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3865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 &amp; White Template">
  <a:themeElements>
    <a:clrScheme name="Black &amp; White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ck &amp;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&amp; White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&amp; White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White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White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C3397119B54BA9951E0F686167AC" ma:contentTypeVersion="2" ma:contentTypeDescription="Create a new document." ma:contentTypeScope="" ma:versionID="cbf7d485eee1cb7fbacbceaf2b82e359">
  <xsd:schema xmlns:xsd="http://www.w3.org/2001/XMLSchema" xmlns:xs="http://www.w3.org/2001/XMLSchema" xmlns:p="http://schemas.microsoft.com/office/2006/metadata/properties" xmlns:ns2="66ff65ea-bfd1-4a55-82f2-2eabee1bfc02" targetNamespace="http://schemas.microsoft.com/office/2006/metadata/properties" ma:root="true" ma:fieldsID="ae02ac1ca2a86f0ae061cd454e228b89" ns2:_="">
    <xsd:import namespace="66ff65ea-bfd1-4a55-82f2-2eabee1bfc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f65ea-bfd1-4a55-82f2-2eabee1bfc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F95EF5-84A1-4E8C-9069-0C406634F55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4584447-3010-40EE-A945-18BF84A6FB3B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cb45b5e7-dd99-4a80-89c6-188797b269aa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ff273051-6ec0-407f-a03f-3fdec4828f88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849AA511-5A7B-4A66-9B8C-0F4E424BA69A}"/>
</file>

<file path=customXml/itemProps4.xml><?xml version="1.0" encoding="utf-8"?>
<ds:datastoreItem xmlns:ds="http://schemas.openxmlformats.org/officeDocument/2006/customXml" ds:itemID="{9E1B4E91-6D95-4494-B222-AB3B736CC3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D:\My Documents\S22745\Masters, Templates\Black &amp; White Template.pot</Template>
  <TotalTime>7913</TotalTime>
  <Words>329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 &amp; White Template</vt:lpstr>
      <vt:lpstr>CH-53K Marine Heavy Lift Replacement</vt:lpstr>
      <vt:lpstr>CH-53K Program Overview </vt:lpstr>
      <vt:lpstr>CH-53K Aircraft Configuration </vt:lpstr>
      <vt:lpstr>CH-53K Helicopter Requirements</vt:lpstr>
      <vt:lpstr>Improved Payload Efficiency CH-53K Cabin Features</vt:lpstr>
      <vt:lpstr>Big Iron Static Ground Testing</vt:lpstr>
      <vt:lpstr>CH53K Production Plan</vt:lpstr>
      <vt:lpstr>Up and Away</vt:lpstr>
    </vt:vector>
  </TitlesOfParts>
  <Company>United Technologies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TBD Title</dc:title>
  <dc:subject>FRR_Boilerplate_Slides</dc:subject>
  <dc:creator>Valued CSC Customer</dc:creator>
  <cp:lastModifiedBy>Miller, Daniel Joseph CIV 4</cp:lastModifiedBy>
  <cp:revision>924</cp:revision>
  <cp:lastPrinted>2016-05-24T15:59:42Z</cp:lastPrinted>
  <dcterms:created xsi:type="dcterms:W3CDTF">2003-02-19T17:43:48Z</dcterms:created>
  <dcterms:modified xsi:type="dcterms:W3CDTF">2016-06-22T13:50:32Z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0x0101004033C3397119B54BA9951E0F686167AC</vt:lpwstr>
  </property>
  <property fmtid="{D5CDD505-2E9C-101B-9397-08002B2CF9AE}" pid="3" name="_dlc_DocIdItemGuid">
    <vt:lpwstr>5180c124-b018-4d8d-ad78-053dbf596324</vt:lpwstr>
  </property>
</Properties>
</file>